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74" r:id="rId2"/>
    <p:sldId id="275" r:id="rId3"/>
    <p:sldId id="277" r:id="rId4"/>
    <p:sldId id="278" r:id="rId5"/>
    <p:sldId id="280" r:id="rId6"/>
    <p:sldId id="282" r:id="rId7"/>
    <p:sldId id="285" r:id="rId8"/>
    <p:sldId id="288" r:id="rId9"/>
    <p:sldId id="289" r:id="rId10"/>
    <p:sldId id="291" r:id="rId11"/>
    <p:sldId id="272" r:id="rId12"/>
    <p:sldId id="257" r:id="rId13"/>
    <p:sldId id="258" r:id="rId14"/>
    <p:sldId id="259" r:id="rId15"/>
    <p:sldId id="260" r:id="rId16"/>
    <p:sldId id="261" r:id="rId17"/>
    <p:sldId id="262" r:id="rId18"/>
    <p:sldId id="265" r:id="rId19"/>
    <p:sldId id="263" r:id="rId20"/>
    <p:sldId id="264" r:id="rId21"/>
    <p:sldId id="266" r:id="rId22"/>
    <p:sldId id="267" r:id="rId23"/>
    <p:sldId id="268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3B275-A9A4-45D1-B5CF-B3F42D74569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C9499-7FF7-43F9-90B3-6B074A98A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ms-MY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C0B633-4D87-421A-BD19-5E174D1B9FB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467600" cy="6248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600" b="1" dirty="0" smtClean="0">
                <a:solidFill>
                  <a:srgbClr val="000000"/>
                </a:solidFill>
                <a:latin typeface="Stencil" pitchFamily="82" charset="0"/>
                <a:cs typeface="Times New Roman" pitchFamily="18" charset="0"/>
              </a:rPr>
              <a:t>INTRODUCTION </a:t>
            </a:r>
            <a:br>
              <a:rPr lang="en-US" sz="6600" b="1" dirty="0" smtClean="0">
                <a:solidFill>
                  <a:srgbClr val="000000"/>
                </a:solidFill>
                <a:latin typeface="Stencil" pitchFamily="82" charset="0"/>
                <a:cs typeface="Times New Roman" pitchFamily="18" charset="0"/>
              </a:rPr>
            </a:br>
            <a:r>
              <a:rPr lang="en-US" sz="6600" b="1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to </a:t>
            </a:r>
            <a:r>
              <a:rPr lang="en-US" sz="6600" b="1" dirty="0" smtClean="0">
                <a:solidFill>
                  <a:srgbClr val="000000"/>
                </a:solidFill>
                <a:latin typeface="Stencil" pitchFamily="82" charset="0"/>
                <a:cs typeface="Times New Roman" pitchFamily="18" charset="0"/>
              </a:rPr>
              <a:t>SPECTROSCOPY</a:t>
            </a:r>
            <a:endParaRPr lang="en-US" sz="6600" b="1" dirty="0">
              <a:latin typeface="Stencil" pitchFamily="82" charset="0"/>
              <a:cs typeface="Times New Roman" pitchFamily="18" charset="0"/>
            </a:endParaRP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5EEB13-E3C3-441B-8C78-9B8A186466F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685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Electromagnetic Spectrum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73625"/>
          </a:xfrm>
        </p:spPr>
        <p:txBody>
          <a:bodyPr/>
          <a:lstStyle/>
          <a:p>
            <a:pPr eaLnBrk="1" hangingPunct="1">
              <a:buFont typeface="Courier New" pitchFamily="49" charset="0"/>
              <a:buChar char="o"/>
            </a:pPr>
            <a:endParaRPr lang="en-US" smtClean="0"/>
          </a:p>
          <a:p>
            <a:pPr eaLnBrk="1" hangingPunct="1">
              <a:buFont typeface="Courier New" pitchFamily="49" charset="0"/>
              <a:buChar char="o"/>
            </a:pPr>
            <a:endParaRPr lang="en-US" smtClean="0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7536F6-25FB-4315-965E-ED80DB88FFC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85800"/>
            <a:ext cx="8915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667000"/>
            <a:ext cx="8991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3974"/>
            <a:ext cx="6781800" cy="255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700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3974"/>
            <a:ext cx="6781800" cy="255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05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304800"/>
            <a:ext cx="8610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304800"/>
            <a:ext cx="876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839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686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534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458201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467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latin typeface="Georgia" pitchFamily="16" charset="0"/>
              </a:rPr>
              <a:t>WHAT IS SPECTROSCOPY?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467600" cy="1371600"/>
          </a:xfrm>
        </p:spPr>
        <p:txBody>
          <a:bodyPr>
            <a:normAutofit fontScale="92500" lnSpcReduction="1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>
                <a:solidFill>
                  <a:srgbClr val="003300"/>
                </a:solidFill>
                <a:latin typeface="Georgia" pitchFamily="16" charset="0"/>
              </a:rPr>
              <a:t>	The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6" charset="0"/>
              </a:rPr>
              <a:t> study </a:t>
            </a:r>
            <a:r>
              <a:rPr lang="en-US" dirty="0" smtClean="0">
                <a:solidFill>
                  <a:srgbClr val="003300"/>
                </a:solidFill>
                <a:latin typeface="Georgia" pitchFamily="16" charset="0"/>
              </a:rPr>
              <a:t>of the interaction between ELECTROMAGNETIC (EM) RADIATION and MATTER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dirty="0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325338-F07B-4A1D-8876-23517A3250C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  <p:sp>
        <p:nvSpPr>
          <p:cNvPr id="5" name="Rectangle 4"/>
          <p:cNvSpPr/>
          <p:nvPr/>
        </p:nvSpPr>
        <p:spPr>
          <a:xfrm>
            <a:off x="1524000" y="2743200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SPECTROSCOPIC ANALYSIS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1140000">
            <a:off x="2642992" y="3731874"/>
            <a:ext cx="685800" cy="1371600"/>
          </a:xfrm>
          <a:prstGeom prst="curvedRightArrow">
            <a:avLst>
              <a:gd name="adj1" fmla="val 38889"/>
              <a:gd name="adj2" fmla="val 79630"/>
              <a:gd name="adj3" fmla="val 33333"/>
            </a:avLst>
          </a:prstGeom>
          <a:solidFill>
            <a:srgbClr val="CCCC00"/>
          </a:solidFill>
          <a:ln w="9360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ms-MY">
              <a:latin typeface="Century Schoolbook" pitchFamily="18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-1200000">
            <a:off x="5928877" y="3733520"/>
            <a:ext cx="685800" cy="1371600"/>
          </a:xfrm>
          <a:prstGeom prst="curvedLeftArrow">
            <a:avLst>
              <a:gd name="adj1" fmla="val 38889"/>
              <a:gd name="adj2" fmla="val 79630"/>
              <a:gd name="adj3" fmla="val 66667"/>
            </a:avLst>
          </a:prstGeom>
          <a:solidFill>
            <a:srgbClr val="CCCC00"/>
          </a:solidFill>
          <a:ln w="9360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ms-MY">
              <a:latin typeface="Century Schoolbook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>
          <a:xfrm>
            <a:off x="4038600" y="3352800"/>
            <a:ext cx="1049338" cy="463550"/>
          </a:xfrm>
          <a:prstGeom prst="rect">
            <a:avLst/>
          </a:prstGeom>
        </p:spPr>
        <p:txBody>
          <a:bodyPr vert="horz" wrap="none" lIns="90000" tIns="46800" rIns="90000" bIns="4680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covers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0" y="5105400"/>
            <a:ext cx="3276600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3300"/>
                </a:solidFill>
                <a:latin typeface="Georgia" pitchFamily="18" charset="0"/>
              </a:rPr>
              <a:t>ATOMIC SPECTROSCOPY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648200" y="5105400"/>
            <a:ext cx="3048000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3300"/>
                </a:solidFill>
                <a:latin typeface="Georgia" pitchFamily="18" charset="0"/>
              </a:rPr>
              <a:t>MOLECULAR SPECTROSCOPY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5344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534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229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endParaRPr lang="en-US" dirty="0" smtClean="0"/>
          </a:p>
          <a:p>
            <a:pPr algn="ctr"/>
            <a:r>
              <a:rPr lang="en-US" sz="11500" dirty="0" smtClean="0">
                <a:latin typeface="Arial Black" pitchFamily="34" charset="0"/>
              </a:rPr>
              <a:t>Thank You</a:t>
            </a:r>
            <a:endParaRPr lang="en-US" sz="115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2133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To Understand Spectroscopy We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Must Understand Electromagnetic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Radiation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7696200" cy="32766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algn="just" eaLnBrk="1" hangingPunct="1"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What is Electromagnetic Radiation?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Electromagnetic Radiation is a form of energy that has both Wave and Particle Properties.</a:t>
            </a:r>
          </a:p>
          <a:p>
            <a:pPr algn="just"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example: Ultraviolet, visible, infrared, microwave, radio wave.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79AEA1-6DA9-48A4-A3B1-4020484FA7E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WAVE PROPERTIES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6019800"/>
          </a:xfrm>
        </p:spPr>
        <p:txBody>
          <a:bodyPr/>
          <a:lstStyle/>
          <a:p>
            <a:pPr algn="just" eaLnBrk="1" hangingPunct="1"/>
            <a:r>
              <a:rPr lang="en-US" sz="2200" dirty="0" smtClean="0">
                <a:solidFill>
                  <a:srgbClr val="003300"/>
                </a:solidFill>
                <a:latin typeface="Times New Roman" pitchFamily="18" charset="0"/>
              </a:rPr>
              <a:t>EM radiation is conveniently modeled as waves consisting of perpendicularly oscillating electric and magnetic fields, as shown below.</a:t>
            </a:r>
          </a:p>
          <a:p>
            <a:pPr algn="just"/>
            <a:r>
              <a:rPr lang="en-US" sz="2200" dirty="0" smtClean="0">
                <a:latin typeface="Times New Roman" pitchFamily="16" charset="0"/>
              </a:rPr>
              <a:t>At 90° to the direction of propagation is an oscillation in the ELECTRIC FIELD.</a:t>
            </a:r>
          </a:p>
          <a:p>
            <a:pPr algn="just"/>
            <a:r>
              <a:rPr lang="en-US" sz="2200" dirty="0" smtClean="0">
                <a:latin typeface="Times New Roman" pitchFamily="16" charset="0"/>
              </a:rPr>
              <a:t>At 90° to the direction of propagation and 90° from the electric field oscillation (</a:t>
            </a:r>
            <a:r>
              <a:rPr lang="en-US" sz="2200" dirty="0" err="1" smtClean="0">
                <a:latin typeface="Times New Roman" pitchFamily="16" charset="0"/>
              </a:rPr>
              <a:t>orthagonal</a:t>
            </a:r>
            <a:r>
              <a:rPr lang="en-US" sz="2200" dirty="0" smtClean="0">
                <a:latin typeface="Times New Roman" pitchFamily="16" charset="0"/>
              </a:rPr>
              <a:t>) is the MAGNETIC FIELD oscillation.</a:t>
            </a:r>
          </a:p>
          <a:p>
            <a:pPr eaLnBrk="1" hangingPunct="1"/>
            <a:endParaRPr lang="en-US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eaLnBrk="1" hangingPunct="1"/>
            <a:endParaRPr lang="en-US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eaLnBrk="1" hangingPunct="1"/>
            <a:endParaRPr lang="en-US" dirty="0" smtClean="0"/>
          </a:p>
        </p:txBody>
      </p:sp>
      <p:sp>
        <p:nvSpPr>
          <p:cNvPr id="13319" name="Slide Number Placeholder 3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89D2EB-3849-430C-858A-AB2F006DF34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600200" y="2819400"/>
            <a:ext cx="3979863" cy="2827338"/>
            <a:chOff x="1583" y="1152"/>
            <a:chExt cx="2363" cy="1589"/>
          </a:xfrm>
        </p:grpSpPr>
        <p:sp>
          <p:nvSpPr>
            <p:cNvPr id="12313" name="Rectangle 2"/>
            <p:cNvSpPr>
              <a:spLocks noChangeArrowheads="1"/>
            </p:cNvSpPr>
            <p:nvPr/>
          </p:nvSpPr>
          <p:spPr bwMode="auto">
            <a:xfrm>
              <a:off x="1607" y="1202"/>
              <a:ext cx="2333" cy="15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ms-MY">
                <a:latin typeface="Century Schoolbook" pitchFamily="18" charset="0"/>
              </a:endParaRPr>
            </a:p>
          </p:txBody>
        </p:sp>
        <p:sp>
          <p:nvSpPr>
            <p:cNvPr id="12314" name="Freeform 3"/>
            <p:cNvSpPr>
              <a:spLocks noChangeArrowheads="1"/>
            </p:cNvSpPr>
            <p:nvPr/>
          </p:nvSpPr>
          <p:spPr bwMode="auto">
            <a:xfrm>
              <a:off x="2440" y="1722"/>
              <a:ext cx="854" cy="862"/>
            </a:xfrm>
            <a:custGeom>
              <a:avLst/>
              <a:gdLst>
                <a:gd name="T0" fmla="*/ 0 w 804"/>
                <a:gd name="T1" fmla="*/ 520 h 706"/>
                <a:gd name="T2" fmla="*/ 108 w 804"/>
                <a:gd name="T3" fmla="*/ 223 h 706"/>
                <a:gd name="T4" fmla="*/ 195 w 804"/>
                <a:gd name="T5" fmla="*/ 62 h 706"/>
                <a:gd name="T6" fmla="*/ 321 w 804"/>
                <a:gd name="T7" fmla="*/ 20 h 706"/>
                <a:gd name="T8" fmla="*/ 411 w 804"/>
                <a:gd name="T9" fmla="*/ 182 h 706"/>
                <a:gd name="T10" fmla="*/ 482 w 804"/>
                <a:gd name="T11" fmla="*/ 486 h 706"/>
                <a:gd name="T12" fmla="*/ 529 w 804"/>
                <a:gd name="T13" fmla="*/ 864 h 706"/>
                <a:gd name="T14" fmla="*/ 595 w 804"/>
                <a:gd name="T15" fmla="*/ 1386 h 706"/>
                <a:gd name="T16" fmla="*/ 659 w 804"/>
                <a:gd name="T17" fmla="*/ 1733 h 706"/>
                <a:gd name="T18" fmla="*/ 779 w 804"/>
                <a:gd name="T19" fmla="*/ 1908 h 706"/>
                <a:gd name="T20" fmla="*/ 937 w 804"/>
                <a:gd name="T21" fmla="*/ 1779 h 706"/>
                <a:gd name="T22" fmla="*/ 1087 w 804"/>
                <a:gd name="T23" fmla="*/ 1354 h 7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4"/>
                <a:gd name="T37" fmla="*/ 0 h 706"/>
                <a:gd name="T38" fmla="*/ 804 w 804"/>
                <a:gd name="T39" fmla="*/ 706 h 7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4" h="706">
                  <a:moveTo>
                    <a:pt x="0" y="192"/>
                  </a:moveTo>
                  <a:cubicBezTo>
                    <a:pt x="13" y="174"/>
                    <a:pt x="56" y="111"/>
                    <a:pt x="80" y="83"/>
                  </a:cubicBezTo>
                  <a:cubicBezTo>
                    <a:pt x="104" y="55"/>
                    <a:pt x="118" y="36"/>
                    <a:pt x="144" y="23"/>
                  </a:cubicBezTo>
                  <a:cubicBezTo>
                    <a:pt x="170" y="10"/>
                    <a:pt x="209" y="0"/>
                    <a:pt x="236" y="7"/>
                  </a:cubicBezTo>
                  <a:cubicBezTo>
                    <a:pt x="263" y="14"/>
                    <a:pt x="284" y="38"/>
                    <a:pt x="304" y="67"/>
                  </a:cubicBezTo>
                  <a:cubicBezTo>
                    <a:pt x="324" y="96"/>
                    <a:pt x="341" y="137"/>
                    <a:pt x="356" y="179"/>
                  </a:cubicBezTo>
                  <a:cubicBezTo>
                    <a:pt x="371" y="221"/>
                    <a:pt x="378" y="264"/>
                    <a:pt x="392" y="319"/>
                  </a:cubicBezTo>
                  <a:cubicBezTo>
                    <a:pt x="406" y="374"/>
                    <a:pt x="424" y="458"/>
                    <a:pt x="440" y="511"/>
                  </a:cubicBezTo>
                  <a:cubicBezTo>
                    <a:pt x="456" y="564"/>
                    <a:pt x="465" y="607"/>
                    <a:pt x="488" y="639"/>
                  </a:cubicBezTo>
                  <a:cubicBezTo>
                    <a:pt x="511" y="671"/>
                    <a:pt x="542" y="700"/>
                    <a:pt x="576" y="703"/>
                  </a:cubicBezTo>
                  <a:cubicBezTo>
                    <a:pt x="610" y="706"/>
                    <a:pt x="654" y="689"/>
                    <a:pt x="692" y="655"/>
                  </a:cubicBezTo>
                  <a:cubicBezTo>
                    <a:pt x="730" y="621"/>
                    <a:pt x="785" y="525"/>
                    <a:pt x="804" y="499"/>
                  </a:cubicBezTo>
                </a:path>
              </a:pathLst>
            </a:custGeom>
            <a:solidFill>
              <a:srgbClr val="669900">
                <a:alpha val="50195"/>
              </a:srgbClr>
            </a:solidFill>
            <a:ln w="2844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Line 4"/>
            <p:cNvSpPr>
              <a:spLocks noChangeShapeType="1"/>
            </p:cNvSpPr>
            <p:nvPr/>
          </p:nvSpPr>
          <p:spPr bwMode="auto">
            <a:xfrm flipV="1">
              <a:off x="2440" y="1368"/>
              <a:ext cx="1" cy="1157"/>
            </a:xfrm>
            <a:prstGeom prst="line">
              <a:avLst/>
            </a:prstGeom>
            <a:noFill/>
            <a:ln w="2844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Line 5"/>
            <p:cNvSpPr>
              <a:spLocks noChangeShapeType="1"/>
            </p:cNvSpPr>
            <p:nvPr/>
          </p:nvSpPr>
          <p:spPr bwMode="auto">
            <a:xfrm flipH="1">
              <a:off x="1792" y="1967"/>
              <a:ext cx="1262" cy="1"/>
            </a:xfrm>
            <a:prstGeom prst="line">
              <a:avLst/>
            </a:prstGeom>
            <a:noFill/>
            <a:ln w="28440">
              <a:solidFill>
                <a:srgbClr val="CCCC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Freeform 6"/>
            <p:cNvSpPr>
              <a:spLocks noChangeArrowheads="1"/>
            </p:cNvSpPr>
            <p:nvPr/>
          </p:nvSpPr>
          <p:spPr bwMode="auto">
            <a:xfrm>
              <a:off x="2305" y="1962"/>
              <a:ext cx="1410" cy="584"/>
            </a:xfrm>
            <a:custGeom>
              <a:avLst/>
              <a:gdLst>
                <a:gd name="T0" fmla="*/ 177 w 1327"/>
                <a:gd name="T1" fmla="*/ 0 h 478"/>
                <a:gd name="T2" fmla="*/ 41 w 1327"/>
                <a:gd name="T3" fmla="*/ 53 h 478"/>
                <a:gd name="T4" fmla="*/ 20 w 1327"/>
                <a:gd name="T5" fmla="*/ 162 h 478"/>
                <a:gd name="T6" fmla="*/ 160 w 1327"/>
                <a:gd name="T7" fmla="*/ 315 h 478"/>
                <a:gd name="T8" fmla="*/ 421 w 1327"/>
                <a:gd name="T9" fmla="*/ 435 h 478"/>
                <a:gd name="T10" fmla="*/ 702 w 1327"/>
                <a:gd name="T11" fmla="*/ 435 h 478"/>
                <a:gd name="T12" fmla="*/ 828 w 1327"/>
                <a:gd name="T13" fmla="*/ 392 h 478"/>
                <a:gd name="T14" fmla="*/ 1049 w 1327"/>
                <a:gd name="T15" fmla="*/ 396 h 478"/>
                <a:gd name="T16" fmla="*/ 1252 w 1327"/>
                <a:gd name="T17" fmla="*/ 479 h 478"/>
                <a:gd name="T18" fmla="*/ 1369 w 1327"/>
                <a:gd name="T19" fmla="*/ 600 h 478"/>
                <a:gd name="T20" fmla="*/ 1419 w 1327"/>
                <a:gd name="T21" fmla="*/ 740 h 478"/>
                <a:gd name="T22" fmla="*/ 1352 w 1327"/>
                <a:gd name="T23" fmla="*/ 816 h 478"/>
                <a:gd name="T24" fmla="*/ 1157 w 1327"/>
                <a:gd name="T25" fmla="*/ 872 h 478"/>
                <a:gd name="T26" fmla="*/ 1093 w 1327"/>
                <a:gd name="T27" fmla="*/ 981 h 478"/>
                <a:gd name="T28" fmla="*/ 1228 w 1327"/>
                <a:gd name="T29" fmla="*/ 1157 h 478"/>
                <a:gd name="T30" fmla="*/ 1496 w 1327"/>
                <a:gd name="T31" fmla="*/ 1278 h 478"/>
                <a:gd name="T32" fmla="*/ 1728 w 1327"/>
                <a:gd name="T33" fmla="*/ 1285 h 478"/>
                <a:gd name="T34" fmla="*/ 1798 w 1327"/>
                <a:gd name="T35" fmla="*/ 1255 h 4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7"/>
                <a:gd name="T55" fmla="*/ 0 h 478"/>
                <a:gd name="T56" fmla="*/ 1327 w 1327"/>
                <a:gd name="T57" fmla="*/ 478 h 4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7" h="478">
                  <a:moveTo>
                    <a:pt x="131" y="0"/>
                  </a:moveTo>
                  <a:cubicBezTo>
                    <a:pt x="114" y="3"/>
                    <a:pt x="50" y="10"/>
                    <a:pt x="31" y="20"/>
                  </a:cubicBezTo>
                  <a:cubicBezTo>
                    <a:pt x="12" y="30"/>
                    <a:pt x="0" y="44"/>
                    <a:pt x="15" y="60"/>
                  </a:cubicBezTo>
                  <a:cubicBezTo>
                    <a:pt x="30" y="76"/>
                    <a:pt x="70" y="99"/>
                    <a:pt x="119" y="116"/>
                  </a:cubicBezTo>
                  <a:cubicBezTo>
                    <a:pt x="168" y="133"/>
                    <a:pt x="244" y="153"/>
                    <a:pt x="311" y="160"/>
                  </a:cubicBezTo>
                  <a:cubicBezTo>
                    <a:pt x="378" y="167"/>
                    <a:pt x="469" y="163"/>
                    <a:pt x="519" y="160"/>
                  </a:cubicBezTo>
                  <a:cubicBezTo>
                    <a:pt x="569" y="157"/>
                    <a:pt x="568" y="146"/>
                    <a:pt x="611" y="144"/>
                  </a:cubicBezTo>
                  <a:cubicBezTo>
                    <a:pt x="654" y="142"/>
                    <a:pt x="723" y="141"/>
                    <a:pt x="775" y="146"/>
                  </a:cubicBezTo>
                  <a:cubicBezTo>
                    <a:pt x="827" y="151"/>
                    <a:pt x="886" y="164"/>
                    <a:pt x="925" y="176"/>
                  </a:cubicBezTo>
                  <a:cubicBezTo>
                    <a:pt x="964" y="188"/>
                    <a:pt x="991" y="204"/>
                    <a:pt x="1011" y="220"/>
                  </a:cubicBezTo>
                  <a:cubicBezTo>
                    <a:pt x="1031" y="236"/>
                    <a:pt x="1049" y="259"/>
                    <a:pt x="1047" y="272"/>
                  </a:cubicBezTo>
                  <a:cubicBezTo>
                    <a:pt x="1045" y="285"/>
                    <a:pt x="1031" y="292"/>
                    <a:pt x="999" y="300"/>
                  </a:cubicBezTo>
                  <a:cubicBezTo>
                    <a:pt x="967" y="308"/>
                    <a:pt x="887" y="310"/>
                    <a:pt x="855" y="320"/>
                  </a:cubicBezTo>
                  <a:cubicBezTo>
                    <a:pt x="823" y="330"/>
                    <a:pt x="798" y="343"/>
                    <a:pt x="807" y="360"/>
                  </a:cubicBezTo>
                  <a:cubicBezTo>
                    <a:pt x="816" y="377"/>
                    <a:pt x="857" y="407"/>
                    <a:pt x="907" y="425"/>
                  </a:cubicBezTo>
                  <a:cubicBezTo>
                    <a:pt x="957" y="443"/>
                    <a:pt x="1044" y="462"/>
                    <a:pt x="1105" y="470"/>
                  </a:cubicBezTo>
                  <a:cubicBezTo>
                    <a:pt x="1166" y="478"/>
                    <a:pt x="1238" y="474"/>
                    <a:pt x="1275" y="472"/>
                  </a:cubicBezTo>
                  <a:cubicBezTo>
                    <a:pt x="1312" y="470"/>
                    <a:pt x="1316" y="463"/>
                    <a:pt x="1327" y="461"/>
                  </a:cubicBezTo>
                </a:path>
              </a:pathLst>
            </a:custGeom>
            <a:solidFill>
              <a:srgbClr val="CCCC00">
                <a:alpha val="50195"/>
              </a:srgbClr>
            </a:solidFill>
            <a:ln w="2844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Freeform 7"/>
            <p:cNvSpPr>
              <a:spLocks noChangeArrowheads="1"/>
            </p:cNvSpPr>
            <p:nvPr/>
          </p:nvSpPr>
          <p:spPr bwMode="auto">
            <a:xfrm>
              <a:off x="3291" y="2089"/>
              <a:ext cx="464" cy="476"/>
            </a:xfrm>
            <a:custGeom>
              <a:avLst/>
              <a:gdLst>
                <a:gd name="T0" fmla="*/ 0 w 399"/>
                <a:gd name="T1" fmla="*/ 720 h 357"/>
                <a:gd name="T2" fmla="*/ 149 w 399"/>
                <a:gd name="T3" fmla="*/ 299 h 357"/>
                <a:gd name="T4" fmla="*/ 244 w 399"/>
                <a:gd name="T5" fmla="*/ 128 h 357"/>
                <a:gd name="T6" fmla="*/ 367 w 399"/>
                <a:gd name="T7" fmla="*/ 12 h 357"/>
                <a:gd name="T8" fmla="*/ 515 w 399"/>
                <a:gd name="T9" fmla="*/ 192 h 357"/>
                <a:gd name="T10" fmla="*/ 623 w 399"/>
                <a:gd name="T11" fmla="*/ 639 h 357"/>
                <a:gd name="T12" fmla="*/ 708 w 399"/>
                <a:gd name="T13" fmla="*/ 1260 h 3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9"/>
                <a:gd name="T22" fmla="*/ 0 h 357"/>
                <a:gd name="T23" fmla="*/ 399 w 399"/>
                <a:gd name="T24" fmla="*/ 357 h 3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9" h="357">
                  <a:moveTo>
                    <a:pt x="0" y="204"/>
                  </a:moveTo>
                  <a:cubicBezTo>
                    <a:pt x="14" y="184"/>
                    <a:pt x="61" y="112"/>
                    <a:pt x="84" y="84"/>
                  </a:cubicBezTo>
                  <a:cubicBezTo>
                    <a:pt x="107" y="56"/>
                    <a:pt x="117" y="50"/>
                    <a:pt x="138" y="36"/>
                  </a:cubicBezTo>
                  <a:cubicBezTo>
                    <a:pt x="159" y="22"/>
                    <a:pt x="182" y="0"/>
                    <a:pt x="207" y="3"/>
                  </a:cubicBezTo>
                  <a:cubicBezTo>
                    <a:pt x="232" y="6"/>
                    <a:pt x="267" y="24"/>
                    <a:pt x="291" y="54"/>
                  </a:cubicBezTo>
                  <a:cubicBezTo>
                    <a:pt x="315" y="84"/>
                    <a:pt x="333" y="130"/>
                    <a:pt x="351" y="180"/>
                  </a:cubicBezTo>
                  <a:cubicBezTo>
                    <a:pt x="369" y="230"/>
                    <a:pt x="384" y="293"/>
                    <a:pt x="399" y="357"/>
                  </a:cubicBezTo>
                </a:path>
              </a:pathLst>
            </a:custGeom>
            <a:solidFill>
              <a:srgbClr val="669900">
                <a:alpha val="50195"/>
              </a:srgbClr>
            </a:solidFill>
            <a:ln w="2844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8"/>
            <p:cNvSpPr>
              <a:spLocks noChangeShapeType="1"/>
            </p:cNvSpPr>
            <p:nvPr/>
          </p:nvSpPr>
          <p:spPr bwMode="auto">
            <a:xfrm>
              <a:off x="2360" y="1923"/>
              <a:ext cx="1492" cy="669"/>
            </a:xfrm>
            <a:prstGeom prst="line">
              <a:avLst/>
            </a:prstGeom>
            <a:noFill/>
            <a:ln w="2844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0" name="Text Box 9"/>
            <p:cNvSpPr txBox="1">
              <a:spLocks noChangeArrowheads="1"/>
            </p:cNvSpPr>
            <p:nvPr/>
          </p:nvSpPr>
          <p:spPr bwMode="auto">
            <a:xfrm>
              <a:off x="2229" y="1738"/>
              <a:ext cx="164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 i="1">
                  <a:solidFill>
                    <a:srgbClr val="003300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12321" name="Text Box 10"/>
            <p:cNvSpPr txBox="1">
              <a:spLocks noChangeArrowheads="1"/>
            </p:cNvSpPr>
            <p:nvPr/>
          </p:nvSpPr>
          <p:spPr bwMode="auto">
            <a:xfrm>
              <a:off x="2376" y="1152"/>
              <a:ext cx="164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 i="1">
                  <a:solidFill>
                    <a:srgbClr val="003300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12322" name="Text Box 11"/>
            <p:cNvSpPr txBox="1">
              <a:spLocks noChangeArrowheads="1"/>
            </p:cNvSpPr>
            <p:nvPr/>
          </p:nvSpPr>
          <p:spPr bwMode="auto">
            <a:xfrm>
              <a:off x="1649" y="1833"/>
              <a:ext cx="158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 i="1">
                  <a:solidFill>
                    <a:srgbClr val="003300"/>
                  </a:solidFill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2323" name="Text Box 12"/>
            <p:cNvSpPr txBox="1">
              <a:spLocks noChangeArrowheads="1"/>
            </p:cNvSpPr>
            <p:nvPr/>
          </p:nvSpPr>
          <p:spPr bwMode="auto">
            <a:xfrm>
              <a:off x="3196" y="1863"/>
              <a:ext cx="750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 b="1" i="1">
                  <a:solidFill>
                    <a:srgbClr val="669900"/>
                  </a:solidFill>
                  <a:latin typeface="Times New Roman" pitchFamily="18" charset="0"/>
                </a:rPr>
                <a:t>Electric Field</a:t>
              </a:r>
            </a:p>
          </p:txBody>
        </p:sp>
        <p:sp>
          <p:nvSpPr>
            <p:cNvPr id="12324" name="Text Box 13"/>
            <p:cNvSpPr txBox="1">
              <a:spLocks noChangeArrowheads="1"/>
            </p:cNvSpPr>
            <p:nvPr/>
          </p:nvSpPr>
          <p:spPr bwMode="auto">
            <a:xfrm>
              <a:off x="1583" y="2075"/>
              <a:ext cx="825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 b="1" i="1">
                  <a:solidFill>
                    <a:srgbClr val="CCCC00"/>
                  </a:solidFill>
                  <a:latin typeface="Times New Roman" pitchFamily="18" charset="0"/>
                </a:rPr>
                <a:t>Magnetic Field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971800" y="3960813"/>
            <a:ext cx="2516188" cy="1450975"/>
            <a:chOff x="2316" y="1751"/>
            <a:chExt cx="1501" cy="834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2452" y="1751"/>
              <a:ext cx="1200" cy="771"/>
              <a:chOff x="2452" y="1751"/>
              <a:chExt cx="1200" cy="771"/>
            </a:xfrm>
          </p:grpSpPr>
          <p:sp>
            <p:nvSpPr>
              <p:cNvPr id="12298" name="Line 16"/>
              <p:cNvSpPr>
                <a:spLocks noChangeShapeType="1"/>
              </p:cNvSpPr>
              <p:nvPr/>
            </p:nvSpPr>
            <p:spPr bwMode="auto">
              <a:xfrm flipV="1">
                <a:off x="2452" y="1796"/>
                <a:ext cx="8" cy="150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9" name="Line 17"/>
              <p:cNvSpPr>
                <a:spLocks noChangeShapeType="1"/>
              </p:cNvSpPr>
              <p:nvPr/>
            </p:nvSpPr>
            <p:spPr bwMode="auto">
              <a:xfrm flipV="1">
                <a:off x="2529" y="1752"/>
                <a:ext cx="14" cy="256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0" name="Line 18"/>
              <p:cNvSpPr>
                <a:spLocks noChangeShapeType="1"/>
              </p:cNvSpPr>
              <p:nvPr/>
            </p:nvSpPr>
            <p:spPr bwMode="auto">
              <a:xfrm flipV="1">
                <a:off x="2589" y="1751"/>
                <a:ext cx="16" cy="302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1" name="Line 19"/>
              <p:cNvSpPr>
                <a:spLocks noChangeShapeType="1"/>
              </p:cNvSpPr>
              <p:nvPr/>
            </p:nvSpPr>
            <p:spPr bwMode="auto">
              <a:xfrm flipV="1">
                <a:off x="2634" y="1796"/>
                <a:ext cx="15" cy="269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2" name="Line 20"/>
              <p:cNvSpPr>
                <a:spLocks noChangeShapeType="1"/>
              </p:cNvSpPr>
              <p:nvPr/>
            </p:nvSpPr>
            <p:spPr bwMode="auto">
              <a:xfrm flipV="1">
                <a:off x="2725" y="1883"/>
                <a:ext cx="10" cy="189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3" name="Line 21"/>
              <p:cNvSpPr>
                <a:spLocks noChangeShapeType="1"/>
              </p:cNvSpPr>
              <p:nvPr/>
            </p:nvSpPr>
            <p:spPr bwMode="auto">
              <a:xfrm flipH="1">
                <a:off x="2918" y="2206"/>
                <a:ext cx="16" cy="218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4" name="Line 22"/>
              <p:cNvSpPr>
                <a:spLocks noChangeShapeType="1"/>
              </p:cNvSpPr>
              <p:nvPr/>
            </p:nvSpPr>
            <p:spPr bwMode="auto">
              <a:xfrm flipH="1">
                <a:off x="2860" y="2170"/>
                <a:ext cx="9" cy="93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5" name="Line 23"/>
              <p:cNvSpPr>
                <a:spLocks noChangeShapeType="1"/>
              </p:cNvSpPr>
              <p:nvPr/>
            </p:nvSpPr>
            <p:spPr bwMode="auto">
              <a:xfrm flipH="1">
                <a:off x="2987" y="2237"/>
                <a:ext cx="20" cy="285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6" name="Line 24"/>
              <p:cNvSpPr>
                <a:spLocks noChangeShapeType="1"/>
              </p:cNvSpPr>
              <p:nvPr/>
            </p:nvSpPr>
            <p:spPr bwMode="auto">
              <a:xfrm flipH="1">
                <a:off x="3043" y="2276"/>
                <a:ext cx="17" cy="232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7" name="Line 25"/>
              <p:cNvSpPr>
                <a:spLocks noChangeShapeType="1"/>
              </p:cNvSpPr>
              <p:nvPr/>
            </p:nvSpPr>
            <p:spPr bwMode="auto">
              <a:xfrm flipH="1">
                <a:off x="3121" y="2314"/>
                <a:ext cx="11" cy="126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8" name="Line 26"/>
              <p:cNvSpPr>
                <a:spLocks noChangeShapeType="1"/>
              </p:cNvSpPr>
              <p:nvPr/>
            </p:nvSpPr>
            <p:spPr bwMode="auto">
              <a:xfrm flipV="1">
                <a:off x="3324" y="2240"/>
                <a:ext cx="7" cy="130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9" name="Line 27"/>
              <p:cNvSpPr>
                <a:spLocks noChangeShapeType="1"/>
              </p:cNvSpPr>
              <p:nvPr/>
            </p:nvSpPr>
            <p:spPr bwMode="auto">
              <a:xfrm flipV="1">
                <a:off x="3413" y="2165"/>
                <a:ext cx="12" cy="229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0" name="Line 28"/>
              <p:cNvSpPr>
                <a:spLocks noChangeShapeType="1"/>
              </p:cNvSpPr>
              <p:nvPr/>
            </p:nvSpPr>
            <p:spPr bwMode="auto">
              <a:xfrm flipV="1">
                <a:off x="3492" y="2123"/>
                <a:ext cx="17" cy="309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1" name="Line 29"/>
              <p:cNvSpPr>
                <a:spLocks noChangeShapeType="1"/>
              </p:cNvSpPr>
              <p:nvPr/>
            </p:nvSpPr>
            <p:spPr bwMode="auto">
              <a:xfrm flipV="1">
                <a:off x="3572" y="2194"/>
                <a:ext cx="14" cy="262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2" name="Line 30"/>
              <p:cNvSpPr>
                <a:spLocks noChangeShapeType="1"/>
              </p:cNvSpPr>
              <p:nvPr/>
            </p:nvSpPr>
            <p:spPr bwMode="auto">
              <a:xfrm flipV="1">
                <a:off x="3642" y="2324"/>
                <a:ext cx="10" cy="196"/>
              </a:xfrm>
              <a:prstGeom prst="line">
                <a:avLst/>
              </a:prstGeom>
              <a:noFill/>
              <a:ln w="12600">
                <a:solidFill>
                  <a:srgbClr val="0033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297" name="Line 32"/>
            <p:cNvSpPr>
              <a:spLocks noChangeShapeType="1"/>
            </p:cNvSpPr>
            <p:nvPr/>
          </p:nvSpPr>
          <p:spPr bwMode="auto">
            <a:xfrm>
              <a:off x="2316" y="1909"/>
              <a:ext cx="1501" cy="676"/>
            </a:xfrm>
            <a:prstGeom prst="line">
              <a:avLst/>
            </a:prstGeom>
            <a:noFill/>
            <a:ln w="2844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5410200" y="5410200"/>
            <a:ext cx="11430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i="1" dirty="0">
                <a:solidFill>
                  <a:srgbClr val="003300"/>
                </a:solidFill>
                <a:latin typeface="Times New Roman" pitchFamily="18" charset="0"/>
              </a:rPr>
              <a:t>Direction of propagation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467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Wave parameters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19600"/>
            <a:ext cx="7239000" cy="20543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/>
              <a:t>	We Use Symbols to Designate the Various Properties of Waves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sym typeface="Symbol"/>
              </a:rPr>
              <a:t></a:t>
            </a:r>
            <a:r>
              <a:rPr lang="en-US" dirty="0" smtClean="0"/>
              <a:t> is the wavelength of the waves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i="1" dirty="0" smtClean="0"/>
              <a:t>is the frequency of the waves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i="1" dirty="0" smtClean="0"/>
              <a:t>c is the speed of light</a:t>
            </a:r>
            <a:endParaRPr lang="en-US" dirty="0"/>
          </a:p>
        </p:txBody>
      </p:sp>
      <p:sp>
        <p:nvSpPr>
          <p:cNvPr id="15370" name="Slide Number Placeholder 4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515C84-CF1A-4763-B828-16D4B7099C2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127250" y="2374900"/>
            <a:ext cx="4786313" cy="1735138"/>
            <a:chOff x="1340" y="927"/>
            <a:chExt cx="3015" cy="1093"/>
          </a:xfrm>
        </p:grpSpPr>
        <p:sp>
          <p:nvSpPr>
            <p:cNvPr id="14364" name="Freeform 4"/>
            <p:cNvSpPr>
              <a:spLocks noChangeArrowheads="1"/>
            </p:cNvSpPr>
            <p:nvPr/>
          </p:nvSpPr>
          <p:spPr bwMode="auto">
            <a:xfrm>
              <a:off x="1340" y="928"/>
              <a:ext cx="3000" cy="708"/>
            </a:xfrm>
            <a:custGeom>
              <a:avLst/>
              <a:gdLst>
                <a:gd name="T0" fmla="*/ 0 w 3000"/>
                <a:gd name="T1" fmla="*/ 136 h 708"/>
                <a:gd name="T2" fmla="*/ 136 w 3000"/>
                <a:gd name="T3" fmla="*/ 32 h 708"/>
                <a:gd name="T4" fmla="*/ 296 w 3000"/>
                <a:gd name="T5" fmla="*/ 0 h 708"/>
                <a:gd name="T6" fmla="*/ 440 w 3000"/>
                <a:gd name="T7" fmla="*/ 32 h 708"/>
                <a:gd name="T8" fmla="*/ 624 w 3000"/>
                <a:gd name="T9" fmla="*/ 160 h 708"/>
                <a:gd name="T10" fmla="*/ 792 w 3000"/>
                <a:gd name="T11" fmla="*/ 344 h 708"/>
                <a:gd name="T12" fmla="*/ 912 w 3000"/>
                <a:gd name="T13" fmla="*/ 496 h 708"/>
                <a:gd name="T14" fmla="*/ 1104 w 3000"/>
                <a:gd name="T15" fmla="*/ 640 h 708"/>
                <a:gd name="T16" fmla="*/ 1296 w 3000"/>
                <a:gd name="T17" fmla="*/ 704 h 708"/>
                <a:gd name="T18" fmla="*/ 1536 w 3000"/>
                <a:gd name="T19" fmla="*/ 616 h 708"/>
                <a:gd name="T20" fmla="*/ 1808 w 3000"/>
                <a:gd name="T21" fmla="*/ 352 h 708"/>
                <a:gd name="T22" fmla="*/ 2088 w 3000"/>
                <a:gd name="T23" fmla="*/ 88 h 708"/>
                <a:gd name="T24" fmla="*/ 2328 w 3000"/>
                <a:gd name="T25" fmla="*/ 0 h 708"/>
                <a:gd name="T26" fmla="*/ 2552 w 3000"/>
                <a:gd name="T27" fmla="*/ 88 h 708"/>
                <a:gd name="T28" fmla="*/ 2824 w 3000"/>
                <a:gd name="T29" fmla="*/ 352 h 708"/>
                <a:gd name="T30" fmla="*/ 3000 w 3000"/>
                <a:gd name="T31" fmla="*/ 568 h 7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00"/>
                <a:gd name="T49" fmla="*/ 0 h 708"/>
                <a:gd name="T50" fmla="*/ 3000 w 3000"/>
                <a:gd name="T51" fmla="*/ 708 h 7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00" h="708">
                  <a:moveTo>
                    <a:pt x="0" y="136"/>
                  </a:moveTo>
                  <a:cubicBezTo>
                    <a:pt x="43" y="95"/>
                    <a:pt x="87" y="55"/>
                    <a:pt x="136" y="32"/>
                  </a:cubicBezTo>
                  <a:cubicBezTo>
                    <a:pt x="185" y="9"/>
                    <a:pt x="245" y="0"/>
                    <a:pt x="296" y="0"/>
                  </a:cubicBezTo>
                  <a:cubicBezTo>
                    <a:pt x="347" y="0"/>
                    <a:pt x="385" y="5"/>
                    <a:pt x="440" y="32"/>
                  </a:cubicBezTo>
                  <a:cubicBezTo>
                    <a:pt x="495" y="59"/>
                    <a:pt x="565" y="108"/>
                    <a:pt x="624" y="160"/>
                  </a:cubicBezTo>
                  <a:cubicBezTo>
                    <a:pt x="683" y="212"/>
                    <a:pt x="744" y="288"/>
                    <a:pt x="792" y="344"/>
                  </a:cubicBezTo>
                  <a:cubicBezTo>
                    <a:pt x="840" y="400"/>
                    <a:pt x="860" y="447"/>
                    <a:pt x="912" y="496"/>
                  </a:cubicBezTo>
                  <a:cubicBezTo>
                    <a:pt x="964" y="545"/>
                    <a:pt x="1040" y="605"/>
                    <a:pt x="1104" y="640"/>
                  </a:cubicBezTo>
                  <a:cubicBezTo>
                    <a:pt x="1168" y="675"/>
                    <a:pt x="1224" y="708"/>
                    <a:pt x="1296" y="704"/>
                  </a:cubicBezTo>
                  <a:cubicBezTo>
                    <a:pt x="1368" y="700"/>
                    <a:pt x="1451" y="675"/>
                    <a:pt x="1536" y="616"/>
                  </a:cubicBezTo>
                  <a:cubicBezTo>
                    <a:pt x="1621" y="557"/>
                    <a:pt x="1716" y="440"/>
                    <a:pt x="1808" y="352"/>
                  </a:cubicBezTo>
                  <a:cubicBezTo>
                    <a:pt x="1900" y="264"/>
                    <a:pt x="2001" y="147"/>
                    <a:pt x="2088" y="88"/>
                  </a:cubicBezTo>
                  <a:cubicBezTo>
                    <a:pt x="2175" y="29"/>
                    <a:pt x="2251" y="0"/>
                    <a:pt x="2328" y="0"/>
                  </a:cubicBezTo>
                  <a:cubicBezTo>
                    <a:pt x="2405" y="0"/>
                    <a:pt x="2469" y="29"/>
                    <a:pt x="2552" y="88"/>
                  </a:cubicBezTo>
                  <a:cubicBezTo>
                    <a:pt x="2635" y="147"/>
                    <a:pt x="2749" y="272"/>
                    <a:pt x="2824" y="352"/>
                  </a:cubicBezTo>
                  <a:cubicBezTo>
                    <a:pt x="2899" y="432"/>
                    <a:pt x="2949" y="500"/>
                    <a:pt x="3000" y="568"/>
                  </a:cubicBezTo>
                </a:path>
              </a:pathLst>
            </a:custGeom>
            <a:noFill/>
            <a:ln w="2844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Line 5"/>
            <p:cNvSpPr>
              <a:spLocks noChangeShapeType="1"/>
            </p:cNvSpPr>
            <p:nvPr/>
          </p:nvSpPr>
          <p:spPr bwMode="auto">
            <a:xfrm flipV="1">
              <a:off x="1452" y="990"/>
              <a:ext cx="1" cy="284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Line 6"/>
            <p:cNvSpPr>
              <a:spLocks noChangeShapeType="1"/>
            </p:cNvSpPr>
            <p:nvPr/>
          </p:nvSpPr>
          <p:spPr bwMode="auto">
            <a:xfrm flipV="1">
              <a:off x="1628" y="934"/>
              <a:ext cx="1" cy="340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Line 7"/>
            <p:cNvSpPr>
              <a:spLocks noChangeShapeType="1"/>
            </p:cNvSpPr>
            <p:nvPr/>
          </p:nvSpPr>
          <p:spPr bwMode="auto">
            <a:xfrm flipV="1">
              <a:off x="1796" y="982"/>
              <a:ext cx="1" cy="292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Line 8"/>
            <p:cNvSpPr>
              <a:spLocks noChangeShapeType="1"/>
            </p:cNvSpPr>
            <p:nvPr/>
          </p:nvSpPr>
          <p:spPr bwMode="auto">
            <a:xfrm flipV="1">
              <a:off x="1932" y="1078"/>
              <a:ext cx="1" cy="196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Line 9"/>
            <p:cNvSpPr>
              <a:spLocks noChangeShapeType="1"/>
            </p:cNvSpPr>
            <p:nvPr/>
          </p:nvSpPr>
          <p:spPr bwMode="auto">
            <a:xfrm>
              <a:off x="2324" y="1280"/>
              <a:ext cx="1" cy="192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Line 10"/>
            <p:cNvSpPr>
              <a:spLocks noChangeShapeType="1"/>
            </p:cNvSpPr>
            <p:nvPr/>
          </p:nvSpPr>
          <p:spPr bwMode="auto">
            <a:xfrm>
              <a:off x="2460" y="1280"/>
              <a:ext cx="1" cy="296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Line 11"/>
            <p:cNvSpPr>
              <a:spLocks noChangeShapeType="1"/>
            </p:cNvSpPr>
            <p:nvPr/>
          </p:nvSpPr>
          <p:spPr bwMode="auto">
            <a:xfrm>
              <a:off x="2628" y="1288"/>
              <a:ext cx="1" cy="328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Line 12"/>
            <p:cNvSpPr>
              <a:spLocks noChangeShapeType="1"/>
            </p:cNvSpPr>
            <p:nvPr/>
          </p:nvSpPr>
          <p:spPr bwMode="auto">
            <a:xfrm>
              <a:off x="2804" y="1280"/>
              <a:ext cx="1" cy="296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Line 13"/>
            <p:cNvSpPr>
              <a:spLocks noChangeShapeType="1"/>
            </p:cNvSpPr>
            <p:nvPr/>
          </p:nvSpPr>
          <p:spPr bwMode="auto">
            <a:xfrm>
              <a:off x="2940" y="1280"/>
              <a:ext cx="1" cy="200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Line 14"/>
            <p:cNvSpPr>
              <a:spLocks noChangeShapeType="1"/>
            </p:cNvSpPr>
            <p:nvPr/>
          </p:nvSpPr>
          <p:spPr bwMode="auto">
            <a:xfrm flipV="1">
              <a:off x="3364" y="1078"/>
              <a:ext cx="1" cy="204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Line 15"/>
            <p:cNvSpPr>
              <a:spLocks noChangeShapeType="1"/>
            </p:cNvSpPr>
            <p:nvPr/>
          </p:nvSpPr>
          <p:spPr bwMode="auto">
            <a:xfrm flipV="1">
              <a:off x="3500" y="982"/>
              <a:ext cx="1" cy="300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6" name="Line 16"/>
            <p:cNvSpPr>
              <a:spLocks noChangeShapeType="1"/>
            </p:cNvSpPr>
            <p:nvPr/>
          </p:nvSpPr>
          <p:spPr bwMode="auto">
            <a:xfrm flipV="1">
              <a:off x="3668" y="926"/>
              <a:ext cx="1" cy="356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7" name="Line 17"/>
            <p:cNvSpPr>
              <a:spLocks noChangeShapeType="1"/>
            </p:cNvSpPr>
            <p:nvPr/>
          </p:nvSpPr>
          <p:spPr bwMode="auto">
            <a:xfrm flipV="1">
              <a:off x="3836" y="990"/>
              <a:ext cx="1" cy="300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Line 18"/>
            <p:cNvSpPr>
              <a:spLocks noChangeShapeType="1"/>
            </p:cNvSpPr>
            <p:nvPr/>
          </p:nvSpPr>
          <p:spPr bwMode="auto">
            <a:xfrm flipV="1">
              <a:off x="3972" y="1102"/>
              <a:ext cx="1" cy="180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Line 19"/>
            <p:cNvSpPr>
              <a:spLocks noChangeShapeType="1"/>
            </p:cNvSpPr>
            <p:nvPr/>
          </p:nvSpPr>
          <p:spPr bwMode="auto">
            <a:xfrm>
              <a:off x="4324" y="1288"/>
              <a:ext cx="1" cy="168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0" name="Line 20"/>
            <p:cNvSpPr>
              <a:spLocks noChangeShapeType="1"/>
            </p:cNvSpPr>
            <p:nvPr/>
          </p:nvSpPr>
          <p:spPr bwMode="auto">
            <a:xfrm>
              <a:off x="1380" y="1936"/>
              <a:ext cx="1016" cy="1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1" name="Line 21"/>
            <p:cNvSpPr>
              <a:spLocks noChangeShapeType="1"/>
            </p:cNvSpPr>
            <p:nvPr/>
          </p:nvSpPr>
          <p:spPr bwMode="auto">
            <a:xfrm>
              <a:off x="3332" y="1936"/>
              <a:ext cx="1024" cy="1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2" name="Text Box 22"/>
            <p:cNvSpPr txBox="1">
              <a:spLocks noChangeArrowheads="1"/>
            </p:cNvSpPr>
            <p:nvPr/>
          </p:nvSpPr>
          <p:spPr bwMode="auto">
            <a:xfrm>
              <a:off x="2469" y="1847"/>
              <a:ext cx="779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>
                  <a:solidFill>
                    <a:srgbClr val="003300"/>
                  </a:solidFill>
                  <a:latin typeface="Times New Roman" pitchFamily="18" charset="0"/>
                </a:rPr>
                <a:t>Time or Distance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604963" y="1676400"/>
            <a:ext cx="5308600" cy="2520950"/>
            <a:chOff x="1011" y="487"/>
            <a:chExt cx="3344" cy="1588"/>
          </a:xfrm>
        </p:grpSpPr>
        <p:sp>
          <p:nvSpPr>
            <p:cNvPr id="14356" name="Line 24"/>
            <p:cNvSpPr>
              <a:spLocks noChangeShapeType="1"/>
            </p:cNvSpPr>
            <p:nvPr/>
          </p:nvSpPr>
          <p:spPr bwMode="auto">
            <a:xfrm>
              <a:off x="1332" y="592"/>
              <a:ext cx="1" cy="1392"/>
            </a:xfrm>
            <a:prstGeom prst="line">
              <a:avLst/>
            </a:prstGeom>
            <a:noFill/>
            <a:ln w="28440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25"/>
            <p:cNvSpPr>
              <a:spLocks noChangeShapeType="1"/>
            </p:cNvSpPr>
            <p:nvPr/>
          </p:nvSpPr>
          <p:spPr bwMode="auto">
            <a:xfrm>
              <a:off x="1332" y="1280"/>
              <a:ext cx="3024" cy="1"/>
            </a:xfrm>
            <a:prstGeom prst="line">
              <a:avLst/>
            </a:prstGeom>
            <a:noFill/>
            <a:ln w="28440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6"/>
            <p:cNvSpPr>
              <a:spLocks noChangeShapeType="1"/>
            </p:cNvSpPr>
            <p:nvPr/>
          </p:nvSpPr>
          <p:spPr bwMode="auto">
            <a:xfrm>
              <a:off x="1100" y="664"/>
              <a:ext cx="1" cy="320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7"/>
            <p:cNvSpPr>
              <a:spLocks noChangeShapeType="1"/>
            </p:cNvSpPr>
            <p:nvPr/>
          </p:nvSpPr>
          <p:spPr bwMode="auto">
            <a:xfrm>
              <a:off x="1100" y="1576"/>
              <a:ext cx="1" cy="320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Text Box 28"/>
            <p:cNvSpPr txBox="1">
              <a:spLocks noChangeArrowheads="1"/>
            </p:cNvSpPr>
            <p:nvPr/>
          </p:nvSpPr>
          <p:spPr bwMode="auto">
            <a:xfrm>
              <a:off x="1011" y="1786"/>
              <a:ext cx="178" cy="2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400">
                  <a:solidFill>
                    <a:srgbClr val="0033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14361" name="Text Box 29"/>
            <p:cNvSpPr txBox="1">
              <a:spLocks noChangeArrowheads="1"/>
            </p:cNvSpPr>
            <p:nvPr/>
          </p:nvSpPr>
          <p:spPr bwMode="auto">
            <a:xfrm>
              <a:off x="1018" y="487"/>
              <a:ext cx="186" cy="2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baseline="-25000">
                  <a:solidFill>
                    <a:srgbClr val="0033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4362" name="Text Box 30"/>
            <p:cNvSpPr txBox="1">
              <a:spLocks noChangeArrowheads="1"/>
            </p:cNvSpPr>
            <p:nvPr/>
          </p:nvSpPr>
          <p:spPr bwMode="auto">
            <a:xfrm rot="-5400000">
              <a:off x="782" y="1183"/>
              <a:ext cx="632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>
                  <a:solidFill>
                    <a:srgbClr val="003300"/>
                  </a:solidFill>
                  <a:latin typeface="Times New Roman" pitchFamily="18" charset="0"/>
                </a:rPr>
                <a:t>Electric Field</a:t>
              </a:r>
            </a:p>
          </p:txBody>
        </p:sp>
        <p:sp>
          <p:nvSpPr>
            <p:cNvPr id="14363" name="Text Box 31"/>
            <p:cNvSpPr txBox="1">
              <a:spLocks noChangeArrowheads="1"/>
            </p:cNvSpPr>
            <p:nvPr/>
          </p:nvSpPr>
          <p:spPr bwMode="auto">
            <a:xfrm>
              <a:off x="1171" y="1152"/>
              <a:ext cx="186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>
                  <a:solidFill>
                    <a:srgbClr val="003300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3956050" y="2363788"/>
            <a:ext cx="1866900" cy="544512"/>
            <a:chOff x="2492" y="920"/>
            <a:chExt cx="1176" cy="343"/>
          </a:xfrm>
        </p:grpSpPr>
        <p:sp>
          <p:nvSpPr>
            <p:cNvPr id="14352" name="Line 33"/>
            <p:cNvSpPr>
              <a:spLocks noChangeShapeType="1"/>
            </p:cNvSpPr>
            <p:nvPr/>
          </p:nvSpPr>
          <p:spPr bwMode="auto">
            <a:xfrm flipH="1">
              <a:off x="2794" y="920"/>
              <a:ext cx="876" cy="1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Text Box 34"/>
            <p:cNvSpPr txBox="1">
              <a:spLocks noChangeArrowheads="1"/>
            </p:cNvSpPr>
            <p:nvPr/>
          </p:nvSpPr>
          <p:spPr bwMode="auto">
            <a:xfrm>
              <a:off x="2492" y="983"/>
              <a:ext cx="681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>
                  <a:solidFill>
                    <a:srgbClr val="003300"/>
                  </a:solidFill>
                  <a:latin typeface="Times New Roman" pitchFamily="18" charset="0"/>
                </a:rPr>
                <a:t>Amplitude (A)</a:t>
              </a:r>
            </a:p>
          </p:txBody>
        </p:sp>
        <p:sp>
          <p:nvSpPr>
            <p:cNvPr id="14354" name="Line 35"/>
            <p:cNvSpPr>
              <a:spLocks noChangeShapeType="1"/>
            </p:cNvSpPr>
            <p:nvPr/>
          </p:nvSpPr>
          <p:spPr bwMode="auto">
            <a:xfrm flipV="1">
              <a:off x="2836" y="942"/>
              <a:ext cx="1" cy="76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Line 36"/>
            <p:cNvSpPr>
              <a:spLocks noChangeShapeType="1"/>
            </p:cNvSpPr>
            <p:nvPr/>
          </p:nvSpPr>
          <p:spPr bwMode="auto">
            <a:xfrm>
              <a:off x="2836" y="1120"/>
              <a:ext cx="1" cy="144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584450" y="1727200"/>
            <a:ext cx="3238500" cy="636588"/>
            <a:chOff x="1628" y="519"/>
            <a:chExt cx="2040" cy="401"/>
          </a:xfrm>
        </p:grpSpPr>
        <p:sp>
          <p:nvSpPr>
            <p:cNvPr id="14347" name="Line 38"/>
            <p:cNvSpPr>
              <a:spLocks noChangeShapeType="1"/>
            </p:cNvSpPr>
            <p:nvPr/>
          </p:nvSpPr>
          <p:spPr bwMode="auto">
            <a:xfrm flipV="1">
              <a:off x="1628" y="526"/>
              <a:ext cx="1" cy="396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Line 39"/>
            <p:cNvSpPr>
              <a:spLocks noChangeShapeType="1"/>
            </p:cNvSpPr>
            <p:nvPr/>
          </p:nvSpPr>
          <p:spPr bwMode="auto">
            <a:xfrm flipV="1">
              <a:off x="3668" y="518"/>
              <a:ext cx="1" cy="396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Text Box 40"/>
            <p:cNvSpPr txBox="1">
              <a:spLocks noChangeArrowheads="1"/>
            </p:cNvSpPr>
            <p:nvPr/>
          </p:nvSpPr>
          <p:spPr bwMode="auto">
            <a:xfrm>
              <a:off x="2181" y="548"/>
              <a:ext cx="718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>
                  <a:solidFill>
                    <a:srgbClr val="003300"/>
                  </a:solidFill>
                  <a:latin typeface="Times New Roman" pitchFamily="18" charset="0"/>
                </a:rPr>
                <a:t>Wavelength (</a:t>
              </a:r>
              <a:r>
                <a:rPr lang="en-US" sz="1200">
                  <a:solidFill>
                    <a:srgbClr val="003300"/>
                  </a:solidFill>
                  <a:latin typeface="Symbol" pitchFamily="18" charset="2"/>
                </a:rPr>
                <a:t></a:t>
              </a:r>
              <a:r>
                <a:rPr lang="en-US" sz="1200">
                  <a:solidFill>
                    <a:srgbClr val="0033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14350" name="Line 41"/>
            <p:cNvSpPr>
              <a:spLocks noChangeShapeType="1"/>
            </p:cNvSpPr>
            <p:nvPr/>
          </p:nvSpPr>
          <p:spPr bwMode="auto">
            <a:xfrm>
              <a:off x="2852" y="636"/>
              <a:ext cx="808" cy="1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Line 42"/>
            <p:cNvSpPr>
              <a:spLocks noChangeShapeType="1"/>
            </p:cNvSpPr>
            <p:nvPr/>
          </p:nvSpPr>
          <p:spPr bwMode="auto">
            <a:xfrm flipH="1">
              <a:off x="1634" y="636"/>
              <a:ext cx="580" cy="1"/>
            </a:xfrm>
            <a:prstGeom prst="line">
              <a:avLst/>
            </a:prstGeom>
            <a:noFill/>
            <a:ln w="12600">
              <a:solidFill>
                <a:srgbClr val="0033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Definitions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559425"/>
          </a:xfrm>
          <a:ln>
            <a:round/>
          </a:ln>
        </p:spPr>
        <p:txBody>
          <a:bodyPr lIns="90000" tIns="46800" rIns="90000" bIns="46800">
            <a:normAutofit/>
          </a:bodyPr>
          <a:lstStyle/>
          <a:p>
            <a:pPr marL="274320" indent="-27432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"/>
              <a:tabLst>
                <a:tab pos="0" algn="l"/>
                <a:tab pos="13716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US" sz="2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Period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(p)</a:t>
            </a:r>
            <a:r>
              <a:rPr lang="en-US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– 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6" charset="0"/>
                <a:cs typeface="Times New Roman" pitchFamily="16" charset="0"/>
              </a:rPr>
              <a:t>the </a:t>
            </a:r>
            <a:r>
              <a:rPr lang="en-US" sz="2400" dirty="0">
                <a:solidFill>
                  <a:srgbClr val="003300"/>
                </a:solidFill>
                <a:latin typeface="Times New Roman" pitchFamily="16" charset="0"/>
                <a:cs typeface="Times New Roman" pitchFamily="16" charset="0"/>
              </a:rPr>
              <a:t>time required for one cycle to pass a fixed point in space. </a:t>
            </a:r>
            <a:endParaRPr lang="en-US" sz="2400" dirty="0" smtClean="0">
              <a:solidFill>
                <a:srgbClr val="003300"/>
              </a:solidFill>
              <a:latin typeface="Times New Roman" pitchFamily="16" charset="0"/>
              <a:cs typeface="Times New Roman" pitchFamily="16" charset="0"/>
            </a:endParaRPr>
          </a:p>
          <a:p>
            <a:pPr marL="274320" indent="-27432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"/>
              <a:tabLst>
                <a:tab pos="0" algn="l"/>
                <a:tab pos="20574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US" sz="24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Frequency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(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)</a:t>
            </a:r>
            <a:r>
              <a:rPr lang="en-US" sz="2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– 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6" charset="0"/>
                <a:cs typeface="Times New Roman" pitchFamily="16" charset="0"/>
              </a:rPr>
              <a:t>the number of cycles which pass a fixed point in space per second. </a:t>
            </a:r>
          </a:p>
          <a:p>
            <a:pPr marL="274320" indent="-27432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"/>
              <a:tabLst>
                <a:tab pos="0" algn="l"/>
                <a:tab pos="13716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US" sz="24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Amplitude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(A)</a:t>
            </a:r>
            <a:r>
              <a:rPr lang="en-US" sz="2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– 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6" charset="0"/>
                <a:cs typeface="Times New Roman" pitchFamily="16" charset="0"/>
              </a:rPr>
              <a:t>The maximum length of the electric vector in the wave (Maximum height of a wave). </a:t>
            </a:r>
          </a:p>
          <a:p>
            <a:pPr marL="274320" indent="-27432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"/>
              <a:tabLst>
                <a:tab pos="0" algn="l"/>
                <a:tab pos="13716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US" sz="24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Wavelength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(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6" charset="2"/>
                <a:cs typeface="Times New Roman" pitchFamily="16" charset="0"/>
              </a:rPr>
              <a:t>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)</a:t>
            </a:r>
            <a:r>
              <a:rPr lang="en-US" sz="2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– 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6" charset="0"/>
                <a:cs typeface="Times New Roman" pitchFamily="16" charset="0"/>
              </a:rPr>
              <a:t>The distance between two identical adjacent points in a wave (usually maxima or minima). </a:t>
            </a:r>
          </a:p>
          <a:p>
            <a:pPr marL="274320" indent="-27432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"/>
              <a:tabLst>
                <a:tab pos="0" algn="l"/>
                <a:tab pos="13716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US" sz="2400" b="1" i="1" u="sng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Wavenumber</a:t>
            </a:r>
            <a:r>
              <a:rPr lang="en-US" sz="24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 (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6" charset="2"/>
              </a:rPr>
              <a:t></a:t>
            </a:r>
            <a:r>
              <a:rPr lang="en-US" sz="24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)</a:t>
            </a:r>
            <a:r>
              <a:rPr lang="en-US" sz="2400" dirty="0" smtClean="0">
                <a:latin typeface="Times New Roman" pitchFamily="16" charset="0"/>
              </a:rPr>
              <a:t> - </a:t>
            </a:r>
            <a:r>
              <a:rPr lang="en-US" sz="2400" dirty="0" smtClean="0">
                <a:latin typeface="Times New Roman" pitchFamily="16" charset="0"/>
                <a:cs typeface="Times New Roman" pitchFamily="16" charset="0"/>
              </a:rPr>
              <a:t>The number of waves per cm in units of cm</a:t>
            </a:r>
            <a:r>
              <a:rPr lang="en-US" sz="2400" dirty="0" smtClean="0"/>
              <a:t> </a:t>
            </a:r>
          </a:p>
          <a:p>
            <a:pPr marL="274320" indent="-274320">
              <a:buFont typeface="Wingdings"/>
              <a:buChar char=""/>
              <a:defRPr/>
            </a:pPr>
            <a:r>
              <a:rPr lang="en-US" sz="2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Radiant Power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 ( </a:t>
            </a:r>
            <a:r>
              <a:rPr lang="en-US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P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)</a:t>
            </a:r>
            <a:r>
              <a:rPr lang="en-US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 - </a:t>
            </a:r>
            <a:r>
              <a:rPr lang="en-US" sz="2400" dirty="0">
                <a:solidFill>
                  <a:srgbClr val="003300"/>
                </a:solidFill>
                <a:latin typeface="Times New Roman" pitchFamily="16" charset="0"/>
                <a:cs typeface="Times New Roman" pitchFamily="16" charset="0"/>
              </a:rPr>
              <a:t>The amount of energy reaching a given area per second.</a:t>
            </a:r>
            <a:r>
              <a:rPr lang="en-US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2400" dirty="0">
                <a:solidFill>
                  <a:srgbClr val="003300"/>
                </a:solidFill>
                <a:latin typeface="Times New Roman" pitchFamily="16" charset="0"/>
                <a:cs typeface="Times New Roman" pitchFamily="16" charset="0"/>
              </a:rPr>
              <a:t>Unit in watts (W)</a:t>
            </a:r>
          </a:p>
          <a:p>
            <a:pPr marL="274320" indent="-274320">
              <a:buFont typeface="Wingdings"/>
              <a:buChar char=""/>
              <a:defRPr/>
            </a:pPr>
            <a:r>
              <a:rPr lang="en-US" sz="24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Intensity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 </a:t>
            </a:r>
            <a:r>
              <a:rPr lang="en-US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( I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)</a:t>
            </a:r>
            <a:r>
              <a:rPr lang="en-US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 - </a:t>
            </a:r>
            <a:r>
              <a:rPr lang="en-US" sz="2400" dirty="0">
                <a:solidFill>
                  <a:srgbClr val="003300"/>
                </a:solidFill>
                <a:latin typeface="Times New Roman" pitchFamily="16" charset="0"/>
                <a:cs typeface="Times New Roman" pitchFamily="16" charset="0"/>
              </a:rPr>
              <a:t>The radiant power per unit solid angle.</a:t>
            </a:r>
          </a:p>
          <a:p>
            <a:pPr marL="274320" indent="-274320" eaLnBrk="1" fontAlgn="auto" hangingPunct="1">
              <a:spcBef>
                <a:spcPts val="500"/>
              </a:spcBef>
              <a:spcAft>
                <a:spcPts val="0"/>
              </a:spcAft>
              <a:buNone/>
              <a:tabLst>
                <a:tab pos="0" algn="l"/>
                <a:tab pos="13716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endParaRPr lang="en-US" sz="2400" dirty="0" smtClean="0"/>
          </a:p>
          <a:p>
            <a:pPr marL="274320" indent="-27432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"/>
              <a:tabLst>
                <a:tab pos="0" algn="l"/>
                <a:tab pos="13716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endParaRPr lang="en-US" sz="2000" dirty="0">
              <a:solidFill>
                <a:srgbClr val="0033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6389" name="Slide Number Placeholder 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0755E-7F27-4BA8-96CE-FA4D4B8F819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  <p:sp>
        <p:nvSpPr>
          <p:cNvPr id="15364" name="Line 6"/>
          <p:cNvSpPr>
            <a:spLocks noChangeShapeType="1"/>
          </p:cNvSpPr>
          <p:nvPr/>
        </p:nvSpPr>
        <p:spPr bwMode="auto">
          <a:xfrm>
            <a:off x="2667000" y="5486400"/>
            <a:ext cx="109538" cy="1588"/>
          </a:xfrm>
          <a:prstGeom prst="line">
            <a:avLst/>
          </a:prstGeom>
          <a:noFill/>
          <a:ln w="2844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1295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Relationship </a:t>
            </a:r>
            <a:r>
              <a:rPr lang="en-US" dirty="0"/>
              <a:t>Between These Variables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382000" cy="52546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dirty="0" smtClean="0"/>
              <a:t>Speed of light = Wavelength x Frequency</a:t>
            </a:r>
          </a:p>
          <a:p>
            <a:pPr algn="ctr" eaLnBrk="1" hangingPunct="1"/>
            <a:r>
              <a:rPr lang="en-US" sz="2800" dirty="0" smtClean="0"/>
              <a:t>c = </a:t>
            </a:r>
            <a:r>
              <a:rPr lang="el-GR" sz="2800" dirty="0" smtClean="0">
                <a:sym typeface="Symbol" pitchFamily="18" charset="2"/>
              </a:rPr>
              <a:t>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l-GR" sz="2800" dirty="0" smtClean="0"/>
          </a:p>
          <a:p>
            <a:pPr algn="ctr" eaLnBrk="1" hangingPunct="1"/>
            <a:r>
              <a:rPr lang="el-GR" sz="2800" dirty="0" smtClean="0">
                <a:sym typeface="Symbol" pitchFamily="18" charset="2"/>
              </a:rPr>
              <a:t></a:t>
            </a:r>
            <a:r>
              <a:rPr lang="el-GR" sz="2800" dirty="0" smtClean="0"/>
              <a:t> = </a:t>
            </a:r>
            <a:r>
              <a:rPr lang="en-US" sz="2800" dirty="0" smtClean="0"/>
              <a:t>c/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l-GR" sz="2800" dirty="0" smtClean="0"/>
          </a:p>
          <a:p>
            <a:pPr algn="ctr" eaLnBrk="1" hangingPunct="1"/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l-GR" sz="2800" dirty="0" smtClean="0"/>
              <a:t> = </a:t>
            </a:r>
            <a:r>
              <a:rPr lang="en-US" sz="2800" dirty="0" smtClean="0"/>
              <a:t>c/</a:t>
            </a:r>
            <a:r>
              <a:rPr lang="el-GR" sz="2800" dirty="0" smtClean="0">
                <a:sym typeface="Symbol" pitchFamily="18" charset="2"/>
              </a:rPr>
              <a:t></a:t>
            </a:r>
            <a:endParaRPr lang="en-US" sz="2800" dirty="0" smtClean="0"/>
          </a:p>
        </p:txBody>
      </p:sp>
      <p:sp>
        <p:nvSpPr>
          <p:cNvPr id="18440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DFDAD6-F87B-460B-8FCF-2A3C72097BB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685800" y="3429000"/>
            <a:ext cx="800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entury Schoolbook" pitchFamily="18" charset="0"/>
              </a:rPr>
              <a:t>For Electromagnetic Waves the Speed (</a:t>
            </a:r>
            <a:r>
              <a:rPr lang="en-US" sz="2400" i="1" dirty="0">
                <a:latin typeface="Century Schoolbook" pitchFamily="18" charset="0"/>
              </a:rPr>
              <a:t>c) is a Constant</a:t>
            </a:r>
            <a:endParaRPr lang="en-US" sz="2400" dirty="0">
              <a:latin typeface="Century Schoolbook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4114800"/>
            <a:ext cx="62484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/>
              <a:t>c = 3.00 x 10</a:t>
            </a:r>
            <a:r>
              <a:rPr lang="fr-FR" sz="2400" i="1" baseline="30000" dirty="0"/>
              <a:t>8</a:t>
            </a:r>
            <a:r>
              <a:rPr lang="fr-FR" sz="2400" i="1" dirty="0"/>
              <a:t> m/sec = 3.00 x 10</a:t>
            </a:r>
            <a:r>
              <a:rPr lang="fr-FR" sz="2400" i="1" baseline="30000" dirty="0"/>
              <a:t>10</a:t>
            </a:r>
            <a:r>
              <a:rPr lang="fr-FR" sz="2400" i="1" dirty="0"/>
              <a:t> cm/sec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38200" y="4800600"/>
            <a:ext cx="7696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This Constant Speed Means a Direct, Inverse Relationship Between Wavelength and Frequency</a:t>
            </a:r>
          </a:p>
          <a:p>
            <a:pPr algn="ctr">
              <a:buFont typeface="Symbol"/>
              <a:buChar char="l"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∝ 1/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Higher the Frequency the Shorter the Wavelength . The Longer the Wavelength the Lower the Frequency.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The Relationship Between</a:t>
            </a:r>
            <a:br>
              <a:rPr lang="en-US" sz="2400" dirty="0" smtClean="0"/>
            </a:br>
            <a:r>
              <a:rPr lang="en-US" sz="2400" dirty="0" smtClean="0"/>
              <a:t>Frequency and Wavelength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66800" y="5181600"/>
            <a:ext cx="6629400" cy="533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2000" dirty="0" smtClean="0"/>
              <a:t>	Wavelength is inversely proportional to frequency</a:t>
            </a:r>
            <a:endParaRPr lang="en-US" sz="2000" dirty="0"/>
          </a:p>
        </p:txBody>
      </p:sp>
      <p:sp>
        <p:nvSpPr>
          <p:cNvPr id="20486" name="Slide Number Placeholder 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194B2E-8DFF-42B6-877E-C8E055FD084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  <p:pic>
        <p:nvPicPr>
          <p:cNvPr id="1946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905000"/>
            <a:ext cx="2238375" cy="1828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6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81200"/>
            <a:ext cx="2457450" cy="1819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465" name="TextBox 18"/>
          <p:cNvSpPr txBox="1">
            <a:spLocks noChangeArrowheads="1"/>
          </p:cNvSpPr>
          <p:nvPr/>
        </p:nvSpPr>
        <p:spPr bwMode="auto">
          <a:xfrm>
            <a:off x="2057400" y="2001838"/>
            <a:ext cx="838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entury Schoolbook" pitchFamily="18" charset="0"/>
              </a:rPr>
              <a:t>800 nm</a:t>
            </a:r>
          </a:p>
        </p:txBody>
      </p:sp>
      <p:sp>
        <p:nvSpPr>
          <p:cNvPr id="19466" name="TextBox 19"/>
          <p:cNvSpPr txBox="1">
            <a:spLocks noChangeArrowheads="1"/>
          </p:cNvSpPr>
          <p:nvPr/>
        </p:nvSpPr>
        <p:spPr bwMode="auto">
          <a:xfrm>
            <a:off x="1371600" y="3962400"/>
            <a:ext cx="2133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entury Schoolbook" pitchFamily="18" charset="0"/>
              </a:rPr>
              <a:t>Infrared radiation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V = 3.75 x 10</a:t>
            </a:r>
            <a:r>
              <a:rPr lang="en-US" sz="1600" baseline="3000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1600" baseline="3000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1600" baseline="30000">
              <a:latin typeface="Century Schoolbook" pitchFamily="18" charset="0"/>
            </a:endParaRPr>
          </a:p>
          <a:p>
            <a:endParaRPr lang="en-US" sz="1600">
              <a:latin typeface="Century Schoolbook" pitchFamily="18" charset="0"/>
            </a:endParaRPr>
          </a:p>
        </p:txBody>
      </p:sp>
      <p:sp>
        <p:nvSpPr>
          <p:cNvPr id="19467" name="TextBox 20"/>
          <p:cNvSpPr txBox="1">
            <a:spLocks noChangeArrowheads="1"/>
          </p:cNvSpPr>
          <p:nvPr/>
        </p:nvSpPr>
        <p:spPr bwMode="auto">
          <a:xfrm>
            <a:off x="4800600" y="3962400"/>
            <a:ext cx="2590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entury Schoolbook" pitchFamily="18" charset="0"/>
              </a:rPr>
              <a:t>Ultraviolet radiation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V = 7.50 x 10</a:t>
            </a:r>
            <a:r>
              <a:rPr lang="en-US" sz="1600" baseline="3000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1600" baseline="3000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1600" baseline="30000">
              <a:latin typeface="Century Schoolbook" pitchFamily="18" charset="0"/>
            </a:endParaRPr>
          </a:p>
          <a:p>
            <a:endParaRPr lang="en-US" sz="160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Particle properties of Light: 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 fontScale="70000" lnSpcReduction="20000"/>
          </a:bodyPr>
          <a:lstStyle/>
          <a:p>
            <a:pPr marL="339725" indent="-339725" eaLnBrk="1" fontAlgn="auto" hangingPunct="1">
              <a:spcAft>
                <a:spcPts val="0"/>
              </a:spcAft>
              <a:buSzPct val="90000"/>
              <a:buFont typeface="Times New Roman" pitchFamily="16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dirty="0" smtClean="0">
                <a:latin typeface="Times New Roman" pitchFamily="16" charset="0"/>
              </a:rPr>
              <a:t>Wave theory failed to explain phenomena associated with the absorption  and emission of radiation of radiant energy.</a:t>
            </a:r>
          </a:p>
          <a:p>
            <a:pPr marL="339725" indent="-339725" eaLnBrk="1" fontAlgn="auto" hangingPunct="1">
              <a:spcAft>
                <a:spcPts val="0"/>
              </a:spcAft>
              <a:buSzPct val="90000"/>
              <a:buFont typeface="Times New Roman" pitchFamily="16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dirty="0" smtClean="0">
                <a:latin typeface="Times New Roman" pitchFamily="16" charset="0"/>
              </a:rPr>
              <a:t>Thus, EM is viewed as a stream of discrete particles, or wave packets, of energy called photons.</a:t>
            </a:r>
          </a:p>
          <a:p>
            <a:pPr marL="339725" indent="-339725" eaLnBrk="1" fontAlgn="auto" hangingPunct="1">
              <a:spcAft>
                <a:spcPts val="0"/>
              </a:spcAft>
              <a:buSzPct val="90000"/>
              <a:buFont typeface="Times New Roman" pitchFamily="16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dirty="0" smtClean="0">
                <a:latin typeface="Times New Roman" pitchFamily="16" charset="0"/>
              </a:rPr>
              <a:t>We can relate the energy of photon to its wavelength, frequency and wavenumber by</a:t>
            </a:r>
          </a:p>
          <a:p>
            <a:pPr marL="339725" indent="-339725" eaLnBrk="1" fontAlgn="auto" hangingPunct="1">
              <a:spcAft>
                <a:spcPts val="0"/>
              </a:spcAft>
              <a:buClrTx/>
              <a:buSzTx/>
              <a:buFont typeface="Wingdings"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dirty="0" smtClean="0">
                <a:latin typeface="Times New Roman" pitchFamily="16" charset="0"/>
              </a:rPr>
              <a:t>					E 	= </a:t>
            </a:r>
            <a:r>
              <a:rPr lang="en-US" dirty="0" err="1" smtClean="0">
                <a:latin typeface="Times New Roman" pitchFamily="16" charset="0"/>
              </a:rPr>
              <a:t>hV</a:t>
            </a:r>
            <a:r>
              <a:rPr lang="en-US" dirty="0" smtClean="0">
                <a:latin typeface="Times New Roman" pitchFamily="16" charset="0"/>
              </a:rPr>
              <a:t> 					</a:t>
            </a:r>
            <a:r>
              <a:rPr lang="en-US" b="1" dirty="0" smtClean="0">
                <a:solidFill>
                  <a:srgbClr val="FF0000"/>
                </a:solidFill>
                <a:latin typeface="Times New Roman" pitchFamily="16" charset="0"/>
              </a:rPr>
              <a:t>V - frequency</a:t>
            </a:r>
          </a:p>
          <a:p>
            <a:pPr marL="339725" indent="-339725" eaLnBrk="1" fontAlgn="auto" hangingPunct="1">
              <a:spcAft>
                <a:spcPts val="0"/>
              </a:spcAft>
              <a:buClrTx/>
              <a:buSzTx/>
              <a:buFont typeface="Wingdings"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dirty="0" smtClean="0">
                <a:latin typeface="Times New Roman" pitchFamily="16" charset="0"/>
              </a:rPr>
              <a:t>						</a:t>
            </a:r>
            <a:r>
              <a:rPr lang="en-US" dirty="0" smtClean="0">
                <a:latin typeface="Times New Roman" pitchFamily="16" charset="0"/>
              </a:rPr>
              <a:t>=  </a:t>
            </a:r>
            <a:r>
              <a:rPr lang="en-US" dirty="0" smtClean="0">
                <a:latin typeface="Times New Roman" pitchFamily="16" charset="0"/>
              </a:rPr>
              <a:t>h c 				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6" charset="0"/>
              </a:rPr>
              <a:t>	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Symbol" pitchFamily="16" charset="2"/>
                <a:cs typeface="Times New Roman" pitchFamily="16" charset="0"/>
              </a:rPr>
              <a:t> 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wavelength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39725" indent="-339725" eaLnBrk="1" fontAlgn="auto" hangingPunct="1">
              <a:spcAft>
                <a:spcPts val="0"/>
              </a:spcAft>
              <a:buClrTx/>
              <a:buSzTx/>
              <a:buFont typeface="Wingdings"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b="1" dirty="0" smtClean="0">
                <a:latin typeface="Symbol" pitchFamily="16" charset="2"/>
                <a:cs typeface="Times New Roman" pitchFamily="16" charset="0"/>
              </a:rPr>
              <a:t>						    </a:t>
            </a:r>
            <a:r>
              <a:rPr lang="en-US" b="1" dirty="0" smtClean="0">
                <a:latin typeface="Symbol" pitchFamily="16" charset="2"/>
                <a:cs typeface="Times New Roman" pitchFamily="16" charset="0"/>
              </a:rPr>
              <a:t> </a:t>
            </a:r>
            <a:r>
              <a:rPr lang="en-US" b="1" dirty="0" smtClean="0">
                <a:latin typeface="Symbol" pitchFamily="16" charset="2"/>
                <a:cs typeface="Times New Roman" pitchFamily="16" charset="0"/>
              </a:rPr>
              <a:t>					</a:t>
            </a:r>
            <a:r>
              <a:rPr lang="el-GR" dirty="0" smtClean="0">
                <a:latin typeface="Times New Roman" pitchFamily="16" charset="0"/>
              </a:rPr>
              <a:t> </a:t>
            </a:r>
            <a:r>
              <a:rPr lang="el-GR" dirty="0" smtClean="0">
                <a:solidFill>
                  <a:srgbClr val="FF3300"/>
                </a:solidFill>
                <a:latin typeface="Times New Roman" pitchFamily="16" charset="0"/>
              </a:rPr>
              <a:t>υ</a:t>
            </a:r>
            <a:r>
              <a:rPr lang="en-US" dirty="0" smtClean="0">
                <a:solidFill>
                  <a:srgbClr val="FF3300"/>
                </a:solidFill>
                <a:latin typeface="Times New Roman" pitchFamily="16" charset="0"/>
              </a:rPr>
              <a:t> </a:t>
            </a:r>
            <a:r>
              <a:rPr lang="en-US" dirty="0" smtClean="0">
                <a:solidFill>
                  <a:srgbClr val="FF3300"/>
                </a:solidFill>
                <a:latin typeface="Times New Roman" pitchFamily="16" charset="0"/>
              </a:rPr>
              <a:t>- </a:t>
            </a:r>
            <a:r>
              <a:rPr lang="en-US" b="1" dirty="0" smtClean="0">
                <a:solidFill>
                  <a:srgbClr val="FF3300"/>
                </a:solidFill>
                <a:latin typeface="Times New Roman" pitchFamily="16" charset="0"/>
              </a:rPr>
              <a:t>wavenumber</a:t>
            </a:r>
          </a:p>
          <a:p>
            <a:pPr marL="339725" indent="-339725" eaLnBrk="1" fontAlgn="auto" hangingPunct="1">
              <a:spcAft>
                <a:spcPts val="0"/>
              </a:spcAft>
              <a:buClrTx/>
              <a:buSzTx/>
              <a:buFont typeface="Wingdings"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dirty="0" smtClean="0">
                <a:latin typeface="Times New Roman" pitchFamily="16" charset="0"/>
              </a:rPr>
              <a:t>						= </a:t>
            </a:r>
            <a:r>
              <a:rPr lang="en-US" dirty="0" smtClean="0">
                <a:latin typeface="Times New Roman" pitchFamily="16" charset="0"/>
              </a:rPr>
              <a:t>h c </a:t>
            </a:r>
            <a:r>
              <a:rPr lang="el-GR" dirty="0" smtClean="0">
                <a:latin typeface="Times New Roman" pitchFamily="16" charset="0"/>
              </a:rPr>
              <a:t>υ</a:t>
            </a:r>
            <a:r>
              <a:rPr lang="en-US" dirty="0" smtClean="0">
                <a:latin typeface="Times New Roman" pitchFamily="16" charset="0"/>
              </a:rPr>
              <a:t> </a:t>
            </a:r>
            <a:endParaRPr lang="en-US" dirty="0" smtClean="0">
              <a:latin typeface="Times New Roman" pitchFamily="16" charset="0"/>
            </a:endParaRPr>
          </a:p>
          <a:p>
            <a:pPr marL="339725" indent="-339725" eaLnBrk="1" fontAlgn="auto" hangingPunct="1">
              <a:spcAft>
                <a:spcPts val="0"/>
              </a:spcAft>
              <a:buClrTx/>
              <a:buSzTx/>
              <a:buFont typeface="Wingdings"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endParaRPr lang="en-US" dirty="0" smtClean="0">
              <a:latin typeface="Times New Roman" pitchFamily="16" charset="0"/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Times New Roman" pitchFamily="16" charset="0"/>
              </a:rPr>
              <a:t>h – Planck’s constant </a:t>
            </a:r>
            <a:r>
              <a:rPr lang="en-MY" dirty="0" smtClean="0">
                <a:solidFill>
                  <a:srgbClr val="000099"/>
                </a:solidFill>
                <a:latin typeface="Times New Roman" pitchFamily="16" charset="0"/>
              </a:rPr>
              <a:t>=6.63x10</a:t>
            </a:r>
            <a:r>
              <a:rPr lang="en-MY" baseline="30000" dirty="0" smtClean="0">
                <a:solidFill>
                  <a:srgbClr val="000099"/>
                </a:solidFill>
                <a:latin typeface="Times New Roman" pitchFamily="16" charset="0"/>
              </a:rPr>
              <a:t>-34</a:t>
            </a:r>
            <a:r>
              <a:rPr lang="en-MY" dirty="0" smtClean="0">
                <a:solidFill>
                  <a:srgbClr val="000099"/>
                </a:solidFill>
                <a:latin typeface="Times New Roman" pitchFamily="16" charset="0"/>
              </a:rPr>
              <a:t> J·s</a:t>
            </a:r>
            <a:endParaRPr lang="en-US" dirty="0"/>
          </a:p>
        </p:txBody>
      </p:sp>
      <p:sp>
        <p:nvSpPr>
          <p:cNvPr id="21511" name="Slide Number Placeholder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1AE5FC-1267-4BAC-B976-0DF9320A4FC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  <p:cxnSp>
        <p:nvCxnSpPr>
          <p:cNvPr id="20484" name="Straight Connector 8"/>
          <p:cNvCxnSpPr>
            <a:cxnSpLocks noChangeShapeType="1"/>
          </p:cNvCxnSpPr>
          <p:nvPr/>
        </p:nvCxnSpPr>
        <p:spPr bwMode="auto">
          <a:xfrm>
            <a:off x="3429000" y="4495800"/>
            <a:ext cx="152400" cy="0"/>
          </a:xfrm>
          <a:prstGeom prst="lin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</p:spPr>
      </p:cxnSp>
      <p:cxnSp>
        <p:nvCxnSpPr>
          <p:cNvPr id="20485" name="Straight Connector 8"/>
          <p:cNvCxnSpPr>
            <a:cxnSpLocks noChangeShapeType="1"/>
          </p:cNvCxnSpPr>
          <p:nvPr/>
        </p:nvCxnSpPr>
        <p:spPr bwMode="auto">
          <a:xfrm>
            <a:off x="3276600" y="5181600"/>
            <a:ext cx="152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486" name="Straight Connector 8"/>
          <p:cNvCxnSpPr>
            <a:cxnSpLocks noChangeShapeType="1"/>
          </p:cNvCxnSpPr>
          <p:nvPr/>
        </p:nvCxnSpPr>
        <p:spPr bwMode="auto">
          <a:xfrm>
            <a:off x="3124200" y="4038600"/>
            <a:ext cx="381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" name="Straight Connector 8"/>
          <p:cNvCxnSpPr>
            <a:cxnSpLocks noChangeShapeType="1"/>
          </p:cNvCxnSpPr>
          <p:nvPr/>
        </p:nvCxnSpPr>
        <p:spPr bwMode="auto">
          <a:xfrm>
            <a:off x="5638800" y="4114800"/>
            <a:ext cx="152400" cy="0"/>
          </a:xfrm>
          <a:prstGeom prst="lin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443</Words>
  <Application>Microsoft Office PowerPoint</Application>
  <PresentationFormat>On-screen Show (4:3)</PresentationFormat>
  <Paragraphs>85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INTRODUCTION  to SPECTROSCOPY</vt:lpstr>
      <vt:lpstr>WHAT IS SPECTROSCOPY?</vt:lpstr>
      <vt:lpstr>      To Understand Spectroscopy We Must Understand Electromagnetic Radiation       </vt:lpstr>
      <vt:lpstr>WAVE PROPERTIES</vt:lpstr>
      <vt:lpstr>Wave parameters</vt:lpstr>
      <vt:lpstr>Definitions</vt:lpstr>
      <vt:lpstr>          Relationship Between These Variables           </vt:lpstr>
      <vt:lpstr>The Relationship Between Frequency and Wavelength</vt:lpstr>
      <vt:lpstr>Particle properties of Light: Photons</vt:lpstr>
      <vt:lpstr>The Electromagnetic Spectrum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Mane sir</dc:creator>
  <cp:lastModifiedBy>om</cp:lastModifiedBy>
  <cp:revision>11</cp:revision>
  <dcterms:created xsi:type="dcterms:W3CDTF">2006-08-16T00:00:00Z</dcterms:created>
  <dcterms:modified xsi:type="dcterms:W3CDTF">2025-08-04T05:26:35Z</dcterms:modified>
</cp:coreProperties>
</file>