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7BFEC46-5C20-414F-A892-B16FC5DC8DA0}" type="datetimeFigureOut">
              <a:rPr lang="en-US" smtClean="0"/>
              <a:pPr/>
              <a:t>8/26/2018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96B4A2A-C1FA-41A3-A5C7-2591610915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7BFEC46-5C20-414F-A892-B16FC5DC8DA0}" type="datetimeFigureOut">
              <a:rPr lang="en-US" smtClean="0"/>
              <a:pPr/>
              <a:t>8/26/2018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96B4A2A-C1FA-41A3-A5C7-2591610915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7BFEC46-5C20-414F-A892-B16FC5DC8DA0}" type="datetimeFigureOut">
              <a:rPr lang="en-US" smtClean="0"/>
              <a:pPr/>
              <a:t>8/26/2018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96B4A2A-C1FA-41A3-A5C7-2591610915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7BFEC46-5C20-414F-A892-B16FC5DC8DA0}" type="datetimeFigureOut">
              <a:rPr lang="en-US" smtClean="0"/>
              <a:pPr/>
              <a:t>8/26/2018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6B4A2A-C1FA-41A3-A5C7-2591610915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7BFEC46-5C20-414F-A892-B16FC5DC8DA0}" type="datetimeFigureOut">
              <a:rPr lang="en-US" smtClean="0"/>
              <a:pPr/>
              <a:t>8/26/2018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6B4A2A-C1FA-41A3-A5C7-25916109150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7BFEC46-5C20-414F-A892-B16FC5DC8DA0}" type="datetimeFigureOut">
              <a:rPr lang="en-US" smtClean="0"/>
              <a:pPr/>
              <a:t>8/26/2018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96B4A2A-C1FA-41A3-A5C7-2591610915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077200" cy="2971800"/>
          </a:xfrm>
        </p:spPr>
        <p:txBody>
          <a:bodyPr>
            <a:scene3d>
              <a:camera prst="orthographicFront"/>
              <a:lightRig rig="threePt" dir="t">
                <a:rot lat="0" lon="0" rev="4800000"/>
              </a:lightRig>
            </a:scene3d>
            <a:sp3d prstMaterial="matte">
              <a:bevelT w="50800" h="10160"/>
            </a:sp3d>
          </a:bodyPr>
          <a:lstStyle/>
          <a:p>
            <a:r>
              <a:rPr lang="en-US" i="1" dirty="0" smtClean="0">
                <a:latin typeface="Berlin Sans FB Demi" pitchFamily="34" charset="0"/>
              </a:rPr>
              <a:t>Manufacture </a:t>
            </a:r>
            <a:br>
              <a:rPr lang="en-US" i="1" dirty="0" smtClean="0">
                <a:latin typeface="Berlin Sans FB Demi" pitchFamily="34" charset="0"/>
              </a:rPr>
            </a:br>
            <a:r>
              <a:rPr lang="en-US" i="1" dirty="0" smtClean="0">
                <a:latin typeface="Berlin Sans FB Demi" pitchFamily="34" charset="0"/>
              </a:rPr>
              <a:t>of cane </a:t>
            </a:r>
            <a:r>
              <a:rPr lang="en-US" i="1" dirty="0" err="1" smtClean="0">
                <a:latin typeface="Berlin Sans FB Demi" pitchFamily="34" charset="0"/>
              </a:rPr>
              <a:t>suger</a:t>
            </a:r>
            <a:endParaRPr lang="en-US" i="1" dirty="0">
              <a:latin typeface="Berlin Sans FB Demi" pitchFamily="34" charset="0"/>
            </a:endParaRPr>
          </a:p>
        </p:txBody>
      </p:sp>
      <p:sp>
        <p:nvSpPr>
          <p:cNvPr id="3" name="Subtitle 2"/>
          <p:cNvSpPr>
            <a:spLocks noGrp="1"/>
          </p:cNvSpPr>
          <p:nvPr>
            <p:ph type="subTitle" idx="1"/>
          </p:nvPr>
        </p:nvSpPr>
        <p:spPr>
          <a:xfrm>
            <a:off x="5105400" y="2209800"/>
            <a:ext cx="3810000" cy="2895600"/>
          </a:xfrm>
        </p:spPr>
        <p:txBody>
          <a:bodyPr>
            <a:normAutofit fontScale="92500" lnSpcReduction="20000"/>
          </a:bodyPr>
          <a:lstStyle/>
          <a:p>
            <a:r>
              <a:rPr lang="en-US" b="1" i="1" dirty="0" smtClean="0"/>
              <a:t>                 </a:t>
            </a:r>
          </a:p>
          <a:p>
            <a:endParaRPr lang="en-US" b="1" i="1" dirty="0" smtClean="0"/>
          </a:p>
          <a:p>
            <a:endParaRPr lang="en-US" b="1" i="1" dirty="0" smtClean="0"/>
          </a:p>
          <a:p>
            <a:r>
              <a:rPr lang="en-US" sz="4800" b="1" i="1" dirty="0" smtClean="0">
                <a:latin typeface="Harlow Solid Italic" pitchFamily="82" charset="0"/>
              </a:rPr>
              <a:t> </a:t>
            </a:r>
          </a:p>
          <a:p>
            <a:endParaRPr lang="en-US" sz="4800" b="1" i="1" dirty="0" smtClean="0">
              <a:latin typeface="Harlow Solid Italic" pitchFamily="82" charset="0"/>
            </a:endParaRPr>
          </a:p>
          <a:p>
            <a:r>
              <a:rPr lang="en-US" sz="4800" b="1" i="1" dirty="0" smtClean="0">
                <a:solidFill>
                  <a:schemeClr val="tx1"/>
                </a:solidFill>
                <a:latin typeface="Harlow Solid Italic" pitchFamily="82" charset="0"/>
              </a:rPr>
              <a:t>Welcome</a:t>
            </a:r>
            <a:endParaRPr lang="en-US" sz="4800" b="1" i="1" dirty="0">
              <a:solidFill>
                <a:schemeClr val="tx1"/>
              </a:solidFill>
              <a:latin typeface="Harlow Solid Italic" pitchFamily="82" charset="0"/>
            </a:endParaRPr>
          </a:p>
        </p:txBody>
      </p:sp>
      <p:pic>
        <p:nvPicPr>
          <p:cNvPr id="4" name="Picture 3" descr="depositphotos_2476770-stock-photo-department-of-chemistry-sign.jpg"/>
          <p:cNvPicPr>
            <a:picLocks noChangeAspect="1"/>
          </p:cNvPicPr>
          <p:nvPr/>
        </p:nvPicPr>
        <p:blipFill>
          <a:blip r:embed="rId2" cstate="print"/>
          <a:stretch>
            <a:fillRect/>
          </a:stretch>
        </p:blipFill>
        <p:spPr>
          <a:xfrm>
            <a:off x="152400" y="304800"/>
            <a:ext cx="24384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64a91fbe84e5805f5f755d261dd90fa5.png"/>
          <p:cNvPicPr>
            <a:picLocks noChangeAspect="1"/>
          </p:cNvPicPr>
          <p:nvPr/>
        </p:nvPicPr>
        <p:blipFill>
          <a:blip r:embed="rId3" cstate="print"/>
          <a:stretch>
            <a:fillRect/>
          </a:stretch>
        </p:blipFill>
        <p:spPr>
          <a:xfrm>
            <a:off x="5181600" y="685800"/>
            <a:ext cx="3429000" cy="2636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Of </a:t>
            </a:r>
            <a:r>
              <a:rPr lang="en-US" dirty="0" err="1" smtClean="0"/>
              <a:t>Juise</a:t>
            </a:r>
            <a:endParaRPr lang="en-US" dirty="0"/>
          </a:p>
        </p:txBody>
      </p:sp>
      <p:sp>
        <p:nvSpPr>
          <p:cNvPr id="3" name="Content Placeholder 2"/>
          <p:cNvSpPr>
            <a:spLocks noGrp="1"/>
          </p:cNvSpPr>
          <p:nvPr>
            <p:ph idx="1"/>
          </p:nvPr>
        </p:nvSpPr>
        <p:spPr/>
        <p:txBody>
          <a:bodyPr/>
          <a:lstStyle/>
          <a:p>
            <a:r>
              <a:rPr lang="en-US" dirty="0" smtClean="0">
                <a:latin typeface="Baskerville Old Face" pitchFamily="18" charset="0"/>
              </a:rPr>
              <a:t>The cane is first washed to remove mud and dirt. Then cut </a:t>
            </a:r>
            <a:r>
              <a:rPr lang="en-US" dirty="0" err="1" smtClean="0">
                <a:latin typeface="Baskerville Old Face" pitchFamily="18" charset="0"/>
              </a:rPr>
              <a:t>digonally</a:t>
            </a:r>
            <a:r>
              <a:rPr lang="en-US" dirty="0" smtClean="0">
                <a:latin typeface="Baskerville Old Face" pitchFamily="18" charset="0"/>
              </a:rPr>
              <a:t> into small </a:t>
            </a:r>
            <a:r>
              <a:rPr lang="en-US" dirty="0" err="1" smtClean="0">
                <a:latin typeface="Baskerville Old Face" pitchFamily="18" charset="0"/>
              </a:rPr>
              <a:t>pieses</a:t>
            </a:r>
            <a:r>
              <a:rPr lang="en-US" dirty="0" smtClean="0">
                <a:latin typeface="Baskerville Old Face" pitchFamily="18" charset="0"/>
              </a:rPr>
              <a:t> by rapidly </a:t>
            </a:r>
            <a:r>
              <a:rPr lang="en-US" dirty="0" err="1" smtClean="0">
                <a:latin typeface="Baskerville Old Face" pitchFamily="18" charset="0"/>
              </a:rPr>
              <a:t>rotadly</a:t>
            </a:r>
            <a:r>
              <a:rPr lang="en-US" dirty="0" smtClean="0">
                <a:latin typeface="Baskerville Old Face" pitchFamily="18" charset="0"/>
              </a:rPr>
              <a:t> knives (400-600 rpm). The cane chips are then send to milling train consisting of a two rolled crusher followed by three rolled mills, usually 3 to 4 in </a:t>
            </a:r>
            <a:r>
              <a:rPr lang="en-US" dirty="0" err="1" smtClean="0">
                <a:latin typeface="Baskerville Old Face" pitchFamily="18" charset="0"/>
              </a:rPr>
              <a:t>serise</a:t>
            </a:r>
            <a:r>
              <a:rPr lang="en-US" dirty="0" smtClean="0">
                <a:latin typeface="Baskerville Old Face" pitchFamily="18" charset="0"/>
              </a:rPr>
              <a:t>.</a:t>
            </a:r>
          </a:p>
        </p:txBody>
      </p:sp>
      <p:pic>
        <p:nvPicPr>
          <p:cNvPr id="4" name="Picture 3" descr="roller-mill-used-to-crush-sugar-cane-yulee-sugar-mill-ruins-historic-J117BR.jpg"/>
          <p:cNvPicPr>
            <a:picLocks noChangeAspect="1"/>
          </p:cNvPicPr>
          <p:nvPr/>
        </p:nvPicPr>
        <p:blipFill>
          <a:blip r:embed="rId2"/>
          <a:stretch>
            <a:fillRect/>
          </a:stretch>
        </p:blipFill>
        <p:spPr>
          <a:xfrm>
            <a:off x="5105400" y="3886200"/>
            <a:ext cx="3730291" cy="27431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r>
              <a:rPr lang="en-US" dirty="0" smtClean="0">
                <a:latin typeface="Baskerville Old Face" pitchFamily="18" charset="0"/>
              </a:rPr>
              <a:t>A mill consist of three horizontal rollers ( about 6 ft. in length &amp; 3 ft. in </a:t>
            </a:r>
            <a:r>
              <a:rPr lang="en-US" dirty="0" err="1" smtClean="0">
                <a:latin typeface="Baskerville Old Face" pitchFamily="18" charset="0"/>
              </a:rPr>
              <a:t>dimetetr</a:t>
            </a:r>
            <a:r>
              <a:rPr lang="en-US" dirty="0" smtClean="0">
                <a:latin typeface="Baskerville Old Face" pitchFamily="18" charset="0"/>
              </a:rPr>
              <a:t>) arranged in </a:t>
            </a:r>
            <a:r>
              <a:rPr lang="en-US" dirty="0" err="1" smtClean="0">
                <a:latin typeface="Baskerville Old Face" pitchFamily="18" charset="0"/>
              </a:rPr>
              <a:t>trianguler</a:t>
            </a:r>
            <a:r>
              <a:rPr lang="en-US" dirty="0" smtClean="0">
                <a:latin typeface="Baskerville Old Face" pitchFamily="18" charset="0"/>
              </a:rPr>
              <a:t> Pattern. Only the top roll rotates and the tow bottom rollers remain stationary (Fig)</a:t>
            </a:r>
            <a:endParaRPr lang="en-US" dirty="0">
              <a:latin typeface="Baskerville Old Face" pitchFamily="18" charset="0"/>
            </a:endParaRPr>
          </a:p>
        </p:txBody>
      </p:sp>
      <p:pic>
        <p:nvPicPr>
          <p:cNvPr id="6" name="Picture 5" descr="IMG_20180826_223350.jpg"/>
          <p:cNvPicPr>
            <a:picLocks noChangeAspect="1"/>
          </p:cNvPicPr>
          <p:nvPr/>
        </p:nvPicPr>
        <p:blipFill>
          <a:blip r:embed="rId2" cstate="print"/>
          <a:stretch>
            <a:fillRect/>
          </a:stretch>
        </p:blipFill>
        <p:spPr>
          <a:xfrm>
            <a:off x="762000" y="2514600"/>
            <a:ext cx="6742379"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Baskerville Old Face" pitchFamily="18" charset="0"/>
              </a:rPr>
              <a:t>The pressure on top roller is maintained at 75 to 80 tons per meter of roller length. Below crusher and the first mill there is vibrating porous pan. The cane juice collected in the pan is freed of big suspended matter and the raw juice is send to boiling house.</a:t>
            </a:r>
          </a:p>
          <a:p>
            <a:endParaRPr lang="en-US" dirty="0"/>
          </a:p>
        </p:txBody>
      </p:sp>
      <p:pic>
        <p:nvPicPr>
          <p:cNvPr id="4" name="Picture 3" descr="Engenho_Calheta_039_08.jpg"/>
          <p:cNvPicPr>
            <a:picLocks noChangeAspect="1"/>
          </p:cNvPicPr>
          <p:nvPr/>
        </p:nvPicPr>
        <p:blipFill>
          <a:blip r:embed="rId2" cstate="print"/>
          <a:stretch>
            <a:fillRect/>
          </a:stretch>
        </p:blipFill>
        <p:spPr>
          <a:xfrm>
            <a:off x="5029200" y="3886200"/>
            <a:ext cx="3733800" cy="2647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381000"/>
            <a:ext cx="9144000" cy="6476999"/>
          </a:xfrm>
        </p:spPr>
        <p:txBody>
          <a:bodyPr>
            <a:normAutofit/>
          </a:bodyPr>
          <a:lstStyle/>
          <a:p>
            <a:r>
              <a:rPr lang="en-US" dirty="0" smtClean="0">
                <a:latin typeface="Baskerville Old Face" pitchFamily="18" charset="0"/>
              </a:rPr>
              <a:t>The 2</a:t>
            </a:r>
            <a:r>
              <a:rPr lang="en-US" baseline="30000" dirty="0" smtClean="0">
                <a:latin typeface="Baskerville Old Face" pitchFamily="18" charset="0"/>
              </a:rPr>
              <a:t>nd,</a:t>
            </a:r>
            <a:r>
              <a:rPr lang="en-US" dirty="0" smtClean="0">
                <a:latin typeface="Baskerville Old Face" pitchFamily="18" charset="0"/>
              </a:rPr>
              <a:t> 3</a:t>
            </a:r>
            <a:r>
              <a:rPr lang="en-US" baseline="30000" dirty="0" smtClean="0">
                <a:latin typeface="Baskerville Old Face" pitchFamily="18" charset="0"/>
              </a:rPr>
              <a:t>rd</a:t>
            </a:r>
            <a:r>
              <a:rPr lang="en-US" dirty="0" smtClean="0">
                <a:latin typeface="Baskerville Old Face" pitchFamily="18" charset="0"/>
              </a:rPr>
              <a:t> and 4</a:t>
            </a:r>
            <a:r>
              <a:rPr lang="en-US" baseline="30000" dirty="0" smtClean="0">
                <a:latin typeface="Baskerville Old Face" pitchFamily="18" charset="0"/>
              </a:rPr>
              <a:t>th</a:t>
            </a:r>
            <a:r>
              <a:rPr lang="en-US" dirty="0" smtClean="0">
                <a:latin typeface="Baskerville Old Face" pitchFamily="18" charset="0"/>
              </a:rPr>
              <a:t> mills are providing with the simple </a:t>
            </a:r>
          </a:p>
          <a:p>
            <a:pPr>
              <a:buNone/>
            </a:pPr>
            <a:r>
              <a:rPr lang="en-US" dirty="0" smtClean="0">
                <a:latin typeface="Baskerville Old Face" pitchFamily="18" charset="0"/>
              </a:rPr>
              <a:t>    containers. When the chips are crushed in crusher only </a:t>
            </a:r>
          </a:p>
          <a:p>
            <a:pPr>
              <a:buNone/>
            </a:pPr>
            <a:r>
              <a:rPr lang="en-US" dirty="0" smtClean="0">
                <a:latin typeface="Baskerville Old Face" pitchFamily="18" charset="0"/>
              </a:rPr>
              <a:t>    about 60 - 70% of juice is extracted. The </a:t>
            </a:r>
            <a:r>
              <a:rPr lang="en-US" dirty="0" err="1" smtClean="0">
                <a:latin typeface="Baskerville Old Face" pitchFamily="18" charset="0"/>
              </a:rPr>
              <a:t>bagasse</a:t>
            </a:r>
            <a:r>
              <a:rPr lang="en-US" dirty="0" smtClean="0">
                <a:latin typeface="Baskerville Old Face" pitchFamily="18" charset="0"/>
              </a:rPr>
              <a:t> containing </a:t>
            </a:r>
          </a:p>
          <a:p>
            <a:pPr>
              <a:buNone/>
            </a:pPr>
            <a:r>
              <a:rPr lang="en-US" dirty="0" smtClean="0">
                <a:latin typeface="Baskerville Old Face" pitchFamily="18" charset="0"/>
              </a:rPr>
              <a:t>    the rest of juice is then passed to 1</a:t>
            </a:r>
            <a:r>
              <a:rPr lang="en-US" baseline="30000" dirty="0" smtClean="0">
                <a:latin typeface="Baskerville Old Face" pitchFamily="18" charset="0"/>
              </a:rPr>
              <a:t>st,</a:t>
            </a:r>
            <a:r>
              <a:rPr lang="en-US" dirty="0" smtClean="0">
                <a:latin typeface="Baskerville Old Face" pitchFamily="18" charset="0"/>
              </a:rPr>
              <a:t> 2</a:t>
            </a:r>
            <a:r>
              <a:rPr lang="en-US" baseline="30000" dirty="0" smtClean="0">
                <a:latin typeface="Baskerville Old Face" pitchFamily="18" charset="0"/>
              </a:rPr>
              <a:t>nd,</a:t>
            </a:r>
            <a:r>
              <a:rPr lang="en-US" dirty="0" smtClean="0">
                <a:latin typeface="Baskerville Old Face" pitchFamily="18" charset="0"/>
              </a:rPr>
              <a:t>  3</a:t>
            </a:r>
            <a:r>
              <a:rPr lang="en-US" baseline="30000" dirty="0" smtClean="0">
                <a:latin typeface="Baskerville Old Face" pitchFamily="18" charset="0"/>
              </a:rPr>
              <a:t>rd</a:t>
            </a:r>
            <a:r>
              <a:rPr lang="en-US" dirty="0" smtClean="0">
                <a:latin typeface="Baskerville Old Face" pitchFamily="18" charset="0"/>
              </a:rPr>
              <a:t> &amp; 4</a:t>
            </a:r>
            <a:r>
              <a:rPr lang="en-US" baseline="30000" dirty="0" smtClean="0">
                <a:latin typeface="Baskerville Old Face" pitchFamily="18" charset="0"/>
              </a:rPr>
              <a:t>th</a:t>
            </a:r>
            <a:r>
              <a:rPr lang="en-US" dirty="0" smtClean="0">
                <a:latin typeface="Baskerville Old Face" pitchFamily="18" charset="0"/>
              </a:rPr>
              <a:t>  mills.</a:t>
            </a:r>
          </a:p>
          <a:p>
            <a:pPr>
              <a:buNone/>
            </a:pPr>
            <a:endParaRPr lang="en-US" dirty="0" smtClean="0">
              <a:latin typeface="Baskerville Old Face" pitchFamily="18" charset="0"/>
            </a:endParaRPr>
          </a:p>
          <a:p>
            <a:pPr>
              <a:buNone/>
            </a:pPr>
            <a:r>
              <a:rPr lang="en-US" dirty="0" smtClean="0">
                <a:latin typeface="Baskerville Old Face" pitchFamily="18" charset="0"/>
              </a:rPr>
              <a:t>   After every </a:t>
            </a:r>
            <a:r>
              <a:rPr lang="en-US" dirty="0" err="1" smtClean="0">
                <a:latin typeface="Baskerville Old Face" pitchFamily="18" charset="0"/>
              </a:rPr>
              <a:t>sucessive</a:t>
            </a:r>
            <a:r>
              <a:rPr lang="en-US" dirty="0" smtClean="0">
                <a:latin typeface="Baskerville Old Face" pitchFamily="18" charset="0"/>
              </a:rPr>
              <a:t> milling, juice extraction from </a:t>
            </a:r>
            <a:r>
              <a:rPr lang="en-US" dirty="0" err="1" smtClean="0">
                <a:latin typeface="Baskerville Old Face" pitchFamily="18" charset="0"/>
              </a:rPr>
              <a:t>bagasse</a:t>
            </a:r>
            <a:r>
              <a:rPr lang="en-US" dirty="0" smtClean="0">
                <a:latin typeface="Baskerville Old Face" pitchFamily="18" charset="0"/>
              </a:rPr>
              <a:t> becomes </a:t>
            </a:r>
            <a:r>
              <a:rPr lang="en-US" dirty="0" err="1" smtClean="0">
                <a:latin typeface="Baskerville Old Face" pitchFamily="18" charset="0"/>
              </a:rPr>
              <a:t>incresingly</a:t>
            </a:r>
            <a:r>
              <a:rPr lang="en-US" dirty="0" smtClean="0">
                <a:latin typeface="Baskerville Old Face" pitchFamily="18" charset="0"/>
              </a:rPr>
              <a:t> difficult. So </a:t>
            </a:r>
            <a:r>
              <a:rPr lang="en-US" b="1" i="1" dirty="0" smtClean="0">
                <a:latin typeface="Baskerville Old Face" pitchFamily="18" charset="0"/>
              </a:rPr>
              <a:t>compound </a:t>
            </a:r>
            <a:r>
              <a:rPr lang="en-US" b="1" i="1" dirty="0" err="1" smtClean="0">
                <a:latin typeface="Baskerville Old Face" pitchFamily="18" charset="0"/>
              </a:rPr>
              <a:t>imbibition</a:t>
            </a:r>
            <a:r>
              <a:rPr lang="en-US" b="1" i="1" dirty="0" smtClean="0">
                <a:latin typeface="Baskerville Old Face" pitchFamily="18" charset="0"/>
              </a:rPr>
              <a:t> </a:t>
            </a:r>
          </a:p>
          <a:p>
            <a:pPr>
              <a:buNone/>
            </a:pPr>
            <a:r>
              <a:rPr lang="en-US" b="1" i="1" dirty="0" smtClean="0">
                <a:latin typeface="Baskerville Old Face" pitchFamily="18" charset="0"/>
              </a:rPr>
              <a:t>    </a:t>
            </a:r>
            <a:r>
              <a:rPr lang="en-US" dirty="0" smtClean="0">
                <a:latin typeface="Baskerville Old Face" pitchFamily="18" charset="0"/>
              </a:rPr>
              <a:t>technique</a:t>
            </a:r>
            <a:r>
              <a:rPr lang="en-US" b="1" i="1" dirty="0" smtClean="0">
                <a:latin typeface="Baskerville Old Face" pitchFamily="18" charset="0"/>
              </a:rPr>
              <a:t> </a:t>
            </a:r>
            <a:r>
              <a:rPr lang="en-US" dirty="0" smtClean="0">
                <a:latin typeface="Baskerville Old Face" pitchFamily="18" charset="0"/>
              </a:rPr>
              <a:t>is used. here hot water is sprayed on the </a:t>
            </a:r>
            <a:r>
              <a:rPr lang="en-US" dirty="0" err="1" smtClean="0">
                <a:latin typeface="Baskerville Old Face" pitchFamily="18" charset="0"/>
              </a:rPr>
              <a:t>bagasse</a:t>
            </a:r>
            <a:r>
              <a:rPr lang="en-US" dirty="0" smtClean="0">
                <a:latin typeface="Baskerville Old Face" pitchFamily="18" charset="0"/>
              </a:rPr>
              <a:t> passing from the 3</a:t>
            </a:r>
            <a:r>
              <a:rPr lang="en-US" baseline="30000" dirty="0" smtClean="0">
                <a:latin typeface="Baskerville Old Face" pitchFamily="18" charset="0"/>
              </a:rPr>
              <a:t>rd</a:t>
            </a:r>
            <a:r>
              <a:rPr lang="en-US" dirty="0" smtClean="0">
                <a:latin typeface="Baskerville Old Face" pitchFamily="18" charset="0"/>
              </a:rPr>
              <a:t> mill. The dilute juice from the 4</a:t>
            </a:r>
            <a:r>
              <a:rPr lang="en-US" baseline="30000" dirty="0" smtClean="0">
                <a:latin typeface="Baskerville Old Face" pitchFamily="18" charset="0"/>
              </a:rPr>
              <a:t>th</a:t>
            </a:r>
            <a:r>
              <a:rPr lang="en-US" dirty="0" smtClean="0">
                <a:latin typeface="Baskerville Old Face" pitchFamily="18" charset="0"/>
              </a:rPr>
              <a:t> mill </a:t>
            </a:r>
          </a:p>
          <a:p>
            <a:pPr>
              <a:buNone/>
            </a:pPr>
            <a:r>
              <a:rPr lang="en-US" dirty="0" smtClean="0">
                <a:latin typeface="Baskerville Old Face" pitchFamily="18" charset="0"/>
              </a:rPr>
              <a:t>    is sprayed between the 2</a:t>
            </a:r>
            <a:r>
              <a:rPr lang="en-US" baseline="30000" dirty="0" smtClean="0">
                <a:latin typeface="Baskerville Old Face" pitchFamily="18" charset="0"/>
              </a:rPr>
              <a:t>nd</a:t>
            </a:r>
            <a:r>
              <a:rPr lang="en-US" dirty="0" smtClean="0">
                <a:latin typeface="Baskerville Old Face" pitchFamily="18" charset="0"/>
              </a:rPr>
              <a:t> &amp; 3</a:t>
            </a:r>
            <a:r>
              <a:rPr lang="en-US" baseline="30000" dirty="0" smtClean="0">
                <a:latin typeface="Baskerville Old Face" pitchFamily="18" charset="0"/>
              </a:rPr>
              <a:t>rd</a:t>
            </a:r>
            <a:r>
              <a:rPr lang="en-US" dirty="0" smtClean="0">
                <a:latin typeface="Baskerville Old Face" pitchFamily="18" charset="0"/>
              </a:rPr>
              <a:t> mills.</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52400"/>
            <a:ext cx="7239000" cy="6705600"/>
          </a:xfrm>
        </p:spPr>
        <p:txBody>
          <a:bodyPr>
            <a:normAutofit lnSpcReduction="10000"/>
          </a:bodyPr>
          <a:lstStyle/>
          <a:p>
            <a:r>
              <a:rPr lang="en-US" dirty="0" smtClean="0">
                <a:latin typeface="Baskerville Old Face" pitchFamily="18" charset="0"/>
              </a:rPr>
              <a:t>The juice from the 3</a:t>
            </a:r>
            <a:r>
              <a:rPr lang="en-US" baseline="30000" dirty="0" smtClean="0">
                <a:latin typeface="Baskerville Old Face" pitchFamily="18" charset="0"/>
              </a:rPr>
              <a:t>rd</a:t>
            </a:r>
            <a:r>
              <a:rPr lang="en-US" dirty="0" smtClean="0">
                <a:latin typeface="Baskerville Old Face" pitchFamily="18" charset="0"/>
              </a:rPr>
              <a:t> mill is sprayed between 1</a:t>
            </a:r>
            <a:r>
              <a:rPr lang="en-US" baseline="30000" dirty="0" smtClean="0">
                <a:latin typeface="Baskerville Old Face" pitchFamily="18" charset="0"/>
              </a:rPr>
              <a:t>st</a:t>
            </a:r>
            <a:r>
              <a:rPr lang="en-US" dirty="0" smtClean="0">
                <a:latin typeface="Baskerville Old Face" pitchFamily="18" charset="0"/>
              </a:rPr>
              <a:t> and 2</a:t>
            </a:r>
            <a:r>
              <a:rPr lang="en-US" baseline="30000" dirty="0" smtClean="0">
                <a:latin typeface="Baskerville Old Face" pitchFamily="18" charset="0"/>
              </a:rPr>
              <a:t>nd</a:t>
            </a:r>
            <a:r>
              <a:rPr lang="en-US" dirty="0" smtClean="0">
                <a:latin typeface="Baskerville Old Face" pitchFamily="18" charset="0"/>
              </a:rPr>
              <a:t> mills. The juice from 2</a:t>
            </a:r>
            <a:r>
              <a:rPr lang="en-US" baseline="30000" dirty="0" smtClean="0">
                <a:latin typeface="Baskerville Old Face" pitchFamily="18" charset="0"/>
              </a:rPr>
              <a:t>nd</a:t>
            </a:r>
            <a:r>
              <a:rPr lang="en-US" dirty="0" smtClean="0">
                <a:latin typeface="Baskerville Old Face" pitchFamily="18" charset="0"/>
              </a:rPr>
              <a:t> mill is sprayed on the </a:t>
            </a:r>
            <a:r>
              <a:rPr lang="en-US" dirty="0" err="1" smtClean="0">
                <a:latin typeface="Baskerville Old Face" pitchFamily="18" charset="0"/>
              </a:rPr>
              <a:t>bagasse</a:t>
            </a:r>
            <a:r>
              <a:rPr lang="en-US" dirty="0" smtClean="0">
                <a:latin typeface="Baskerville Old Face" pitchFamily="18" charset="0"/>
              </a:rPr>
              <a:t> coming from the crusher. The moistening of </a:t>
            </a:r>
            <a:r>
              <a:rPr lang="en-US" dirty="0" err="1" smtClean="0">
                <a:latin typeface="Baskerville Old Face" pitchFamily="18" charset="0"/>
              </a:rPr>
              <a:t>bagasse</a:t>
            </a:r>
            <a:r>
              <a:rPr lang="en-US" dirty="0" smtClean="0">
                <a:latin typeface="Baskerville Old Face" pitchFamily="18" charset="0"/>
              </a:rPr>
              <a:t> helps efficient extraction of cane juice. (fig)</a:t>
            </a: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endParaRPr lang="en-US" dirty="0" smtClean="0">
              <a:latin typeface="Baskerville Old Face" pitchFamily="18" charset="0"/>
            </a:endParaRPr>
          </a:p>
          <a:p>
            <a:r>
              <a:rPr lang="en-US" dirty="0" smtClean="0">
                <a:latin typeface="Baskerville Old Face" pitchFamily="18" charset="0"/>
              </a:rPr>
              <a:t>The </a:t>
            </a:r>
            <a:r>
              <a:rPr lang="en-US" dirty="0" smtClean="0">
                <a:latin typeface="Baskerville Old Face" pitchFamily="18" charset="0"/>
              </a:rPr>
              <a:t>approximate percentage of juice extract by </a:t>
            </a:r>
            <a:r>
              <a:rPr lang="en-US" dirty="0" err="1" smtClean="0">
                <a:latin typeface="Baskerville Old Face" pitchFamily="18" charset="0"/>
              </a:rPr>
              <a:t>succesive</a:t>
            </a:r>
            <a:r>
              <a:rPr lang="en-US" dirty="0" smtClean="0">
                <a:latin typeface="Baskerville Old Face" pitchFamily="18" charset="0"/>
              </a:rPr>
              <a:t> mill is below.</a:t>
            </a:r>
            <a:endParaRPr lang="en-US" dirty="0">
              <a:latin typeface="Baskerville Old Face" pitchFamily="18" charset="0"/>
            </a:endParaRPr>
          </a:p>
        </p:txBody>
      </p:sp>
      <p:pic>
        <p:nvPicPr>
          <p:cNvPr id="7" name="Picture 6" descr="IMG_20180826_223257.jpg"/>
          <p:cNvPicPr>
            <a:picLocks noChangeAspect="1"/>
          </p:cNvPicPr>
          <p:nvPr/>
        </p:nvPicPr>
        <p:blipFill>
          <a:blip r:embed="rId2" cstate="print"/>
          <a:stretch>
            <a:fillRect/>
          </a:stretch>
        </p:blipFill>
        <p:spPr>
          <a:xfrm>
            <a:off x="1143000" y="2438400"/>
            <a:ext cx="5943600" cy="33693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descr="thankyou.jpg"/>
          <p:cNvPicPr>
            <a:picLocks noChangeAspect="1"/>
          </p:cNvPicPr>
          <p:nvPr/>
        </p:nvPicPr>
        <p:blipFill>
          <a:blip r:embed="rId2" cstate="print"/>
          <a:stretch>
            <a:fillRect/>
          </a:stretch>
        </p:blipFill>
        <p:spPr>
          <a:xfrm>
            <a:off x="533400" y="1981200"/>
            <a:ext cx="7011288" cy="467298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81</TotalTime>
  <Words>324</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Opulent</vt:lpstr>
      <vt:lpstr>Manufacture  of cane suger</vt:lpstr>
      <vt:lpstr>Extraction Of Juise</vt:lpstr>
      <vt:lpstr>Slide 3</vt:lpstr>
      <vt:lpstr> </vt:lpstr>
      <vt:lpstr> </vt:lpstr>
      <vt:lpstr> </vt:lpstr>
      <vt:lpstr>Thank you…!</vt:lpstr>
    </vt:vector>
  </TitlesOfParts>
  <Company>ShreeGanesh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Manufacture of cane suger</dc:title>
  <dc:creator>Pruthviraj Patil</dc:creator>
  <cp:lastModifiedBy>Pruthviraj Patil</cp:lastModifiedBy>
  <cp:revision>9</cp:revision>
  <dcterms:created xsi:type="dcterms:W3CDTF">2018-08-26T13:56:31Z</dcterms:created>
  <dcterms:modified xsi:type="dcterms:W3CDTF">2018-08-27T03:52:15Z</dcterms:modified>
</cp:coreProperties>
</file>