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0287000" cy="6858000" type="35mm"/>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70" d="100"/>
          <a:sy n="70" d="100"/>
        </p:scale>
        <p:origin x="-1050" y="-78"/>
      </p:cViewPr>
      <p:guideLst>
        <p:guide orient="horz" pos="2160"/>
        <p:guide pos="32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122363"/>
            <a:ext cx="874395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2893738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2262126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365125"/>
            <a:ext cx="2218134"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07232" y="365125"/>
            <a:ext cx="652581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236234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25728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1709740"/>
            <a:ext cx="8872538"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701874" y="4589465"/>
            <a:ext cx="887253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75404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07231" y="1825625"/>
            <a:ext cx="43719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207794" y="1825625"/>
            <a:ext cx="437197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30850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365127"/>
            <a:ext cx="8872538"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08572"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08572" y="2505075"/>
            <a:ext cx="4351883"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07794" y="2505075"/>
            <a:ext cx="4373315"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3331727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151057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2312420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373315" y="987427"/>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324191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457200"/>
            <a:ext cx="3317825"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373315" y="987427"/>
            <a:ext cx="5207794"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08571"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E11A5E-7422-4F11-8F1B-E17ACCD9AD8C}" type="datetimeFigureOut">
              <a:rPr lang="en-IN" smtClean="0"/>
              <a:pPr/>
              <a:t>08-04-2025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1102705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365127"/>
            <a:ext cx="8872538"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07231" y="6356352"/>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E11A5E-7422-4F11-8F1B-E17ACCD9AD8C}" type="datetimeFigureOut">
              <a:rPr lang="en-IN" smtClean="0"/>
              <a:pPr/>
              <a:t>08-04-2025</a:t>
            </a:fld>
            <a:endParaRPr lang="en-IN"/>
          </a:p>
        </p:txBody>
      </p:sp>
      <p:sp>
        <p:nvSpPr>
          <p:cNvPr id="5" name="Footer Placeholder 4"/>
          <p:cNvSpPr>
            <a:spLocks noGrp="1"/>
          </p:cNvSpPr>
          <p:nvPr>
            <p:ph type="ftr" sz="quarter" idx="3"/>
          </p:nvPr>
        </p:nvSpPr>
        <p:spPr>
          <a:xfrm>
            <a:off x="3407569" y="6356352"/>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7265194" y="6356352"/>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8206E-DC3E-420C-99E3-18A60C66DEFE}" type="slidenum">
              <a:rPr lang="en-IN" smtClean="0"/>
              <a:pPr/>
              <a:t>‹#›</a:t>
            </a:fld>
            <a:endParaRPr lang="en-IN"/>
          </a:p>
        </p:txBody>
      </p:sp>
    </p:spTree>
    <p:extLst>
      <p:ext uri="{BB962C8B-B14F-4D97-AF65-F5344CB8AC3E}">
        <p14:creationId xmlns:p14="http://schemas.microsoft.com/office/powerpoint/2010/main" xmlns="" val="5986686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2010" y="156993"/>
            <a:ext cx="9812740" cy="7702108"/>
          </a:xfrm>
          <a:prstGeom prst="rect">
            <a:avLst/>
          </a:prstGeom>
        </p:spPr>
        <p:txBody>
          <a:bodyPr wrap="square">
            <a:spAutoFit/>
          </a:bodyPr>
          <a:lstStyle/>
          <a:p>
            <a:pPr algn="ctr">
              <a:lnSpc>
                <a:spcPct val="115000"/>
              </a:lnSpc>
              <a:spcAft>
                <a:spcPts val="0"/>
              </a:spcAft>
            </a:pPr>
            <a:r>
              <a:rPr lang="en-US" sz="2800" b="1" i="1" dirty="0" smtClean="0">
                <a:solidFill>
                  <a:srgbClr val="7030A0"/>
                </a:solidFill>
                <a:effectLst/>
                <a:latin typeface="Times New Roman" panose="02020603050405020304" pitchFamily="18" charset="0"/>
                <a:ea typeface="Times New Roman" panose="02020603050405020304" pitchFamily="18" charset="0"/>
                <a:cs typeface="Times New Roman" panose="02020603050405020304" pitchFamily="18" charset="0"/>
              </a:rPr>
              <a:t>UNIT: 1. Carboxylic Acids and their Derivatives</a:t>
            </a:r>
            <a:endParaRPr lang="en-IN" sz="2800" i="1" dirty="0" smtClean="0">
              <a:solidFill>
                <a:srgbClr val="7030A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Introduction</a:t>
            </a:r>
            <a:r>
              <a:rPr lang="en-US" sz="2400"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i="1" dirty="0" smtClean="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Organic compounds containing carboxyl (-COOH) group are known as carboxylic acids. The carboxyl group is made up of a carbonyl (C=0) group attached to a hydroxyl (-OH) group hence the name carboxyl.</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carboxylic acids can be grouped into mono, di, tri and poly carboxylic acids depending on the number of carboxylic groups. Further based on the nature of secondary functional group(s) in the side chain, they can be grouped into halo acids, (R-group carries halogen),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hydroxy</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acids (R-group carry - OH group), amino acids (R- group carry -NH₂ group),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keto</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oxo</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acids (side chain carry C=O group).</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1.1: Monocarboxylic Acids</a:t>
            </a:r>
            <a:r>
              <a:rPr lang="en-US" sz="2400"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i="1" dirty="0"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acids containing only one carboxylic group in their molecule are called as monocarboxylic acids. The carboxyl group is attached to an alkyl or aryl or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alkenyl</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or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alkynyl</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group. Irrespective of nature of side chain to which carboxyl group is attached the properties remain largely unaffected. They are represented as below,</a:t>
            </a:r>
          </a:p>
          <a:p>
            <a:pPr indent="457200"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endParaRPr lang="en-US" sz="1400" dirty="0" smtClean="0"/>
          </a:p>
          <a:p>
            <a:pPr indent="457200" algn="just">
              <a:lnSpc>
                <a:spcPct val="115000"/>
              </a:lnSpc>
            </a:pPr>
            <a:endParaRPr lang="en-US" sz="1600" dirty="0" smtClean="0"/>
          </a:p>
          <a:p>
            <a:pPr indent="457200"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srcRect/>
          <a:stretch>
            <a:fillRect/>
          </a:stretch>
        </p:blipFill>
        <p:spPr bwMode="auto">
          <a:xfrm>
            <a:off x="3050272" y="5363624"/>
            <a:ext cx="6789764" cy="1446614"/>
          </a:xfrm>
          <a:prstGeom prst="rect">
            <a:avLst/>
          </a:prstGeom>
          <a:noFill/>
          <a:ln w="9525">
            <a:noFill/>
            <a:miter lim="800000"/>
            <a:headEnd/>
            <a:tailEnd/>
          </a:ln>
        </p:spPr>
      </p:pic>
    </p:spTree>
    <p:extLst>
      <p:ext uri="{BB962C8B-B14F-4D97-AF65-F5344CB8AC3E}">
        <p14:creationId xmlns:p14="http://schemas.microsoft.com/office/powerpoint/2010/main" xmlns="" val="1497423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83" y="0"/>
            <a:ext cx="9861360" cy="6693371"/>
          </a:xfrm>
          <a:prstGeom prst="rect">
            <a:avLst/>
          </a:prstGeom>
        </p:spPr>
        <p:txBody>
          <a:bodyPr wrap="square">
            <a:spAutoFit/>
          </a:bodyPr>
          <a:lstStyle/>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 It is manufactured by agitating tri-</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chloro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ethylene with 90%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sulphuric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19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19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Dichloro</a:t>
            </a:r>
            <a:r>
              <a:rPr lang="en-US" sz="19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acetic acid [(CI), CH- COOH]: </a:t>
            </a:r>
            <a:r>
              <a:rPr lang="en-US" sz="19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is prepared by any of the two methods given below.</a:t>
            </a:r>
          </a:p>
          <a:p>
            <a:pPr marL="457200" indent="-457200" algn="just">
              <a:lnSpc>
                <a:spcPct val="115000"/>
              </a:lnSpc>
              <a:spcAft>
                <a:spcPts val="0"/>
              </a:spcAft>
              <a:buAutoNum type="alphaLcParenBoth"/>
            </a:pPr>
            <a:r>
              <a:rPr lang="en-US" sz="1900"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Hell-</a:t>
            </a:r>
            <a:r>
              <a:rPr lang="en-US" sz="1900" i="1" dirty="0" err="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Vohlard</a:t>
            </a:r>
            <a:r>
              <a:rPr lang="en-US" sz="1900"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900" i="1" dirty="0" err="1"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Zelinsky</a:t>
            </a:r>
            <a:r>
              <a:rPr lang="en-US" sz="1900"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9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reaction: </a:t>
            </a:r>
            <a:r>
              <a:rPr lang="en-US" sz="19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Boiling acetic acid is treated with calculated quantity of chlorine in direct sunlight in the presence of red phosphorus</a:t>
            </a:r>
            <a:r>
              <a:rPr lang="en-US" sz="19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 In laboratory and in industry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is prepared by adding calcium carbonate to warm and aqueous solution of chloral hydrate and then adding aqueous solution of sodium cyanide while heating the mixture. The calcium salt of acid on acidification gives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dichloro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acetic acid</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156932" y="433651"/>
            <a:ext cx="7195498" cy="1122193"/>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308550" y="2702251"/>
            <a:ext cx="7043880" cy="1091820"/>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440971" y="4967785"/>
            <a:ext cx="7675733" cy="1821976"/>
          </a:xfrm>
          <a:prstGeom prst="rect">
            <a:avLst/>
          </a:prstGeom>
          <a:noFill/>
          <a:ln w="9525">
            <a:noFill/>
            <a:miter lim="800000"/>
            <a:headEnd/>
            <a:tailEnd/>
          </a:ln>
        </p:spPr>
      </p:pic>
    </p:spTree>
    <p:extLst>
      <p:ext uri="{BB962C8B-B14F-4D97-AF65-F5344CB8AC3E}">
        <p14:creationId xmlns:p14="http://schemas.microsoft.com/office/powerpoint/2010/main" xmlns="" val="1588852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88" y="-1"/>
            <a:ext cx="9752178" cy="6852645"/>
          </a:xfrm>
          <a:prstGeom prst="rect">
            <a:avLst/>
          </a:prstGeom>
        </p:spPr>
        <p:txBody>
          <a:bodyPr wrap="square">
            <a:spAutoFit/>
          </a:bodyPr>
          <a:lstStyle/>
          <a:p>
            <a:pPr algn="just">
              <a:lnSpc>
                <a:spcPct val="115000"/>
              </a:lnSpc>
              <a:spcAft>
                <a:spcPts val="0"/>
              </a:spcAft>
            </a:pP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i="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Trichloro</a:t>
            </a: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acetic acid [</a:t>
            </a:r>
            <a:r>
              <a:rPr lang="en-US" sz="2400" b="1" i="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Cl,C</a:t>
            </a: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-COOH]:</a:t>
            </a:r>
            <a:r>
              <a:rPr lang="en-US" sz="24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is prepared by following two methods.</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 Hell - </a:t>
            </a:r>
            <a:r>
              <a:rPr lang="en-US" sz="2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Vohlard</a:t>
            </a:r>
            <a:r>
              <a:rPr lang="en-US"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Zelinsky</a:t>
            </a:r>
            <a:r>
              <a:rPr lang="en-US"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reaction:</a:t>
            </a:r>
            <a:r>
              <a:rPr lang="en-US" sz="2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Boiling acetic acid is treated with calculated quantity of chlorine in direct sunlight in presence of red phosphorus</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000" b="1" i="1" dirty="0" smtClean="0">
                <a:solidFill>
                  <a:srgbClr val="C00000"/>
                </a:solidFill>
              </a:rPr>
              <a:t>(</a:t>
            </a:r>
            <a:r>
              <a:rPr lang="en-US" sz="2000" b="1" i="1" dirty="0">
                <a:solidFill>
                  <a:srgbClr val="C00000"/>
                </a:solidFill>
                <a:latin typeface="Times New Roman" panose="02020603050405020304" pitchFamily="18" charset="0"/>
                <a:cs typeface="Times New Roman" panose="02020603050405020304" pitchFamily="18" charset="0"/>
              </a:rPr>
              <a:t>b) It is also prepared by oxidation of chloral with </a:t>
            </a:r>
            <a:r>
              <a:rPr lang="en-US" sz="2000" b="1" i="1" dirty="0" smtClean="0">
                <a:solidFill>
                  <a:srgbClr val="C00000"/>
                </a:solidFill>
                <a:latin typeface="Times New Roman" panose="02020603050405020304" pitchFamily="18" charset="0"/>
                <a:cs typeface="Times New Roman" panose="02020603050405020304" pitchFamily="18" charset="0"/>
              </a:rPr>
              <a:t>concentrated </a:t>
            </a:r>
            <a:r>
              <a:rPr lang="en-US" sz="2000" b="1" i="1" smtClean="0">
                <a:solidFill>
                  <a:srgbClr val="C00000"/>
                </a:solidFill>
                <a:latin typeface="Times New Roman" panose="02020603050405020304" pitchFamily="18" charset="0"/>
                <a:cs typeface="Times New Roman" panose="02020603050405020304" pitchFamily="18" charset="0"/>
              </a:rPr>
              <a:t>nitric acid</a:t>
            </a:r>
            <a:r>
              <a:rPr lang="en-US" sz="2000" b="1" i="1" dirty="0">
                <a:solidFill>
                  <a:srgbClr val="C00000"/>
                </a:solidFill>
                <a:latin typeface="Times New Roman" panose="02020603050405020304" pitchFamily="18" charset="0"/>
                <a:cs typeface="Times New Roman" panose="02020603050405020304" pitchFamily="18" charset="0"/>
              </a:rPr>
              <a:t>	</a:t>
            </a:r>
            <a:endParaRPr lang="en-IN" sz="2000" b="1" i="1" dirty="0">
              <a:solidFill>
                <a:srgbClr val="C00000"/>
              </a:solidFill>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1.3: Substitution Reactions of </a:t>
            </a:r>
            <a:r>
              <a:rPr lang="en-US" sz="2400" b="1" i="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Monochloroacetic</a:t>
            </a: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Acid.</a:t>
            </a:r>
          </a:p>
          <a:p>
            <a:pPr algn="just">
              <a:lnSpc>
                <a:spcPct val="115000"/>
              </a:lnSpc>
              <a:spcAft>
                <a:spcPts val="0"/>
              </a:spcAft>
            </a:pP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Haloacids</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exhibit reactions of both alkyl halide and carboxylic group. Compared with alkyl halides, the </a:t>
            </a:r>
            <a:r>
              <a:rPr lang="el-GR"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α-</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halogen of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haloacid</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is more reactive due to the presence of electron withdrawing carboxyl group.</a:t>
            </a:r>
          </a:p>
          <a:p>
            <a:pPr algn="just">
              <a:lnSpc>
                <a:spcPct val="115000"/>
              </a:lnSpc>
              <a:spcAft>
                <a:spcPts val="0"/>
              </a:spcAft>
            </a:pPr>
            <a:r>
              <a:rPr lang="en-US" sz="20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Monochloroacetic</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acid undergoes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nucleophilic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substitutions at alkyl carbons much more easily. e.g. The halogen variety of nucleophiles like CN OH, I atom can be replaced by a and -NH</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₂. </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065519" y="1376310"/>
            <a:ext cx="8010241" cy="1162178"/>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446663" y="3045142"/>
            <a:ext cx="7765576" cy="1049186"/>
          </a:xfrm>
          <a:prstGeom prst="rect">
            <a:avLst/>
          </a:prstGeom>
          <a:noFill/>
          <a:ln w="9525">
            <a:noFill/>
            <a:miter lim="800000"/>
            <a:headEnd/>
            <a:tailEnd/>
          </a:ln>
        </p:spPr>
      </p:pic>
    </p:spTree>
    <p:extLst>
      <p:ext uri="{BB962C8B-B14F-4D97-AF65-F5344CB8AC3E}">
        <p14:creationId xmlns:p14="http://schemas.microsoft.com/office/powerpoint/2010/main" xmlns="" val="1578884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743" y="0"/>
            <a:ext cx="9970543" cy="6746462"/>
          </a:xfrm>
          <a:prstGeom prst="rect">
            <a:avLst/>
          </a:prstGeom>
        </p:spPr>
        <p:txBody>
          <a:bodyPr wrap="square">
            <a:spAutoFit/>
          </a:bodyPr>
          <a:lstStyle/>
          <a:p>
            <a:pPr marL="457200" indent="-457200" algn="just">
              <a:lnSpc>
                <a:spcPct val="115000"/>
              </a:lnSpc>
              <a:spcAft>
                <a:spcPts val="0"/>
              </a:spcAft>
              <a:buAutoNum type="arabicPeriod"/>
            </a:pPr>
            <a:r>
              <a:rPr lang="en-US" sz="20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Action </a:t>
            </a: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of potassium cyanide:</a:t>
            </a: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Chloro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acetic acid reacts with aqueous KCN and forms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cyano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acetic acid</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15000"/>
              </a:lnSpc>
              <a:spcAft>
                <a:spcPts val="0"/>
              </a:spcAft>
              <a:buAutoNum type="arabicPeriod"/>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 Action of alkali: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Strong alkali like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NaOH</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reacts with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chloroacetic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acid and forms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glycollic</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acid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hydroxy</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acetic acid). Alternatively moist silver oxide can be used.</a:t>
            </a:r>
          </a:p>
          <a:p>
            <a:pPr marL="342900" indent="-342900" algn="just">
              <a:lnSpc>
                <a:spcPct val="115000"/>
              </a:lnSpc>
              <a:spcAft>
                <a:spcPts val="0"/>
              </a:spcAft>
              <a:buAutoNum type="arabicPeriod"/>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Action of potassium iodide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Chloro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acetic acid reacts with aqueous KI and forms </a:t>
            </a:r>
            <a:r>
              <a:rPr lang="en-US" sz="2000" dirty="0" err="1">
                <a:latin typeface="Times New Roman" panose="02020603050405020304" pitchFamily="18" charset="0"/>
                <a:ea typeface="Times New Roman" panose="02020603050405020304" pitchFamily="18" charset="0"/>
                <a:cs typeface="Times New Roman" panose="02020603050405020304" pitchFamily="18" charset="0"/>
              </a:rPr>
              <a:t>iodo</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 acetic acid</a:t>
            </a:r>
            <a:r>
              <a:rPr lang="en-US" sz="2000"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15000"/>
              </a:lnSpc>
              <a:spcAft>
                <a:spcPts val="0"/>
              </a:spcAft>
              <a:buAutoNum type="arabicPeriod"/>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20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15000"/>
              </a:lnSpc>
              <a:spcAft>
                <a:spcPts val="0"/>
              </a:spcAft>
              <a:buAutoNum type="arabicPeriod"/>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541827" y="703736"/>
            <a:ext cx="7561230" cy="1152360"/>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842448" y="2942589"/>
            <a:ext cx="7751928" cy="1525879"/>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426645" y="5221765"/>
            <a:ext cx="8017605" cy="1479286"/>
          </a:xfrm>
          <a:prstGeom prst="rect">
            <a:avLst/>
          </a:prstGeom>
          <a:noFill/>
          <a:ln w="9525">
            <a:noFill/>
            <a:miter lim="800000"/>
            <a:headEnd/>
            <a:tailEnd/>
          </a:ln>
        </p:spPr>
      </p:pic>
    </p:spTree>
    <p:extLst>
      <p:ext uri="{BB962C8B-B14F-4D97-AF65-F5344CB8AC3E}">
        <p14:creationId xmlns:p14="http://schemas.microsoft.com/office/powerpoint/2010/main" xmlns="" val="945402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5278" y="0"/>
            <a:ext cx="9806770" cy="6781857"/>
          </a:xfrm>
          <a:prstGeom prst="rect">
            <a:avLst/>
          </a:prstGeom>
        </p:spPr>
        <p:txBody>
          <a:bodyPr wrap="square">
            <a:spAutoFit/>
          </a:bodyPr>
          <a:lstStyle/>
          <a:p>
            <a:pPr algn="just">
              <a:lnSpc>
                <a:spcPct val="115000"/>
              </a:lnSpc>
              <a:spcAft>
                <a:spcPts val="0"/>
              </a:spcAft>
            </a:pP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4. Action of ammonia</a:t>
            </a: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Conc. solution of ammonia reacts with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chloro</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acetic acid and forms amino acetic acid. i.e. glycine</a:t>
            </a:r>
            <a:r>
              <a:rPr lang="en-US"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4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1.4</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Hydroxy</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Acids</a:t>
            </a: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Acids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containing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hydroxy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groups in their side chain are called as,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hydroxy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acids. Many of they are biologically important molecules. e.g</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2698836" y="678619"/>
            <a:ext cx="7588164" cy="2337536"/>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900752" y="4221051"/>
            <a:ext cx="9021170" cy="2439064"/>
          </a:xfrm>
          <a:prstGeom prst="rect">
            <a:avLst/>
          </a:prstGeom>
          <a:noFill/>
          <a:ln w="9525">
            <a:noFill/>
            <a:miter lim="800000"/>
            <a:headEnd/>
            <a:tailEnd/>
          </a:ln>
        </p:spPr>
      </p:pic>
    </p:spTree>
    <p:extLst>
      <p:ext uri="{BB962C8B-B14F-4D97-AF65-F5344CB8AC3E}">
        <p14:creationId xmlns:p14="http://schemas.microsoft.com/office/powerpoint/2010/main" xmlns="" val="1520772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0"/>
            <a:ext cx="9949218" cy="6427914"/>
          </a:xfrm>
          <a:prstGeom prst="rect">
            <a:avLst/>
          </a:prstGeom>
        </p:spPr>
        <p:txBody>
          <a:bodyPr wrap="square">
            <a:spAutoFit/>
          </a:bodyPr>
          <a:lstStyle/>
          <a:p>
            <a:pPr algn="just">
              <a:lnSpc>
                <a:spcPct val="115000"/>
              </a:lnSpc>
              <a:spcAft>
                <a:spcPts val="0"/>
              </a:spcAft>
            </a:pPr>
            <a:r>
              <a:rPr lang="en-US"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1.Malic acid (</a:t>
            </a:r>
            <a:r>
              <a:rPr lang="en-US" sz="20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monohydroxy</a:t>
            </a:r>
            <a:r>
              <a:rPr lang="en-US"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succinic acid):</a:t>
            </a:r>
            <a:r>
              <a:rPr lang="en-US" sz="2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The name is derived from Latin word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malum</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meaning apple. It is found in unripe (green) apples, grapes etc. and contribute to their sour taste</a:t>
            </a:r>
            <a:r>
              <a:rPr lang="en-US"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Two stereoisomers of malic acid are D and L forms. But only the L-isomer exists in nature.</a:t>
            </a:r>
          </a:p>
          <a:p>
            <a:pPr algn="just">
              <a:lnSpc>
                <a:spcPct val="115000"/>
              </a:lnSpc>
              <a:spcAft>
                <a:spcPts val="0"/>
              </a:spcAft>
            </a:pPr>
            <a:r>
              <a:rPr lang="en-US"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 Methods of preparation of malic acid</a:t>
            </a:r>
          </a:p>
          <a:p>
            <a:pPr algn="just">
              <a:lnSpc>
                <a:spcPct val="115000"/>
              </a:lnSpc>
              <a:spcAft>
                <a:spcPts val="0"/>
              </a:spcAft>
            </a:pPr>
            <a:r>
              <a:rPr lang="en-US"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From maleic acid: Maleic acid when heated with dilute acid H₂SO4 under pressure. It undergoes hydration and forms malic acid.</a:t>
            </a: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 From a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bromo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succinic acid: When a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bromo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succinic acid is treated with moist silver oxide malic acid is obtained</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2553250" y="795797"/>
            <a:ext cx="4857484" cy="1319606"/>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274595" y="3494845"/>
            <a:ext cx="7036891" cy="1227280"/>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274595" y="5431809"/>
            <a:ext cx="7555506" cy="1426191"/>
          </a:xfrm>
          <a:prstGeom prst="rect">
            <a:avLst/>
          </a:prstGeom>
          <a:noFill/>
          <a:ln w="9525">
            <a:noFill/>
            <a:miter lim="800000"/>
            <a:headEnd/>
            <a:tailEnd/>
          </a:ln>
        </p:spPr>
      </p:pic>
    </p:spTree>
    <p:extLst>
      <p:ext uri="{BB962C8B-B14F-4D97-AF65-F5344CB8AC3E}">
        <p14:creationId xmlns:p14="http://schemas.microsoft.com/office/powerpoint/2010/main" xmlns="" val="3689880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00" y="0"/>
            <a:ext cx="9943247" cy="6817251"/>
          </a:xfrm>
          <a:prstGeom prst="rect">
            <a:avLst/>
          </a:prstGeom>
        </p:spPr>
        <p:txBody>
          <a:bodyPr wrap="square">
            <a:spAutoFit/>
          </a:bodyPr>
          <a:lstStyle/>
          <a:p>
            <a:pPr algn="just">
              <a:lnSpc>
                <a:spcPct val="115000"/>
              </a:lnSpc>
              <a:spcAft>
                <a:spcPts val="0"/>
              </a:spcAft>
            </a:pPr>
            <a:r>
              <a:rPr lang="en-US" sz="20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Reactions of Malic acid:</a:t>
            </a:r>
            <a:r>
              <a:rPr lang="en-US" sz="2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Malic acid gives the reactions of both secondary alcohol and a dibasic acid.</a:t>
            </a:r>
            <a:endParaRPr lang="en-IN" sz="14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Action of heat:</a:t>
            </a: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Malic acid on heating at 423-453 K forms a mixture of maleic anhydride and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fumaric</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 an unsaturated acid</a:t>
            </a:r>
            <a:r>
              <a:rPr lang="en-US"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This is a characteristic reaction of ß-</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hydroxy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acids. Probably dehydration yields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fumaric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 which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isomerises</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to maleic acid followed by its dehydration to maleic anhydride.</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Oxidation by KMnO</a:t>
            </a:r>
            <a:r>
              <a:rPr lang="en-US" sz="2000" b="1" i="1" baseline="-250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4</a:t>
            </a: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Malic acid on careful oxidation with KMnO4 gives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oxalo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acetic acid which exhibits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keto-enol</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tautomerism</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844525" y="1375898"/>
            <a:ext cx="8504191" cy="1817678"/>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844524" y="4944991"/>
            <a:ext cx="8504191" cy="1728764"/>
          </a:xfrm>
          <a:prstGeom prst="rect">
            <a:avLst/>
          </a:prstGeom>
          <a:noFill/>
          <a:ln w="9525">
            <a:noFill/>
            <a:miter lim="800000"/>
            <a:headEnd/>
            <a:tailEnd/>
          </a:ln>
        </p:spPr>
      </p:pic>
    </p:spTree>
    <p:extLst>
      <p:ext uri="{BB962C8B-B14F-4D97-AF65-F5344CB8AC3E}">
        <p14:creationId xmlns:p14="http://schemas.microsoft.com/office/powerpoint/2010/main" xmlns="" val="2890943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800" y="0"/>
            <a:ext cx="9943247" cy="6626429"/>
          </a:xfrm>
          <a:prstGeom prst="rect">
            <a:avLst/>
          </a:prstGeom>
        </p:spPr>
        <p:txBody>
          <a:bodyPr wrap="square">
            <a:spAutoFit/>
          </a:bodyPr>
          <a:lstStyle/>
          <a:p>
            <a:pPr algn="just">
              <a:lnSpc>
                <a:spcPct val="115000"/>
              </a:lnSpc>
              <a:spcAft>
                <a:spcPts val="0"/>
              </a:spcAft>
            </a:pPr>
            <a:r>
              <a:rPr lang="en-US" sz="20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3. Reaction with HI (Reduction):</a:t>
            </a:r>
            <a:r>
              <a:rPr lang="en-US" sz="20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Malic acid undergoes reduction with </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hydriodic</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 (HI) and gives succinic acid</a:t>
            </a:r>
            <a:r>
              <a:rPr lang="en-US"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2000" b="1" dirty="0">
                <a:solidFill>
                  <a:srgbClr val="00B0F0"/>
                </a:solidFill>
              </a:rPr>
              <a:t>[</a:t>
            </a:r>
            <a:r>
              <a:rPr lang="en-US" sz="2000" b="1" dirty="0">
                <a:solidFill>
                  <a:srgbClr val="00B0F0"/>
                </a:solidFill>
                <a:latin typeface="Times New Roman" panose="02020603050405020304" pitchFamily="18" charset="0"/>
                <a:cs typeface="Times New Roman" panose="02020603050405020304" pitchFamily="18" charset="0"/>
              </a:rPr>
              <a:t>C] Uses of malic acid:</a:t>
            </a:r>
            <a:r>
              <a:rPr lang="en-US" sz="2000" dirty="0">
                <a:solidFill>
                  <a:srgbClr val="00B0F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 is used,</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a:t>
            </a:r>
            <a:r>
              <a:rPr lang="en-US" sz="2000" dirty="0">
                <a:latin typeface="Times New Roman" panose="02020603050405020304" pitchFamily="18" charset="0"/>
                <a:cs typeface="Times New Roman" panose="02020603050405020304" pitchFamily="18" charset="0"/>
              </a:rPr>
              <a:t>. As substitute for citric acid in beverages deserts, </a:t>
            </a:r>
            <a:r>
              <a:rPr lang="en-US" sz="2000" dirty="0" err="1">
                <a:latin typeface="Times New Roman" panose="02020603050405020304" pitchFamily="18" charset="0"/>
                <a:cs typeface="Times New Roman" panose="02020603050405020304" pitchFamily="18" charset="0"/>
              </a:rPr>
              <a:t>backery</a:t>
            </a:r>
            <a:r>
              <a:rPr lang="en-US" sz="2000" dirty="0">
                <a:latin typeface="Times New Roman" panose="02020603050405020304" pitchFamily="18" charset="0"/>
                <a:cs typeface="Times New Roman" panose="02020603050405020304" pitchFamily="18" charset="0"/>
              </a:rPr>
              <a:t> products.</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For preparing medicines which are used as purgatives and as remedy for    sour </a:t>
            </a:r>
            <a:r>
              <a:rPr lang="en-US" sz="2000" dirty="0" err="1">
                <a:latin typeface="Times New Roman" panose="02020603050405020304" pitchFamily="18" charset="0"/>
                <a:cs typeface="Times New Roman" panose="02020603050405020304" pitchFamily="18" charset="0"/>
              </a:rPr>
              <a:t>throt</a:t>
            </a:r>
            <a:r>
              <a:rPr lang="en-US" sz="2000" dirty="0">
                <a:latin typeface="Times New Roman" panose="02020603050405020304" pitchFamily="18" charset="0"/>
                <a:cs typeface="Times New Roman" panose="02020603050405020304" pitchFamily="18" charset="0"/>
              </a:rPr>
              <a:t>, lozenges, cough syrups, tooth paste and mouthwash.</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For preparing useful esters and salts. </a:t>
            </a:r>
            <a:endParaRPr lang="en-IN"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4. As food </a:t>
            </a:r>
            <a:r>
              <a:rPr lang="en-US" sz="2000" dirty="0" err="1">
                <a:latin typeface="Times New Roman" panose="02020603050405020304" pitchFamily="18" charset="0"/>
                <a:cs typeface="Times New Roman" panose="02020603050405020304" pitchFamily="18" charset="0"/>
              </a:rPr>
              <a:t>acidulant</a:t>
            </a:r>
            <a:r>
              <a:rPr lang="en-US" sz="2000" dirty="0">
                <a:latin typeface="Times New Roman" panose="02020603050405020304" pitchFamily="18" charset="0"/>
                <a:cs typeface="Times New Roman" panose="02020603050405020304" pitchFamily="18" charset="0"/>
              </a:rPr>
              <a:t> and food </a:t>
            </a:r>
            <a:r>
              <a:rPr lang="en-US" sz="2000" dirty="0" err="1">
                <a:latin typeface="Times New Roman" panose="02020603050405020304" pitchFamily="18" charset="0"/>
                <a:cs typeface="Times New Roman" panose="02020603050405020304" pitchFamily="18" charset="0"/>
              </a:rPr>
              <a:t>flavour</a:t>
            </a:r>
            <a:r>
              <a:rPr lang="en-US" sz="2000" dirty="0">
                <a:latin typeface="Times New Roman" panose="02020603050405020304" pitchFamily="18" charset="0"/>
                <a:cs typeface="Times New Roman" panose="02020603050405020304" pitchFamily="18" charset="0"/>
              </a:rPr>
              <a:t> enhancer.</a:t>
            </a:r>
            <a:endParaRPr lang="en-IN" sz="2000" dirty="0">
              <a:latin typeface="Times New Roman" panose="02020603050405020304" pitchFamily="18" charset="0"/>
              <a:cs typeface="Times New Roman" panose="02020603050405020304" pitchFamily="18" charset="0"/>
            </a:endParaRPr>
          </a:p>
          <a:p>
            <a:r>
              <a:rPr lang="en-US" sz="2400" i="1" dirty="0">
                <a:solidFill>
                  <a:srgbClr val="FF0000"/>
                </a:solidFill>
                <a:latin typeface="Times New Roman" panose="02020603050405020304" pitchFamily="18" charset="0"/>
                <a:cs typeface="Times New Roman" panose="02020603050405020304" pitchFamily="18" charset="0"/>
              </a:rPr>
              <a:t> </a:t>
            </a:r>
            <a:r>
              <a:rPr lang="en-US" sz="2400" b="1" i="1" dirty="0" smtClean="0">
                <a:solidFill>
                  <a:srgbClr val="FF0000"/>
                </a:solidFill>
                <a:latin typeface="Times New Roman" panose="02020603050405020304" pitchFamily="18" charset="0"/>
                <a:cs typeface="Times New Roman" panose="02020603050405020304" pitchFamily="18" charset="0"/>
              </a:rPr>
              <a:t>2</a:t>
            </a:r>
            <a:r>
              <a:rPr lang="en-US" sz="2400" b="1" i="1" dirty="0">
                <a:solidFill>
                  <a:srgbClr val="FF0000"/>
                </a:solidFill>
                <a:latin typeface="Times New Roman" panose="02020603050405020304" pitchFamily="18" charset="0"/>
                <a:cs typeface="Times New Roman" panose="02020603050405020304" pitchFamily="18" charset="0"/>
              </a:rPr>
              <a:t>: Citric acid (or 3-carboxy, 3-hydroxy </a:t>
            </a:r>
            <a:r>
              <a:rPr lang="en-US" sz="2400" b="1" i="1" dirty="0" err="1">
                <a:solidFill>
                  <a:srgbClr val="FF0000"/>
                </a:solidFill>
                <a:latin typeface="Times New Roman" panose="02020603050405020304" pitchFamily="18" charset="0"/>
                <a:cs typeface="Times New Roman" panose="02020603050405020304" pitchFamily="18" charset="0"/>
              </a:rPr>
              <a:t>pentan</a:t>
            </a:r>
            <a:r>
              <a:rPr lang="en-US" sz="2400" b="1" i="1" dirty="0">
                <a:solidFill>
                  <a:srgbClr val="FF0000"/>
                </a:solidFill>
                <a:latin typeface="Times New Roman" panose="02020603050405020304" pitchFamily="18" charset="0"/>
                <a:cs typeface="Times New Roman" panose="02020603050405020304" pitchFamily="18" charset="0"/>
              </a:rPr>
              <a:t>, 1,5 </a:t>
            </a:r>
            <a:r>
              <a:rPr lang="en-US" sz="2400" b="1" i="1" dirty="0" err="1">
                <a:solidFill>
                  <a:srgbClr val="FF0000"/>
                </a:solidFill>
                <a:latin typeface="Times New Roman" panose="02020603050405020304" pitchFamily="18" charset="0"/>
                <a:cs typeface="Times New Roman" panose="02020603050405020304" pitchFamily="18" charset="0"/>
              </a:rPr>
              <a:t>dioic</a:t>
            </a:r>
            <a:r>
              <a:rPr lang="en-US" sz="2400" b="1" i="1" dirty="0">
                <a:solidFill>
                  <a:srgbClr val="FF0000"/>
                </a:solidFill>
                <a:latin typeface="Times New Roman" panose="02020603050405020304" pitchFamily="18" charset="0"/>
                <a:cs typeface="Times New Roman" panose="02020603050405020304" pitchFamily="18" charset="0"/>
              </a:rPr>
              <a:t> acid) :</a:t>
            </a:r>
            <a:endParaRPr lang="en-IN" sz="2400" i="1" dirty="0">
              <a:solidFill>
                <a:srgbClr val="FF0000"/>
              </a:solidFill>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monohydroxy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tricarboxylic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 occurs naturally in unripe fruits of citrus family. Lemon juice contains 6-10% of citric acid.</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Methods of preparation of citric acid</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From glycerol:</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Glycerol gives citric acid by following series of reactions</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626951" y="496770"/>
            <a:ext cx="7803653" cy="1454860"/>
          </a:xfrm>
          <a:prstGeom prst="rect">
            <a:avLst/>
          </a:prstGeom>
          <a:noFill/>
          <a:ln w="9525">
            <a:noFill/>
            <a:miter lim="800000"/>
            <a:headEnd/>
            <a:tailEnd/>
          </a:ln>
        </p:spPr>
      </p:pic>
      <p:pic>
        <p:nvPicPr>
          <p:cNvPr id="4" name="Picture 3"/>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3190" y="3565591"/>
            <a:ext cx="2606722" cy="1486344"/>
          </a:xfrm>
          <a:prstGeom prst="rect">
            <a:avLst/>
          </a:prstGeom>
          <a:noFill/>
          <a:ln w="9525">
            <a:noFill/>
            <a:miter lim="800000"/>
            <a:headEnd/>
            <a:tailEnd/>
          </a:ln>
        </p:spPr>
      </p:pic>
    </p:spTree>
    <p:extLst>
      <p:ext uri="{BB962C8B-B14F-4D97-AF65-F5344CB8AC3E}">
        <p14:creationId xmlns:p14="http://schemas.microsoft.com/office/powerpoint/2010/main" xmlns="" val="368870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122272" y="177415"/>
            <a:ext cx="8117262" cy="1910687"/>
          </a:xfrm>
          <a:prstGeom prst="rect">
            <a:avLst/>
          </a:prstGeom>
          <a:noFill/>
          <a:ln w="9525">
            <a:noFill/>
            <a:miter lim="800000"/>
            <a:headEnd/>
            <a:tailEnd/>
          </a:ln>
        </p:spPr>
      </p:pic>
      <p:pic>
        <p:nvPicPr>
          <p:cNvPr id="3" name="Picture 2"/>
          <p:cNvPicPr/>
          <p:nvPr/>
        </p:nvPicPr>
        <p:blipFill>
          <a:blip r:embed="rId3"/>
          <a:srcRect/>
          <a:stretch>
            <a:fillRect/>
          </a:stretch>
        </p:blipFill>
        <p:spPr bwMode="auto">
          <a:xfrm>
            <a:off x="1122272" y="2156337"/>
            <a:ext cx="8158206" cy="1705970"/>
          </a:xfrm>
          <a:prstGeom prst="rect">
            <a:avLst/>
          </a:prstGeom>
          <a:noFill/>
          <a:ln w="9525">
            <a:noFill/>
            <a:miter lim="800000"/>
            <a:headEnd/>
            <a:tailEnd/>
          </a:ln>
        </p:spPr>
      </p:pic>
      <p:sp>
        <p:nvSpPr>
          <p:cNvPr id="4" name="Rectangle 3"/>
          <p:cNvSpPr/>
          <p:nvPr/>
        </p:nvSpPr>
        <p:spPr>
          <a:xfrm>
            <a:off x="210687" y="3944195"/>
            <a:ext cx="9888655" cy="1189556"/>
          </a:xfrm>
          <a:prstGeom prst="rect">
            <a:avLst/>
          </a:prstGeom>
        </p:spPr>
        <p:txBody>
          <a:bodyPr wrap="square">
            <a:spAutoFit/>
          </a:bodyPr>
          <a:lstStyle/>
          <a:p>
            <a:pPr algn="just">
              <a:lnSpc>
                <a:spcPct val="115000"/>
              </a:lnSpc>
              <a:spcAft>
                <a:spcPts val="0"/>
              </a:spcAft>
            </a:pPr>
            <a:r>
              <a:rPr lang="en-US" sz="2000" b="1"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Reactions of Citric acid</a:t>
            </a:r>
            <a:endParaRPr lang="en-IN" sz="2000" i="1"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Acetylation by acetic anhydride:</a:t>
            </a:r>
            <a:r>
              <a:rPr lang="en-US" sz="2400"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When citric acid is treated with acetic anhydride or acetyl chloride it forms mono acetyl derivative.</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p:cNvPicPr/>
          <p:nvPr/>
        </p:nvPicPr>
        <p:blipFill>
          <a:blip r:embed="rId4" cstate="print"/>
          <a:srcRect/>
          <a:stretch>
            <a:fillRect/>
          </a:stretch>
        </p:blipFill>
        <p:spPr bwMode="auto">
          <a:xfrm>
            <a:off x="1122272" y="5074063"/>
            <a:ext cx="8158206" cy="1640636"/>
          </a:xfrm>
          <a:prstGeom prst="rect">
            <a:avLst/>
          </a:prstGeom>
          <a:noFill/>
          <a:ln w="9525">
            <a:noFill/>
            <a:miter lim="800000"/>
            <a:headEnd/>
            <a:tailEnd/>
          </a:ln>
        </p:spPr>
      </p:pic>
    </p:spTree>
    <p:extLst>
      <p:ext uri="{BB962C8B-B14F-4D97-AF65-F5344CB8AC3E}">
        <p14:creationId xmlns:p14="http://schemas.microsoft.com/office/powerpoint/2010/main" xmlns="" val="3599529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91068" y="218364"/>
            <a:ext cx="9799093" cy="646330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2. Reduction by hydrogen iodide (HI):</a:t>
            </a:r>
            <a:r>
              <a:rPr kumimoji="0" lang="en-US"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Citric acid on reduction with HI forms </a:t>
            </a:r>
            <a:r>
              <a:rPr kumimoji="0" lang="en-US"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tricarballylic</a:t>
            </a:r>
            <a:r>
              <a:rPr kumimoji="0" lang="en-US"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lvl="0" fontAlgn="base">
              <a:spcBef>
                <a:spcPct val="0"/>
              </a:spcBef>
              <a:spcAft>
                <a:spcPct val="0"/>
              </a:spcAft>
            </a:pPr>
            <a:r>
              <a:rPr lang="en-US" b="1" dirty="0" smtClean="0">
                <a:solidFill>
                  <a:srgbClr val="222222"/>
                </a:solidFill>
                <a:latin typeface="Times New Roman" pitchFamily="18" charset="0"/>
                <a:ea typeface="Times New Roman" pitchFamily="18" charset="0"/>
                <a:cs typeface="Times New Roman" pitchFamily="18" charset="0"/>
              </a:rPr>
              <a:t>3. Action of heat at 422 K: </a:t>
            </a:r>
            <a:r>
              <a:rPr lang="en-US" dirty="0" smtClean="0">
                <a:solidFill>
                  <a:srgbClr val="222222"/>
                </a:solidFill>
                <a:latin typeface="Times New Roman" pitchFamily="18" charset="0"/>
                <a:ea typeface="Times New Roman" pitchFamily="18" charset="0"/>
                <a:cs typeface="Times New Roman" pitchFamily="18" charset="0"/>
              </a:rPr>
              <a:t>Citric acid on heating at 423 K loses a molecule of water like ß-</a:t>
            </a:r>
            <a:r>
              <a:rPr lang="en-US" dirty="0" err="1" smtClean="0">
                <a:solidFill>
                  <a:srgbClr val="222222"/>
                </a:solidFill>
                <a:latin typeface="Times New Roman" pitchFamily="18" charset="0"/>
                <a:ea typeface="Times New Roman" pitchFamily="18" charset="0"/>
                <a:cs typeface="Times New Roman" pitchFamily="18" charset="0"/>
              </a:rPr>
              <a:t>hydroxy</a:t>
            </a:r>
            <a:r>
              <a:rPr lang="en-US" dirty="0" smtClean="0">
                <a:solidFill>
                  <a:srgbClr val="222222"/>
                </a:solidFill>
                <a:latin typeface="Times New Roman" pitchFamily="18" charset="0"/>
                <a:ea typeface="Times New Roman" pitchFamily="18" charset="0"/>
                <a:cs typeface="Times New Roman" pitchFamily="18" charset="0"/>
              </a:rPr>
              <a:t> acid and forms </a:t>
            </a:r>
            <a:r>
              <a:rPr lang="en-US" dirty="0" err="1" smtClean="0">
                <a:solidFill>
                  <a:srgbClr val="222222"/>
                </a:solidFill>
                <a:latin typeface="Times New Roman" pitchFamily="18" charset="0"/>
                <a:ea typeface="Times New Roman" pitchFamily="18" charset="0"/>
                <a:cs typeface="Times New Roman" pitchFamily="18" charset="0"/>
              </a:rPr>
              <a:t>aconitic</a:t>
            </a:r>
            <a:r>
              <a:rPr lang="en-US" dirty="0" smtClean="0">
                <a:solidFill>
                  <a:srgbClr val="222222"/>
                </a:solidFill>
                <a:latin typeface="Times New Roman" pitchFamily="18" charset="0"/>
                <a:ea typeface="Times New Roman" pitchFamily="18" charset="0"/>
                <a:cs typeface="Times New Roman" pitchFamily="18" charset="0"/>
              </a:rPr>
              <a:t> acid.</a:t>
            </a: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b="1" dirty="0" smtClean="0">
                <a:solidFill>
                  <a:srgbClr val="222222"/>
                </a:solidFill>
                <a:latin typeface="Times New Roman" pitchFamily="18" charset="0"/>
                <a:ea typeface="Times New Roman" pitchFamily="18" charset="0"/>
                <a:cs typeface="Times New Roman" pitchFamily="18" charset="0"/>
              </a:rPr>
              <a:t>[C] Uses of citric acid: </a:t>
            </a:r>
            <a:r>
              <a:rPr lang="en-US" dirty="0" smtClean="0">
                <a:solidFill>
                  <a:srgbClr val="222222"/>
                </a:solidFill>
                <a:latin typeface="Times New Roman" pitchFamily="18" charset="0"/>
                <a:ea typeface="Times New Roman" pitchFamily="18" charset="0"/>
                <a:cs typeface="Times New Roman" pitchFamily="18" charset="0"/>
              </a:rPr>
              <a:t>It is used,</a:t>
            </a:r>
          </a:p>
          <a:p>
            <a:pPr lvl="0" fontAlgn="base">
              <a:spcBef>
                <a:spcPct val="0"/>
              </a:spcBef>
              <a:spcAft>
                <a:spcPct val="0"/>
              </a:spcAft>
            </a:pPr>
            <a:r>
              <a:rPr lang="en-US" dirty="0" smtClean="0">
                <a:solidFill>
                  <a:srgbClr val="222222"/>
                </a:solidFill>
                <a:latin typeface="Times New Roman" pitchFamily="18" charset="0"/>
                <a:ea typeface="Times New Roman" pitchFamily="18" charset="0"/>
                <a:cs typeface="Times New Roman" pitchFamily="18" charset="0"/>
              </a:rPr>
              <a:t> 1. In confectionary and synthetic fruit drinks.</a:t>
            </a:r>
          </a:p>
          <a:p>
            <a:pPr lvl="0" fontAlgn="base">
              <a:spcBef>
                <a:spcPct val="0"/>
              </a:spcBef>
              <a:spcAft>
                <a:spcPct val="0"/>
              </a:spcAft>
            </a:pPr>
            <a:r>
              <a:rPr lang="en-US" dirty="0" smtClean="0">
                <a:solidFill>
                  <a:srgbClr val="222222"/>
                </a:solidFill>
                <a:latin typeface="Times New Roman" pitchFamily="18" charset="0"/>
                <a:ea typeface="Times New Roman" pitchFamily="18" charset="0"/>
                <a:cs typeface="Times New Roman" pitchFamily="18" charset="0"/>
              </a:rPr>
              <a:t>2. As mordant in dying and printing.</a:t>
            </a:r>
          </a:p>
          <a:p>
            <a:pPr lvl="0" fontAlgn="base">
              <a:spcBef>
                <a:spcPct val="0"/>
              </a:spcBef>
              <a:spcAft>
                <a:spcPct val="0"/>
              </a:spcAft>
            </a:pPr>
            <a:r>
              <a:rPr lang="en-US" dirty="0" smtClean="0">
                <a:solidFill>
                  <a:srgbClr val="222222"/>
                </a:solidFill>
                <a:latin typeface="Times New Roman" pitchFamily="18" charset="0"/>
                <a:ea typeface="Times New Roman" pitchFamily="18" charset="0"/>
                <a:cs typeface="Times New Roman" pitchFamily="18" charset="0"/>
              </a:rPr>
              <a:t>3. For cleansing metals.</a:t>
            </a:r>
          </a:p>
          <a:p>
            <a:pPr lvl="0" fontAlgn="base">
              <a:spcBef>
                <a:spcPct val="0"/>
              </a:spcBef>
              <a:spcAft>
                <a:spcPct val="0"/>
              </a:spcAft>
            </a:pPr>
            <a:r>
              <a:rPr lang="en-US" dirty="0" smtClean="0">
                <a:solidFill>
                  <a:srgbClr val="222222"/>
                </a:solidFill>
                <a:latin typeface="Times New Roman" pitchFamily="18" charset="0"/>
                <a:ea typeface="Times New Roman" pitchFamily="18" charset="0"/>
                <a:cs typeface="Times New Roman" pitchFamily="18" charset="0"/>
              </a:rPr>
              <a:t>4. Ferric ammonium citrate is used for making blue prints paper.</a:t>
            </a:r>
          </a:p>
          <a:p>
            <a:pPr lvl="0" fontAlgn="base">
              <a:spcBef>
                <a:spcPct val="0"/>
              </a:spcBef>
              <a:spcAft>
                <a:spcPct val="0"/>
              </a:spcAft>
            </a:pPr>
            <a:r>
              <a:rPr lang="en-US" dirty="0" smtClean="0">
                <a:solidFill>
                  <a:srgbClr val="222222"/>
                </a:solidFill>
                <a:latin typeface="Times New Roman" pitchFamily="18" charset="0"/>
                <a:ea typeface="Times New Roman" pitchFamily="18" charset="0"/>
                <a:cs typeface="Times New Roman" pitchFamily="18" charset="0"/>
              </a:rPr>
              <a:t>5. Citric acid esters (like </a:t>
            </a:r>
            <a:r>
              <a:rPr lang="en-US" dirty="0" err="1" smtClean="0">
                <a:solidFill>
                  <a:srgbClr val="222222"/>
                </a:solidFill>
                <a:latin typeface="Times New Roman" pitchFamily="18" charset="0"/>
                <a:ea typeface="Times New Roman" pitchFamily="18" charset="0"/>
                <a:cs typeface="Times New Roman" pitchFamily="18" charset="0"/>
              </a:rPr>
              <a:t>tributyl</a:t>
            </a:r>
            <a:r>
              <a:rPr lang="en-US" dirty="0" smtClean="0">
                <a:solidFill>
                  <a:srgbClr val="222222"/>
                </a:solidFill>
                <a:latin typeface="Times New Roman" pitchFamily="18" charset="0"/>
                <a:ea typeface="Times New Roman" pitchFamily="18" charset="0"/>
                <a:cs typeface="Times New Roman" pitchFamily="18" charset="0"/>
              </a:rPr>
              <a:t> citrate) are used as solvents in plastic industry.</a:t>
            </a:r>
          </a:p>
          <a:p>
            <a:pPr lvl="0" fontAlgn="base">
              <a:spcBef>
                <a:spcPct val="0"/>
              </a:spcBef>
              <a:spcAft>
                <a:spcPct val="0"/>
              </a:spcAft>
            </a:pPr>
            <a:r>
              <a:rPr lang="en-US" dirty="0" smtClean="0">
                <a:solidFill>
                  <a:srgbClr val="222222"/>
                </a:solidFill>
                <a:latin typeface="Times New Roman" pitchFamily="18" charset="0"/>
                <a:ea typeface="Times New Roman" pitchFamily="18" charset="0"/>
                <a:cs typeface="Times New Roman" pitchFamily="18" charset="0"/>
              </a:rPr>
              <a:t>6. Magnesium citrate is used as laxative and as antioxidant.</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945911" y="640160"/>
            <a:ext cx="7911485" cy="1420651"/>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123933" y="3022623"/>
            <a:ext cx="7719816" cy="169950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36480" y="232011"/>
            <a:ext cx="9976514"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1.5: Unsaturated Acids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α, ß unsaturated carboxylic acids. They are carboxylic acids whose carboxyl group is attached to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alkenyl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radical. The most important ones are a -B unsaturated carboxylic acids having a double bond between α and B-position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w.r.t</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carboxylic group e.g.</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CH₂= CH – COOH 	CH3-CH=CH-COOH 	C6H5- CH=CH-COOH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Acrylic acid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Crotonic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Cinnamic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Propenoic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(But-2-enoic acid) 	(3-phenyl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propenoic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 Acrylic acid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Propenoic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[CH₂ = CH - COOH]:</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Acrylic acid is simplest unsaturated acid carrying a vinyl group (CH₂=CH-) connected directly to carboxylic group.</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 Methods of formation of acrylic acid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AutoNum type="alphaLcParenBoth"/>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From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Acrolein</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When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acrolein</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(an a, ß-unsaturated aldehyde) is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oxidised</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with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ammoniacal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silver nitrate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Tollens</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reagent), acrylic acid is obtained.</a:t>
            </a:r>
          </a:p>
          <a:p>
            <a:pPr marL="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indent="457200" eaLnBrk="0" fontAlgn="base" hangingPunct="0">
              <a:spcBef>
                <a:spcPct val="0"/>
              </a:spcBef>
              <a:spcAft>
                <a:spcPct val="0"/>
              </a:spcAft>
            </a:pPr>
            <a:r>
              <a:rPr lang="en-US" sz="2000" dirty="0" err="1" smtClean="0">
                <a:solidFill>
                  <a:srgbClr val="222222"/>
                </a:solidFill>
                <a:latin typeface="Times New Roman" pitchFamily="18" charset="0"/>
                <a:ea typeface="Times New Roman" pitchFamily="18" charset="0"/>
                <a:cs typeface="Times New Roman" pitchFamily="18" charset="0"/>
              </a:rPr>
              <a:t>Tollens</a:t>
            </a:r>
            <a:r>
              <a:rPr lang="en-US" sz="2000" dirty="0" smtClean="0">
                <a:solidFill>
                  <a:srgbClr val="222222"/>
                </a:solidFill>
                <a:latin typeface="Times New Roman" pitchFamily="18" charset="0"/>
                <a:ea typeface="Times New Roman" pitchFamily="18" charset="0"/>
                <a:cs typeface="Times New Roman" pitchFamily="18" charset="0"/>
              </a:rPr>
              <a:t> reagent being mild </a:t>
            </a:r>
            <a:r>
              <a:rPr lang="en-US" sz="2000" dirty="0" err="1" smtClean="0">
                <a:solidFill>
                  <a:srgbClr val="222222"/>
                </a:solidFill>
                <a:latin typeface="Times New Roman" pitchFamily="18" charset="0"/>
                <a:ea typeface="Times New Roman" pitchFamily="18" charset="0"/>
                <a:cs typeface="Times New Roman" pitchFamily="18" charset="0"/>
              </a:rPr>
              <a:t>oxidising</a:t>
            </a:r>
            <a:r>
              <a:rPr lang="en-US" sz="2000" dirty="0" smtClean="0">
                <a:solidFill>
                  <a:srgbClr val="222222"/>
                </a:solidFill>
                <a:latin typeface="Times New Roman" pitchFamily="18" charset="0"/>
                <a:ea typeface="Times New Roman" pitchFamily="18" charset="0"/>
                <a:cs typeface="Times New Roman" pitchFamily="18" charset="0"/>
              </a:rPr>
              <a:t> agent does not affect C=C bond.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103405" y="4277071"/>
            <a:ext cx="7508331" cy="129121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573" y="163775"/>
            <a:ext cx="9834065" cy="5932393"/>
          </a:xfrm>
          <a:prstGeom prst="rect">
            <a:avLst/>
          </a:prstGeom>
        </p:spPr>
        <p:txBody>
          <a:bodyPr wrap="square">
            <a:spAutoFit/>
          </a:bodyPr>
          <a:lstStyle/>
          <a:p>
            <a:pPr algn="just">
              <a:lnSpc>
                <a:spcPct val="115000"/>
              </a:lnSpc>
            </a:pPr>
            <a:r>
              <a:rPr lang="en-US" sz="2200" dirty="0" smtClean="0">
                <a:latin typeface="Times New Roman" panose="02020603050405020304" pitchFamily="18" charset="0"/>
                <a:cs typeface="Times New Roman" panose="02020603050405020304" pitchFamily="18" charset="0"/>
              </a:rPr>
              <a:t>Common monocarboxylic acids of different types are given below. </a:t>
            </a:r>
            <a:endParaRPr lang="en-IN" sz="2200" dirty="0" smtClean="0">
              <a:latin typeface="Times New Roman" panose="02020603050405020304" pitchFamily="18" charset="0"/>
              <a:cs typeface="Times New Roman" panose="02020603050405020304" pitchFamily="18" charset="0"/>
            </a:endParaRPr>
          </a:p>
          <a:p>
            <a:pPr marL="457200" indent="-457200" algn="just">
              <a:lnSpc>
                <a:spcPct val="115000"/>
              </a:lnSpc>
              <a:spcAft>
                <a:spcPts val="0"/>
              </a:spcAft>
              <a:buAutoNum type="alphaLcParenBoth"/>
            </a:pPr>
            <a:r>
              <a:rPr lang="en-US" sz="22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Saturated Acids</a:t>
            </a:r>
            <a:r>
              <a:rPr lang="en-US" sz="22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carboxylic group is attached to alkyl radical (exception formic acid). </a:t>
            </a:r>
            <a:endParaRPr lang="en-IN"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IN"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H-COOH 		                    CH3-COOH                          CH3-CH2-COOH </a:t>
            </a:r>
            <a:endParaRPr lang="en-IN"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Formic acid (</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methanoic</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a:t>
            </a:r>
            <a:r>
              <a:rPr lang="en-US" sz="22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acetic acid (</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ethanoic</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          </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propanoic</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a:t>
            </a:r>
            <a:endParaRPr lang="en-IN" sz="2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 Unsaturated Acids:</a:t>
            </a:r>
            <a:r>
              <a:rPr lang="en-US" sz="22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carboxyl group is attached to </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alkenyl</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radical</a:t>
            </a:r>
            <a:endParaRPr lang="en-IN" sz="2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CH₂=CH-COOH 			CH3-CH=CH-COOH</a:t>
            </a:r>
            <a:endParaRPr lang="en-IN" sz="2200"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Acrylic acid 				    </a:t>
            </a:r>
            <a:r>
              <a:rPr lang="en-US" sz="22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crotonoic</a:t>
            </a:r>
            <a:r>
              <a:rPr lang="en-US" sz="22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a:t>
            </a:r>
          </a:p>
          <a:p>
            <a:pPr indent="457200" algn="just">
              <a:lnSpc>
                <a:spcPct val="115000"/>
              </a:lnSpc>
              <a:spcAft>
                <a:spcPts val="0"/>
              </a:spcAft>
            </a:pPr>
            <a:r>
              <a:rPr lang="en-US" sz="22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 Aromatic Acids: </a:t>
            </a:r>
            <a:r>
              <a:rPr lang="en-US"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Carboxylic group is attached to aromatic ring (aryl radical) directly.</a:t>
            </a:r>
          </a:p>
          <a:p>
            <a:pPr indent="457200" algn="just">
              <a:lnSpc>
                <a:spcPct val="115000"/>
              </a:lnSpc>
              <a:spcAft>
                <a:spcPts val="0"/>
              </a:spcAft>
            </a:pPr>
            <a:r>
              <a:rPr lang="en-US"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C6H5-COOH 	   C6H5-CH=CH-COOH 	C6H5-CH₂ -COOH</a:t>
            </a:r>
          </a:p>
          <a:p>
            <a:pPr indent="457200" algn="just">
              <a:lnSpc>
                <a:spcPct val="115000"/>
              </a:lnSpc>
              <a:spcAft>
                <a:spcPts val="0"/>
              </a:spcAft>
            </a:pPr>
            <a:r>
              <a:rPr lang="en-US"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Benzoic acid 	        </a:t>
            </a:r>
            <a:r>
              <a:rPr lang="en-US" sz="2200" dirty="0" err="1"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Cinnamic</a:t>
            </a:r>
            <a:r>
              <a:rPr lang="en-US"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 		Phenyl acetic acid</a:t>
            </a:r>
          </a:p>
          <a:p>
            <a:pPr indent="457200" algn="just">
              <a:lnSpc>
                <a:spcPct val="115000"/>
              </a:lnSpc>
              <a:spcAft>
                <a:spcPts val="0"/>
              </a:spcAft>
            </a:pPr>
            <a:endParaRPr lang="en-US"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2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Saturated monocarboxylic acids containing four or more carbon atoms are called fatty acids as they are obtained by the hydrolysis of oils and fats.</a:t>
            </a:r>
            <a:endParaRPr lang="en-IN"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35477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68240" y="68240"/>
            <a:ext cx="9976513" cy="63709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 From B-</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hydroxypropionic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The acid on heating with aqueous caustic soda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NaOH</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or on distillation with ZnCl2 undergoes dehydration and forms acrylic acid.</a:t>
            </a: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[B] Properties of acrylic acid</a:t>
            </a:r>
          </a:p>
          <a:p>
            <a:pPr lvl="0" algn="just"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a:t>
            </a:r>
            <a:r>
              <a:rPr lang="en-US" sz="2000" b="1" dirty="0" smtClean="0">
                <a:solidFill>
                  <a:srgbClr val="222222"/>
                </a:solidFill>
                <a:latin typeface="Times New Roman" pitchFamily="18" charset="0"/>
                <a:ea typeface="Times New Roman" pitchFamily="18" charset="0"/>
                <a:cs typeface="Times New Roman" pitchFamily="18" charset="0"/>
              </a:rPr>
              <a:t>Physical properties </a:t>
            </a:r>
            <a:r>
              <a:rPr lang="en-US" sz="2000" dirty="0" smtClean="0">
                <a:solidFill>
                  <a:srgbClr val="222222"/>
                </a:solidFill>
                <a:latin typeface="Times New Roman" pitchFamily="18" charset="0"/>
                <a:ea typeface="Times New Roman" pitchFamily="18" charset="0"/>
                <a:cs typeface="Times New Roman" pitchFamily="18" charset="0"/>
              </a:rPr>
              <a:t>Acrylic acid is a colourless liquid, B.P. -415 K with pungent odour. It is miscible with water in all proportions. It is stronger acid than acetic acid.</a:t>
            </a:r>
          </a:p>
          <a:p>
            <a:pPr lvl="0" algn="just"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Chemical properties: </a:t>
            </a:r>
            <a:r>
              <a:rPr lang="en-US" sz="2000" dirty="0" smtClean="0">
                <a:solidFill>
                  <a:srgbClr val="222222"/>
                </a:solidFill>
                <a:latin typeface="Times New Roman" pitchFamily="18" charset="0"/>
                <a:ea typeface="Times New Roman" pitchFamily="18" charset="0"/>
                <a:cs typeface="Times New Roman" pitchFamily="18" charset="0"/>
              </a:rPr>
              <a:t>Acrylic acid gives two types of reactions, due to double bond (</a:t>
            </a:r>
            <a:r>
              <a:rPr lang="en-US" sz="2000" dirty="0" err="1" smtClean="0">
                <a:solidFill>
                  <a:srgbClr val="222222"/>
                </a:solidFill>
                <a:latin typeface="Times New Roman" pitchFamily="18" charset="0"/>
                <a:ea typeface="Times New Roman" pitchFamily="18" charset="0"/>
                <a:cs typeface="Times New Roman" pitchFamily="18" charset="0"/>
              </a:rPr>
              <a:t>alkene</a:t>
            </a:r>
            <a:r>
              <a:rPr lang="en-US" sz="2000" dirty="0" smtClean="0">
                <a:solidFill>
                  <a:srgbClr val="222222"/>
                </a:solidFill>
                <a:latin typeface="Times New Roman" pitchFamily="18" charset="0"/>
                <a:ea typeface="Times New Roman" pitchFamily="18" charset="0"/>
                <a:cs typeface="Times New Roman" pitchFamily="18" charset="0"/>
              </a:rPr>
              <a:t>) and due to carboxylic group.</a:t>
            </a:r>
          </a:p>
          <a:p>
            <a:pPr lvl="0" algn="just"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When the double bond and carboxylic group are in conjugated position, their properties are mutually influenced.</a:t>
            </a:r>
          </a:p>
          <a:p>
            <a:pPr lvl="0" algn="just"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a:t>
            </a:r>
            <a:r>
              <a:rPr lang="en-US" sz="2000" b="1" dirty="0" smtClean="0">
                <a:solidFill>
                  <a:srgbClr val="222222"/>
                </a:solidFill>
                <a:latin typeface="Times New Roman" pitchFamily="18" charset="0"/>
                <a:ea typeface="Times New Roman" pitchFamily="18" charset="0"/>
                <a:cs typeface="Times New Roman" pitchFamily="18" charset="0"/>
              </a:rPr>
              <a:t>1. Addition of water: </a:t>
            </a:r>
            <a:r>
              <a:rPr lang="en-US" sz="2000" dirty="0" smtClean="0">
                <a:solidFill>
                  <a:srgbClr val="222222"/>
                </a:solidFill>
                <a:latin typeface="Times New Roman" pitchFamily="18" charset="0"/>
                <a:ea typeface="Times New Roman" pitchFamily="18" charset="0"/>
                <a:cs typeface="Times New Roman" pitchFamily="18" charset="0"/>
              </a:rPr>
              <a:t>Acrylic acid undergoes hydration reaction in presence of acid (or HgSO4 and H2SO4). The addition of water is slow and addition takes place contrary to </a:t>
            </a:r>
            <a:r>
              <a:rPr lang="en-US" sz="2000" dirty="0" err="1" smtClean="0">
                <a:solidFill>
                  <a:srgbClr val="222222"/>
                </a:solidFill>
                <a:latin typeface="Times New Roman" pitchFamily="18" charset="0"/>
                <a:ea typeface="Times New Roman" pitchFamily="18" charset="0"/>
                <a:cs typeface="Times New Roman" pitchFamily="18" charset="0"/>
              </a:rPr>
              <a:t>Markownikoff's</a:t>
            </a:r>
            <a:r>
              <a:rPr lang="en-US" sz="2000" dirty="0" smtClean="0">
                <a:solidFill>
                  <a:srgbClr val="222222"/>
                </a:solidFill>
                <a:latin typeface="Times New Roman" pitchFamily="18" charset="0"/>
                <a:ea typeface="Times New Roman" pitchFamily="18" charset="0"/>
                <a:cs typeface="Times New Roman" pitchFamily="18" charset="0"/>
              </a:rPr>
              <a:t> rule.</a:t>
            </a: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698450" y="685308"/>
            <a:ext cx="8418253" cy="1129843"/>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401965" y="4898263"/>
            <a:ext cx="7414489" cy="154348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95536" y="423082"/>
            <a:ext cx="10017457" cy="63094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2. Reduction:</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Catalytic hydrogenation of acrylic acid with Na metal in ethanol gives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propanoic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C] Uses of acrylic acid: It is used,</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1. For preparing esters.</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2. It is also used as modifying agent for thermosetting resins.</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3. </a:t>
            </a:r>
            <a:r>
              <a:rPr lang="en-US" sz="2000" dirty="0" err="1" smtClean="0">
                <a:solidFill>
                  <a:srgbClr val="222222"/>
                </a:solidFill>
                <a:latin typeface="Times New Roman" pitchFamily="18" charset="0"/>
                <a:ea typeface="Times New Roman" pitchFamily="18" charset="0"/>
                <a:cs typeface="Times New Roman" pitchFamily="18" charset="0"/>
              </a:rPr>
              <a:t>Acrylamide</a:t>
            </a:r>
            <a:r>
              <a:rPr lang="en-US" sz="2000" dirty="0" smtClean="0">
                <a:solidFill>
                  <a:srgbClr val="222222"/>
                </a:solidFill>
                <a:latin typeface="Times New Roman" pitchFamily="18" charset="0"/>
                <a:ea typeface="Times New Roman" pitchFamily="18" charset="0"/>
                <a:cs typeface="Times New Roman" pitchFamily="18" charset="0"/>
              </a:rPr>
              <a:t> is used for electrophoretic separation techniques. </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4. </a:t>
            </a:r>
            <a:r>
              <a:rPr lang="en-US" sz="2000" dirty="0" err="1" smtClean="0">
                <a:solidFill>
                  <a:srgbClr val="222222"/>
                </a:solidFill>
                <a:latin typeface="Times New Roman" pitchFamily="18" charset="0"/>
                <a:ea typeface="Times New Roman" pitchFamily="18" charset="0"/>
                <a:cs typeface="Times New Roman" pitchFamily="18" charset="0"/>
              </a:rPr>
              <a:t>Acrylonitrile</a:t>
            </a:r>
            <a:r>
              <a:rPr lang="en-US" sz="2000" dirty="0" smtClean="0">
                <a:solidFill>
                  <a:srgbClr val="222222"/>
                </a:solidFill>
                <a:latin typeface="Times New Roman" pitchFamily="18" charset="0"/>
                <a:ea typeface="Times New Roman" pitchFamily="18" charset="0"/>
                <a:cs typeface="Times New Roman" pitchFamily="18" charset="0"/>
              </a:rPr>
              <a:t> is a important monomer of synthetic fibres and rubbers.</a:t>
            </a:r>
          </a:p>
          <a:p>
            <a:pPr lvl="0" fontAlgn="base">
              <a:spcBef>
                <a:spcPct val="0"/>
              </a:spcBef>
              <a:spcAft>
                <a:spcPct val="0"/>
              </a:spcAft>
            </a:pPr>
            <a:r>
              <a:rPr lang="en-US" sz="2400" b="1" i="1" dirty="0" smtClean="0">
                <a:solidFill>
                  <a:srgbClr val="FF0000"/>
                </a:solidFill>
                <a:latin typeface="Times New Roman" pitchFamily="18" charset="0"/>
                <a:ea typeface="Times New Roman" pitchFamily="18" charset="0"/>
                <a:cs typeface="Times New Roman" pitchFamily="18" charset="0"/>
              </a:rPr>
              <a:t> 2: </a:t>
            </a:r>
            <a:r>
              <a:rPr lang="en-US" sz="2400" b="1" i="1" dirty="0" err="1" smtClean="0">
                <a:solidFill>
                  <a:srgbClr val="FF0000"/>
                </a:solidFill>
                <a:latin typeface="Times New Roman" pitchFamily="18" charset="0"/>
                <a:ea typeface="Times New Roman" pitchFamily="18" charset="0"/>
                <a:cs typeface="Times New Roman" pitchFamily="18" charset="0"/>
              </a:rPr>
              <a:t>Cinnamic</a:t>
            </a:r>
            <a:r>
              <a:rPr lang="en-US" sz="2400" b="1" i="1" dirty="0" smtClean="0">
                <a:solidFill>
                  <a:srgbClr val="FF0000"/>
                </a:solidFill>
                <a:latin typeface="Times New Roman" pitchFamily="18" charset="0"/>
                <a:ea typeface="Times New Roman" pitchFamily="18" charset="0"/>
                <a:cs typeface="Times New Roman" pitchFamily="18" charset="0"/>
              </a:rPr>
              <a:t> acid (B-phenyl acrylic acid)</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It exists in cis and trans geometric isomeric forms. The cis isomer is called </a:t>
            </a:r>
            <a:r>
              <a:rPr lang="en-US" sz="2000" dirty="0" err="1" smtClean="0">
                <a:solidFill>
                  <a:srgbClr val="222222"/>
                </a:solidFill>
                <a:latin typeface="Times New Roman" pitchFamily="18" charset="0"/>
                <a:ea typeface="Times New Roman" pitchFamily="18" charset="0"/>
                <a:cs typeface="Times New Roman" pitchFamily="18" charset="0"/>
              </a:rPr>
              <a:t>cinnamic</a:t>
            </a:r>
            <a:r>
              <a:rPr lang="en-US" sz="2000" dirty="0" smtClean="0">
                <a:solidFill>
                  <a:srgbClr val="222222"/>
                </a:solidFill>
                <a:latin typeface="Times New Roman" pitchFamily="18" charset="0"/>
                <a:ea typeface="Times New Roman" pitchFamily="18" charset="0"/>
                <a:cs typeface="Times New Roman" pitchFamily="18" charset="0"/>
              </a:rPr>
              <a:t> acid and the trans isomer is known as </a:t>
            </a:r>
            <a:r>
              <a:rPr lang="en-US" sz="2000" dirty="0" err="1" smtClean="0">
                <a:solidFill>
                  <a:srgbClr val="222222"/>
                </a:solidFill>
                <a:latin typeface="Times New Roman" pitchFamily="18" charset="0"/>
                <a:ea typeface="Times New Roman" pitchFamily="18" charset="0"/>
                <a:cs typeface="Times New Roman" pitchFamily="18" charset="0"/>
              </a:rPr>
              <a:t>allocinnamic</a:t>
            </a:r>
            <a:r>
              <a:rPr lang="en-US" sz="2000" dirty="0" smtClean="0">
                <a:solidFill>
                  <a:srgbClr val="222222"/>
                </a:solidFill>
                <a:latin typeface="Times New Roman" pitchFamily="18" charset="0"/>
                <a:ea typeface="Times New Roman" pitchFamily="18" charset="0"/>
                <a:cs typeface="Times New Roman" pitchFamily="18" charset="0"/>
              </a:rPr>
              <a:t> acid. </a:t>
            </a:r>
            <a:r>
              <a:rPr lang="en-US" sz="2000" dirty="0" err="1" smtClean="0">
                <a:solidFill>
                  <a:srgbClr val="222222"/>
                </a:solidFill>
                <a:latin typeface="Times New Roman" pitchFamily="18" charset="0"/>
                <a:ea typeface="Times New Roman" pitchFamily="18" charset="0"/>
                <a:cs typeface="Times New Roman" pitchFamily="18" charset="0"/>
              </a:rPr>
              <a:t>Cinnamic</a:t>
            </a:r>
            <a:r>
              <a:rPr lang="en-US" sz="2000" dirty="0" smtClean="0">
                <a:solidFill>
                  <a:srgbClr val="222222"/>
                </a:solidFill>
                <a:latin typeface="Times New Roman" pitchFamily="18" charset="0"/>
                <a:ea typeface="Times New Roman" pitchFamily="18" charset="0"/>
                <a:cs typeface="Times New Roman" pitchFamily="18" charset="0"/>
              </a:rPr>
              <a:t> acid and its esters are found in oil of cinnamon, in balsams and resins.</a:t>
            </a:r>
          </a:p>
          <a:p>
            <a:pPr lvl="0" fontAlgn="base">
              <a:spcBef>
                <a:spcPct val="0"/>
              </a:spcBef>
              <a:spcAft>
                <a:spcPct val="0"/>
              </a:spcAft>
            </a:pPr>
            <a:r>
              <a:rPr lang="en-US" sz="2000" b="1" i="1" dirty="0" smtClean="0">
                <a:solidFill>
                  <a:srgbClr val="FF0000"/>
                </a:solidFill>
                <a:latin typeface="Times New Roman" pitchFamily="18" charset="0"/>
                <a:ea typeface="Times New Roman" pitchFamily="18" charset="0"/>
                <a:cs typeface="Times New Roman" pitchFamily="18" charset="0"/>
              </a:rPr>
              <a:t>[A] Methods of preparation</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a:t>
            </a:r>
            <a:r>
              <a:rPr lang="en-US" sz="2000" b="1" i="1" dirty="0" smtClean="0">
                <a:solidFill>
                  <a:srgbClr val="0070C0"/>
                </a:solidFill>
                <a:latin typeface="Times New Roman" pitchFamily="18" charset="0"/>
                <a:ea typeface="Times New Roman" pitchFamily="18" charset="0"/>
                <a:cs typeface="Times New Roman" pitchFamily="18" charset="0"/>
              </a:rPr>
              <a:t>(a) From </a:t>
            </a:r>
            <a:r>
              <a:rPr lang="en-US" sz="2000" b="1" i="1" dirty="0" err="1" smtClean="0">
                <a:solidFill>
                  <a:srgbClr val="0070C0"/>
                </a:solidFill>
                <a:latin typeface="Times New Roman" pitchFamily="18" charset="0"/>
                <a:ea typeface="Times New Roman" pitchFamily="18" charset="0"/>
                <a:cs typeface="Times New Roman" pitchFamily="18" charset="0"/>
              </a:rPr>
              <a:t>benzaldehyde</a:t>
            </a:r>
            <a:r>
              <a:rPr lang="en-US" sz="2000" b="1" i="1" dirty="0" smtClean="0">
                <a:solidFill>
                  <a:srgbClr val="0070C0"/>
                </a:solidFill>
                <a:latin typeface="Times New Roman" pitchFamily="18" charset="0"/>
                <a:ea typeface="Times New Roman" pitchFamily="18" charset="0"/>
                <a:cs typeface="Times New Roman" pitchFamily="18" charset="0"/>
              </a:rPr>
              <a:t> using diethyl </a:t>
            </a:r>
            <a:r>
              <a:rPr lang="en-US" sz="2000" b="1" i="1" dirty="0" err="1" smtClean="0">
                <a:solidFill>
                  <a:srgbClr val="0070C0"/>
                </a:solidFill>
                <a:latin typeface="Times New Roman" pitchFamily="18" charset="0"/>
                <a:ea typeface="Times New Roman" pitchFamily="18" charset="0"/>
                <a:cs typeface="Times New Roman" pitchFamily="18" charset="0"/>
              </a:rPr>
              <a:t>malonate</a:t>
            </a:r>
            <a:r>
              <a:rPr lang="en-US" sz="2000" b="1" i="1" dirty="0" smtClean="0">
                <a:solidFill>
                  <a:srgbClr val="0070C0"/>
                </a:solidFill>
                <a:latin typeface="Times New Roman" pitchFamily="18" charset="0"/>
                <a:ea typeface="Times New Roman" pitchFamily="18" charset="0"/>
                <a:cs typeface="Times New Roman" pitchFamily="18" charset="0"/>
              </a:rPr>
              <a:t>: </a:t>
            </a:r>
            <a:r>
              <a:rPr lang="en-US" sz="2000" dirty="0" smtClean="0">
                <a:solidFill>
                  <a:srgbClr val="222222"/>
                </a:solidFill>
                <a:latin typeface="Times New Roman" pitchFamily="18" charset="0"/>
                <a:ea typeface="Times New Roman" pitchFamily="18" charset="0"/>
                <a:cs typeface="Times New Roman" pitchFamily="18" charset="0"/>
              </a:rPr>
              <a:t>When </a:t>
            </a:r>
            <a:r>
              <a:rPr lang="en-US" sz="2000" dirty="0" err="1" smtClean="0">
                <a:solidFill>
                  <a:srgbClr val="222222"/>
                </a:solidFill>
                <a:latin typeface="Times New Roman" pitchFamily="18" charset="0"/>
                <a:ea typeface="Times New Roman" pitchFamily="18" charset="0"/>
                <a:cs typeface="Times New Roman" pitchFamily="18" charset="0"/>
              </a:rPr>
              <a:t>benzaldehyde</a:t>
            </a:r>
            <a:r>
              <a:rPr lang="en-US" sz="2000" dirty="0" smtClean="0">
                <a:solidFill>
                  <a:srgbClr val="222222"/>
                </a:solidFill>
                <a:latin typeface="Times New Roman" pitchFamily="18" charset="0"/>
                <a:ea typeface="Times New Roman" pitchFamily="18" charset="0"/>
                <a:cs typeface="Times New Roman" pitchFamily="18" charset="0"/>
              </a:rPr>
              <a:t> is refluxed with </a:t>
            </a:r>
            <a:r>
              <a:rPr lang="en-US" sz="2000" dirty="0" err="1" smtClean="0">
                <a:solidFill>
                  <a:srgbClr val="222222"/>
                </a:solidFill>
                <a:latin typeface="Times New Roman" pitchFamily="18" charset="0"/>
                <a:ea typeface="Times New Roman" pitchFamily="18" charset="0"/>
                <a:cs typeface="Times New Roman" pitchFamily="18" charset="0"/>
              </a:rPr>
              <a:t>malonic</a:t>
            </a:r>
            <a:r>
              <a:rPr lang="en-US" sz="2000" dirty="0" smtClean="0">
                <a:solidFill>
                  <a:srgbClr val="222222"/>
                </a:solidFill>
                <a:latin typeface="Times New Roman" pitchFamily="18" charset="0"/>
                <a:ea typeface="Times New Roman" pitchFamily="18" charset="0"/>
                <a:cs typeface="Times New Roman" pitchFamily="18" charset="0"/>
              </a:rPr>
              <a:t> ester, an unsaturated </a:t>
            </a:r>
            <a:r>
              <a:rPr lang="en-US" sz="2000" dirty="0" err="1" smtClean="0">
                <a:solidFill>
                  <a:srgbClr val="222222"/>
                </a:solidFill>
                <a:latin typeface="Times New Roman" pitchFamily="18" charset="0"/>
                <a:ea typeface="Times New Roman" pitchFamily="18" charset="0"/>
                <a:cs typeface="Times New Roman" pitchFamily="18" charset="0"/>
              </a:rPr>
              <a:t>diester</a:t>
            </a:r>
            <a:r>
              <a:rPr lang="en-US" sz="2000" dirty="0" smtClean="0">
                <a:solidFill>
                  <a:srgbClr val="222222"/>
                </a:solidFill>
                <a:latin typeface="Times New Roman" pitchFamily="18" charset="0"/>
                <a:ea typeface="Times New Roman" pitchFamily="18" charset="0"/>
                <a:cs typeface="Times New Roman" pitchFamily="18" charset="0"/>
              </a:rPr>
              <a:t> is obtained which on hydrolysis and decarboxylation forms </a:t>
            </a:r>
            <a:r>
              <a:rPr lang="en-US" sz="2000" dirty="0" err="1" smtClean="0">
                <a:solidFill>
                  <a:srgbClr val="222222"/>
                </a:solidFill>
                <a:latin typeface="Times New Roman" pitchFamily="18" charset="0"/>
                <a:ea typeface="Times New Roman" pitchFamily="18" charset="0"/>
                <a:cs typeface="Times New Roman" pitchFamily="18" charset="0"/>
              </a:rPr>
              <a:t>cinnamic</a:t>
            </a:r>
            <a:r>
              <a:rPr lang="en-US" sz="2000" dirty="0" smtClean="0">
                <a:solidFill>
                  <a:srgbClr val="222222"/>
                </a:solidFill>
                <a:latin typeface="Times New Roman" pitchFamily="18" charset="0"/>
                <a:ea typeface="Times New Roman" pitchFamily="18" charset="0"/>
                <a:cs typeface="Times New Roman" pitchFamily="18" charset="0"/>
              </a:rPr>
              <a:t> acid. This is </a:t>
            </a:r>
            <a:r>
              <a:rPr lang="en-US" sz="2000" dirty="0" err="1" smtClean="0">
                <a:solidFill>
                  <a:srgbClr val="222222"/>
                </a:solidFill>
                <a:latin typeface="Times New Roman" pitchFamily="18" charset="0"/>
                <a:ea typeface="Times New Roman" pitchFamily="18" charset="0"/>
                <a:cs typeface="Times New Roman" pitchFamily="18" charset="0"/>
              </a:rPr>
              <a:t>Knoevenagel</a:t>
            </a:r>
            <a:r>
              <a:rPr lang="en-US" sz="2000" dirty="0" smtClean="0">
                <a:solidFill>
                  <a:srgbClr val="222222"/>
                </a:solidFill>
                <a:latin typeface="Times New Roman" pitchFamily="18" charset="0"/>
                <a:ea typeface="Times New Roman" pitchFamily="18" charset="0"/>
                <a:cs typeface="Times New Roman" pitchFamily="18" charset="0"/>
              </a:rPr>
              <a:t> condensation.</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189028" y="894666"/>
            <a:ext cx="7968619" cy="1493692"/>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7690362" y="2615701"/>
            <a:ext cx="1985901" cy="132850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0" y="-1"/>
            <a:ext cx="10287000" cy="6063198"/>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 From acetic anhydride and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benzaldehyde</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benzaldehyde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is refluxed with acetic anhydride in the presence of sodium acetate,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cinnamic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is obtained. This is Perkins reaction.</a:t>
            </a: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919014" y="4490360"/>
            <a:ext cx="8456998" cy="1678428"/>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361567" y="0"/>
            <a:ext cx="8069036" cy="368489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109183" y="0"/>
            <a:ext cx="10177817" cy="685800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222222"/>
                </a:solidFill>
                <a:effectLst/>
                <a:latin typeface="Calibri" pitchFamily="34" charset="0"/>
                <a:ea typeface="Times New Roman" pitchFamily="18" charset="0"/>
                <a:cs typeface="Mangal" pitchFamily="18" charset="0"/>
              </a:rPr>
              <a:t>[</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 Properties of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cinnamic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Physical properties:</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It is a white crystalline solid, M. P. 406 K. It is sparingly soluble in water.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Chemical properties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000" b="1" i="1" u="none" strike="noStrike" cap="none" normalizeH="0" baseline="0" dirty="0" err="1" smtClean="0">
                <a:ln>
                  <a:noFill/>
                </a:ln>
                <a:solidFill>
                  <a:srgbClr val="0070C0"/>
                </a:solidFill>
                <a:effectLst/>
                <a:latin typeface="Times New Roman" pitchFamily="18" charset="0"/>
                <a:ea typeface="Times New Roman" pitchFamily="18" charset="0"/>
                <a:cs typeface="Times New Roman" pitchFamily="18" charset="0"/>
              </a:rPr>
              <a:t>Bromination</a:t>
            </a:r>
            <a:r>
              <a:rPr kumimoji="0" lang="en-US" sz="2000" b="1"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(Action of bromine):</a:t>
            </a:r>
            <a:r>
              <a:rPr kumimoji="0" lang="en-US" sz="2000"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Cinnamic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reacts with bromine and forms addition product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dibromo</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cinnamic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lang="en-US" sz="2000" dirty="0" smtClean="0">
              <a:solidFill>
                <a:srgbClr val="222222"/>
              </a:solidFill>
              <a:latin typeface="Times New Roman" pitchFamily="18" charset="0"/>
              <a:cs typeface="Times New Roman" pitchFamily="18" charset="0"/>
            </a:endParaRPr>
          </a:p>
          <a:p>
            <a:pPr marL="457200" lvl="0" indent="-457200" eaLnBrk="0" fontAlgn="base" hangingPunct="0">
              <a:spcBef>
                <a:spcPct val="0"/>
              </a:spcBef>
              <a:spcAft>
                <a:spcPct val="0"/>
              </a:spcAft>
            </a:pPr>
            <a:endParaRPr lang="en-US" sz="2000" dirty="0" smtClean="0">
              <a:solidFill>
                <a:srgbClr val="222222"/>
              </a:solidFill>
              <a:latin typeface="Times New Roman" pitchFamily="18" charset="0"/>
              <a:cs typeface="Times New Roman" pitchFamily="18" charset="0"/>
            </a:endParaRPr>
          </a:p>
          <a:p>
            <a:pPr marL="457200" lvl="0" indent="-457200" eaLnBrk="0" fontAlgn="base" hangingPunct="0">
              <a:spcBef>
                <a:spcPct val="0"/>
              </a:spcBef>
              <a:spcAft>
                <a:spcPct val="0"/>
              </a:spcAft>
            </a:pPr>
            <a:endParaRPr lang="en-US" sz="2000" dirty="0" smtClean="0">
              <a:solidFill>
                <a:srgbClr val="222222"/>
              </a:solidFill>
              <a:latin typeface="Times New Roman" pitchFamily="18" charset="0"/>
              <a:cs typeface="Times New Roman" pitchFamily="18" charset="0"/>
            </a:endParaRPr>
          </a:p>
          <a:p>
            <a:pPr marL="457200" lvl="0" indent="-457200" eaLnBrk="0" fontAlgn="base" hangingPunct="0">
              <a:spcBef>
                <a:spcPct val="0"/>
              </a:spcBef>
              <a:spcAft>
                <a:spcPct val="0"/>
              </a:spcAft>
            </a:pPr>
            <a:endParaRPr lang="en-US" sz="2000" dirty="0" smtClean="0">
              <a:solidFill>
                <a:srgbClr val="222222"/>
              </a:solidFill>
              <a:latin typeface="Times New Roman" pitchFamily="18" charset="0"/>
              <a:cs typeface="Times New Roman" pitchFamily="18" charset="0"/>
            </a:endParaRPr>
          </a:p>
          <a:p>
            <a:pPr marL="457200" lvl="0" indent="-457200" eaLnBrk="0" fontAlgn="base" hangingPunct="0">
              <a:spcBef>
                <a:spcPct val="0"/>
              </a:spcBef>
              <a:spcAft>
                <a:spcPct val="0"/>
              </a:spcAft>
            </a:pPr>
            <a:endParaRPr lang="en-US" sz="2000" dirty="0" smtClean="0">
              <a:solidFill>
                <a:srgbClr val="222222"/>
              </a:solidFill>
              <a:latin typeface="Times New Roman" pitchFamily="18" charset="0"/>
              <a:cs typeface="Times New Roman" pitchFamily="18" charset="0"/>
            </a:endParaRPr>
          </a:p>
          <a:p>
            <a:pPr marL="457200" lvl="0" indent="-457200" eaLnBrk="0" fontAlgn="base" hangingPunct="0">
              <a:spcBef>
                <a:spcPct val="0"/>
              </a:spcBef>
              <a:spcAft>
                <a:spcPct val="0"/>
              </a:spcAft>
            </a:pPr>
            <a:r>
              <a:rPr lang="en-US" sz="2000" b="1" i="1" dirty="0" smtClean="0">
                <a:solidFill>
                  <a:srgbClr val="0070C0"/>
                </a:solidFill>
                <a:latin typeface="Times New Roman" pitchFamily="18" charset="0"/>
                <a:cs typeface="Times New Roman" pitchFamily="18" charset="0"/>
              </a:rPr>
              <a:t>2. Oxidation: </a:t>
            </a:r>
            <a:r>
              <a:rPr lang="en-US" sz="2000" dirty="0" err="1" smtClean="0">
                <a:solidFill>
                  <a:srgbClr val="222222"/>
                </a:solidFill>
                <a:latin typeface="Times New Roman" pitchFamily="18" charset="0"/>
                <a:cs typeface="Times New Roman" pitchFamily="18" charset="0"/>
              </a:rPr>
              <a:t>Cinnamic</a:t>
            </a:r>
            <a:r>
              <a:rPr lang="en-US" sz="2000" dirty="0" smtClean="0">
                <a:solidFill>
                  <a:srgbClr val="222222"/>
                </a:solidFill>
                <a:latin typeface="Times New Roman" pitchFamily="18" charset="0"/>
                <a:cs typeface="Times New Roman" pitchFamily="18" charset="0"/>
              </a:rPr>
              <a:t> acid when </a:t>
            </a:r>
            <a:r>
              <a:rPr lang="en-US" sz="2000" dirty="0" err="1" smtClean="0">
                <a:solidFill>
                  <a:srgbClr val="222222"/>
                </a:solidFill>
                <a:latin typeface="Times New Roman" pitchFamily="18" charset="0"/>
                <a:cs typeface="Times New Roman" pitchFamily="18" charset="0"/>
              </a:rPr>
              <a:t>oxidised</a:t>
            </a:r>
            <a:r>
              <a:rPr lang="en-US" sz="2000" dirty="0" smtClean="0">
                <a:solidFill>
                  <a:srgbClr val="222222"/>
                </a:solidFill>
                <a:latin typeface="Times New Roman" pitchFamily="18" charset="0"/>
                <a:cs typeface="Times New Roman" pitchFamily="18" charset="0"/>
              </a:rPr>
              <a:t> with chromic acid forms a mixture of benzoic acid and </a:t>
            </a:r>
            <a:r>
              <a:rPr lang="en-US" sz="2000" dirty="0" err="1" smtClean="0">
                <a:solidFill>
                  <a:srgbClr val="222222"/>
                </a:solidFill>
                <a:latin typeface="Times New Roman" pitchFamily="18" charset="0"/>
                <a:cs typeface="Times New Roman" pitchFamily="18" charset="0"/>
              </a:rPr>
              <a:t>benzaldehyde</a:t>
            </a:r>
            <a:r>
              <a:rPr lang="en-US" sz="2000" dirty="0" smtClean="0">
                <a:solidFill>
                  <a:srgbClr val="222222"/>
                </a:solidFill>
                <a:latin typeface="Times New Roman" pitchFamily="18" charset="0"/>
                <a:cs typeface="Times New Roman" pitchFamily="18" charset="0"/>
              </a:rPr>
              <a:t>.</a:t>
            </a:r>
          </a:p>
          <a:p>
            <a:pPr marL="45720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lang="en-US" sz="2000" dirty="0" smtClean="0">
              <a:solidFill>
                <a:srgbClr val="222222"/>
              </a:solidFill>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lang="en-US" sz="2000" dirty="0" smtClean="0">
              <a:solidFill>
                <a:srgbClr val="222222"/>
              </a:solidFill>
              <a:latin typeface="Times New Roman" pitchFamily="18" charset="0"/>
              <a:cs typeface="Times New Roman" pitchFamily="18" charset="0"/>
            </a:endParaRPr>
          </a:p>
          <a:p>
            <a:r>
              <a:rPr lang="en-US" sz="2000" i="1" dirty="0" smtClean="0">
                <a:solidFill>
                  <a:srgbClr val="0070C0"/>
                </a:solidFill>
                <a:latin typeface="Times New Roman" pitchFamily="18" charset="0"/>
                <a:cs typeface="Times New Roman" pitchFamily="18" charset="0"/>
              </a:rPr>
              <a:t>[C] Uses of </a:t>
            </a:r>
            <a:r>
              <a:rPr lang="en-US" sz="2000" i="1" dirty="0" err="1" smtClean="0">
                <a:solidFill>
                  <a:srgbClr val="0070C0"/>
                </a:solidFill>
                <a:latin typeface="Times New Roman" pitchFamily="18" charset="0"/>
                <a:cs typeface="Times New Roman" pitchFamily="18" charset="0"/>
              </a:rPr>
              <a:t>cinnamic</a:t>
            </a:r>
            <a:r>
              <a:rPr lang="en-US" sz="2000" i="1" dirty="0" smtClean="0">
                <a:solidFill>
                  <a:srgbClr val="0070C0"/>
                </a:solidFill>
                <a:latin typeface="Times New Roman" pitchFamily="18" charset="0"/>
                <a:cs typeface="Times New Roman" pitchFamily="18" charset="0"/>
              </a:rPr>
              <a:t> acid: It is used,</a:t>
            </a:r>
          </a:p>
          <a:p>
            <a:r>
              <a:rPr lang="en-US" dirty="0" smtClean="0">
                <a:latin typeface="Times New Roman" pitchFamily="18" charset="0"/>
                <a:cs typeface="Times New Roman" pitchFamily="18" charset="0"/>
              </a:rPr>
              <a:t> 1. In the synthesis of compounds used in pharmaceutical industry. </a:t>
            </a:r>
          </a:p>
          <a:p>
            <a:r>
              <a:rPr lang="en-US" dirty="0" smtClean="0">
                <a:latin typeface="Times New Roman" pitchFamily="18" charset="0"/>
                <a:cs typeface="Times New Roman" pitchFamily="18" charset="0"/>
              </a:rPr>
              <a:t>2. In perfumery </a:t>
            </a:r>
            <a:r>
              <a:rPr lang="en-US" dirty="0" err="1" smtClean="0">
                <a:latin typeface="Times New Roman" pitchFamily="18" charset="0"/>
                <a:cs typeface="Times New Roman" pitchFamily="18" charset="0"/>
              </a:rPr>
              <a:t>cinnamic</a:t>
            </a:r>
            <a:r>
              <a:rPr lang="en-US" dirty="0" smtClean="0">
                <a:latin typeface="Times New Roman" pitchFamily="18" charset="0"/>
                <a:cs typeface="Times New Roman" pitchFamily="18" charset="0"/>
              </a:rPr>
              <a:t> acid esters (methyl, ethyl and benzyl) are used for blending with rose and similar perfumes.</a:t>
            </a:r>
          </a:p>
          <a:p>
            <a:r>
              <a:rPr lang="en-US" dirty="0" smtClean="0">
                <a:latin typeface="Times New Roman" pitchFamily="18" charset="0"/>
                <a:cs typeface="Times New Roman" pitchFamily="18" charset="0"/>
              </a:rPr>
              <a:t>3. As a preservative for fruits and vegetables.</a:t>
            </a:r>
          </a:p>
          <a:p>
            <a:r>
              <a:rPr lang="en-US" dirty="0" smtClean="0">
                <a:latin typeface="Times New Roman" pitchFamily="18" charset="0"/>
                <a:cs typeface="Times New Roman" pitchFamily="18" charset="0"/>
              </a:rPr>
              <a:t>4. It is a precursor for the synthesis of </a:t>
            </a:r>
            <a:r>
              <a:rPr lang="en-US" dirty="0" err="1" smtClean="0">
                <a:latin typeface="Times New Roman" pitchFamily="18" charset="0"/>
                <a:cs typeface="Times New Roman" pitchFamily="18" charset="0"/>
              </a:rPr>
              <a:t>sweetner</a:t>
            </a:r>
            <a:r>
              <a:rPr lang="en-US" dirty="0" smtClean="0">
                <a:latin typeface="Times New Roman" pitchFamily="18" charset="0"/>
                <a:cs typeface="Times New Roman" pitchFamily="18" charset="0"/>
              </a:rPr>
              <a:t> called aspartame.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670281" y="1690875"/>
            <a:ext cx="6559319" cy="1338927"/>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2239211" y="3782090"/>
            <a:ext cx="5690138" cy="11993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0" y="0"/>
            <a:ext cx="10003809" cy="193899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1.6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Dicarboxylic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Acids containing two carboxylic groups in their molecule are called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dicarboxylic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acids. They may be aliphatic or aromatic, saturated or unsaturated.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Many of them are known by common names. e.g. oxalic acid is Obtained from sorrel, a plant of oxalis group.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In IUPAC system suffix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dioic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is attached to the name of parent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alkane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848521" y="2071667"/>
            <a:ext cx="7022523" cy="4731741"/>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72953" y="109185"/>
            <a:ext cx="9717206" cy="637097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Succinic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Butan</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1,4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dioic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[C4H604</a:t>
            </a: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It was first obtained by distilling fossil resin amber (Latin, amber meaning </a:t>
            </a:r>
            <a:r>
              <a:rPr lang="en-US" sz="2000" dirty="0" err="1" smtClean="0">
                <a:solidFill>
                  <a:srgbClr val="222222"/>
                </a:solidFill>
                <a:latin typeface="Times New Roman" pitchFamily="18" charset="0"/>
                <a:ea typeface="Times New Roman" pitchFamily="18" charset="0"/>
                <a:cs typeface="Times New Roman" pitchFamily="18" charset="0"/>
              </a:rPr>
              <a:t>succinum</a:t>
            </a:r>
            <a:r>
              <a:rPr lang="en-US" sz="2000" dirty="0" smtClean="0">
                <a:solidFill>
                  <a:srgbClr val="222222"/>
                </a:solidFill>
                <a:latin typeface="Times New Roman" pitchFamily="18" charset="0"/>
                <a:ea typeface="Times New Roman" pitchFamily="18" charset="0"/>
                <a:cs typeface="Times New Roman" pitchFamily="18" charset="0"/>
              </a:rPr>
              <a:t>). Hence the name </a:t>
            </a:r>
            <a:r>
              <a:rPr lang="en-US" sz="2000" dirty="0" err="1" smtClean="0">
                <a:solidFill>
                  <a:srgbClr val="222222"/>
                </a:solidFill>
                <a:latin typeface="Times New Roman" pitchFamily="18" charset="0"/>
                <a:ea typeface="Times New Roman" pitchFamily="18" charset="0"/>
                <a:cs typeface="Times New Roman" pitchFamily="18" charset="0"/>
              </a:rPr>
              <a:t>succinic</a:t>
            </a:r>
            <a:r>
              <a:rPr lang="en-US" sz="2000" dirty="0" smtClean="0">
                <a:solidFill>
                  <a:srgbClr val="222222"/>
                </a:solidFill>
                <a:latin typeface="Times New Roman" pitchFamily="18" charset="0"/>
                <a:ea typeface="Times New Roman" pitchFamily="18" charset="0"/>
                <a:cs typeface="Times New Roman" pitchFamily="18" charset="0"/>
              </a:rPr>
              <a:t> acid.</a:t>
            </a: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 [A] Methods of preparation of </a:t>
            </a:r>
            <a:r>
              <a:rPr lang="en-US" sz="2000" b="1" dirty="0" err="1" smtClean="0">
                <a:solidFill>
                  <a:srgbClr val="222222"/>
                </a:solidFill>
                <a:latin typeface="Times New Roman" pitchFamily="18" charset="0"/>
                <a:ea typeface="Times New Roman" pitchFamily="18" charset="0"/>
                <a:cs typeface="Times New Roman" pitchFamily="18" charset="0"/>
              </a:rPr>
              <a:t>succinic</a:t>
            </a:r>
            <a:r>
              <a:rPr lang="en-US" sz="2000" b="1" dirty="0" smtClean="0">
                <a:solidFill>
                  <a:srgbClr val="222222"/>
                </a:solidFill>
                <a:latin typeface="Times New Roman" pitchFamily="18" charset="0"/>
                <a:ea typeface="Times New Roman" pitchFamily="18" charset="0"/>
                <a:cs typeface="Times New Roman" pitchFamily="18" charset="0"/>
              </a:rPr>
              <a:t> acid </a:t>
            </a:r>
            <a:r>
              <a:rPr lang="en-US" sz="2000" dirty="0" smtClean="0">
                <a:solidFill>
                  <a:srgbClr val="222222"/>
                </a:solidFill>
                <a:latin typeface="Times New Roman" pitchFamily="18" charset="0"/>
                <a:ea typeface="Times New Roman" pitchFamily="18" charset="0"/>
                <a:cs typeface="Times New Roman" pitchFamily="18" charset="0"/>
              </a:rPr>
              <a:t>It can be </a:t>
            </a:r>
            <a:r>
              <a:rPr lang="en-US" sz="2000" dirty="0" err="1" smtClean="0">
                <a:solidFill>
                  <a:srgbClr val="222222"/>
                </a:solidFill>
                <a:latin typeface="Times New Roman" pitchFamily="18" charset="0"/>
                <a:ea typeface="Times New Roman" pitchFamily="18" charset="0"/>
                <a:cs typeface="Times New Roman" pitchFamily="18" charset="0"/>
              </a:rPr>
              <a:t>synthesised</a:t>
            </a:r>
            <a:r>
              <a:rPr lang="en-US" sz="2000" dirty="0" smtClean="0">
                <a:solidFill>
                  <a:srgbClr val="222222"/>
                </a:solidFill>
                <a:latin typeface="Times New Roman" pitchFamily="18" charset="0"/>
                <a:ea typeface="Times New Roman" pitchFamily="18" charset="0"/>
                <a:cs typeface="Times New Roman" pitchFamily="18" charset="0"/>
              </a:rPr>
              <a:t> by either of two methods given below.</a:t>
            </a: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 (a) From ethylene </a:t>
            </a:r>
            <a:r>
              <a:rPr lang="en-US" sz="2000" b="1" dirty="0" err="1" smtClean="0">
                <a:solidFill>
                  <a:srgbClr val="222222"/>
                </a:solidFill>
                <a:latin typeface="Times New Roman" pitchFamily="18" charset="0"/>
                <a:ea typeface="Times New Roman" pitchFamily="18" charset="0"/>
                <a:cs typeface="Times New Roman" pitchFamily="18" charset="0"/>
              </a:rPr>
              <a:t>dibromide</a:t>
            </a:r>
            <a:r>
              <a:rPr lang="en-US" sz="2000" b="1" dirty="0" smtClean="0">
                <a:solidFill>
                  <a:srgbClr val="222222"/>
                </a:solidFill>
                <a:latin typeface="Times New Roman" pitchFamily="18" charset="0"/>
                <a:ea typeface="Times New Roman" pitchFamily="18" charset="0"/>
                <a:cs typeface="Times New Roman" pitchFamily="18" charset="0"/>
              </a:rPr>
              <a:t>: </a:t>
            </a:r>
            <a:r>
              <a:rPr lang="en-US" sz="2000" dirty="0" smtClean="0">
                <a:solidFill>
                  <a:srgbClr val="222222"/>
                </a:solidFill>
                <a:latin typeface="Times New Roman" pitchFamily="18" charset="0"/>
                <a:ea typeface="Times New Roman" pitchFamily="18" charset="0"/>
                <a:cs typeface="Times New Roman" pitchFamily="18" charset="0"/>
              </a:rPr>
              <a:t>Ethylene </a:t>
            </a:r>
            <a:r>
              <a:rPr lang="en-US" sz="2000" dirty="0" err="1" smtClean="0">
                <a:solidFill>
                  <a:srgbClr val="222222"/>
                </a:solidFill>
                <a:latin typeface="Times New Roman" pitchFamily="18" charset="0"/>
                <a:ea typeface="Times New Roman" pitchFamily="18" charset="0"/>
                <a:cs typeface="Times New Roman" pitchFamily="18" charset="0"/>
              </a:rPr>
              <a:t>dibromide</a:t>
            </a:r>
            <a:r>
              <a:rPr lang="en-US" sz="2000" dirty="0" smtClean="0">
                <a:solidFill>
                  <a:srgbClr val="222222"/>
                </a:solidFill>
                <a:latin typeface="Times New Roman" pitchFamily="18" charset="0"/>
                <a:ea typeface="Times New Roman" pitchFamily="18" charset="0"/>
                <a:cs typeface="Times New Roman" pitchFamily="18" charset="0"/>
              </a:rPr>
              <a:t> on treatment with aqueous KCN gives ethylene </a:t>
            </a:r>
            <a:r>
              <a:rPr lang="en-US" sz="2000" dirty="0" err="1" smtClean="0">
                <a:solidFill>
                  <a:srgbClr val="222222"/>
                </a:solidFill>
                <a:latin typeface="Times New Roman" pitchFamily="18" charset="0"/>
                <a:ea typeface="Times New Roman" pitchFamily="18" charset="0"/>
                <a:cs typeface="Times New Roman" pitchFamily="18" charset="0"/>
              </a:rPr>
              <a:t>dicyanide</a:t>
            </a:r>
            <a:r>
              <a:rPr lang="en-US" sz="2000" dirty="0" smtClean="0">
                <a:solidFill>
                  <a:srgbClr val="222222"/>
                </a:solidFill>
                <a:latin typeface="Times New Roman" pitchFamily="18" charset="0"/>
                <a:ea typeface="Times New Roman" pitchFamily="18" charset="0"/>
                <a:cs typeface="Times New Roman" pitchFamily="18" charset="0"/>
              </a:rPr>
              <a:t> which on hydrolysis gives </a:t>
            </a:r>
            <a:r>
              <a:rPr lang="en-US" sz="2000" dirty="0" err="1" smtClean="0">
                <a:solidFill>
                  <a:srgbClr val="222222"/>
                </a:solidFill>
                <a:latin typeface="Times New Roman" pitchFamily="18" charset="0"/>
                <a:ea typeface="Times New Roman" pitchFamily="18" charset="0"/>
                <a:cs typeface="Times New Roman" pitchFamily="18" charset="0"/>
              </a:rPr>
              <a:t>succinic</a:t>
            </a:r>
            <a:r>
              <a:rPr lang="en-US" sz="2000" dirty="0" smtClean="0">
                <a:solidFill>
                  <a:srgbClr val="222222"/>
                </a:solidFill>
                <a:latin typeface="Times New Roman" pitchFamily="18" charset="0"/>
                <a:ea typeface="Times New Roman" pitchFamily="18" charset="0"/>
                <a:cs typeface="Times New Roman" pitchFamily="18" charset="0"/>
              </a:rPr>
              <a:t> acid.</a:t>
            </a:r>
            <a:endParaRPr kumimoji="0" lang="en-US" sz="2000" b="1"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b="1"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3834760" y="599327"/>
            <a:ext cx="4708738" cy="106570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225725" y="3784223"/>
            <a:ext cx="8163935" cy="224808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81888" y="0"/>
            <a:ext cx="10044752" cy="667875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 From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maleic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Maleic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on reduction with hydrogen in presence of catalyst gives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succinic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 [B] Properties</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Physical properties: It is a white crystalline solid, M.P. 458 K, moderately soluble in water and alcohol.</a:t>
            </a: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Chemical Reaction</a:t>
            </a:r>
          </a:p>
          <a:p>
            <a:pPr lvl="0" fontAlgn="base">
              <a:spcBef>
                <a:spcPct val="0"/>
              </a:spcBef>
              <a:spcAft>
                <a:spcPct val="0"/>
              </a:spcAft>
            </a:pPr>
            <a:r>
              <a:rPr lang="en-US" sz="2000" dirty="0" smtClean="0">
                <a:solidFill>
                  <a:srgbClr val="222222"/>
                </a:solidFill>
                <a:latin typeface="Times New Roman" pitchFamily="18" charset="0"/>
                <a:ea typeface="Times New Roman" pitchFamily="18" charset="0"/>
                <a:cs typeface="Times New Roman" pitchFamily="18" charset="0"/>
              </a:rPr>
              <a:t> </a:t>
            </a:r>
            <a:r>
              <a:rPr lang="en-US" sz="2000" b="1" dirty="0" smtClean="0">
                <a:solidFill>
                  <a:srgbClr val="222222"/>
                </a:solidFill>
                <a:latin typeface="Times New Roman" pitchFamily="18" charset="0"/>
                <a:ea typeface="Times New Roman" pitchFamily="18" charset="0"/>
                <a:cs typeface="Times New Roman" pitchFamily="18" charset="0"/>
              </a:rPr>
              <a:t>1. Action of heat: </a:t>
            </a:r>
            <a:r>
              <a:rPr lang="en-US" sz="2000" dirty="0" err="1" smtClean="0">
                <a:solidFill>
                  <a:srgbClr val="222222"/>
                </a:solidFill>
                <a:latin typeface="Times New Roman" pitchFamily="18" charset="0"/>
                <a:ea typeface="Times New Roman" pitchFamily="18" charset="0"/>
                <a:cs typeface="Times New Roman" pitchFamily="18" charset="0"/>
              </a:rPr>
              <a:t>Succinic</a:t>
            </a:r>
            <a:r>
              <a:rPr lang="en-US" sz="2000" dirty="0" smtClean="0">
                <a:solidFill>
                  <a:srgbClr val="222222"/>
                </a:solidFill>
                <a:latin typeface="Times New Roman" pitchFamily="18" charset="0"/>
                <a:ea typeface="Times New Roman" pitchFamily="18" charset="0"/>
                <a:cs typeface="Times New Roman" pitchFamily="18" charset="0"/>
              </a:rPr>
              <a:t> acid on heating above its melting point undergoes dehydration and is converted to its anhydride.</a:t>
            </a: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solidFill>
                <a:srgbClr val="222222"/>
              </a:solidFill>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b="1" dirty="0" smtClean="0">
                <a:solidFill>
                  <a:srgbClr val="222222"/>
                </a:solidFill>
                <a:latin typeface="Times New Roman" pitchFamily="18" charset="0"/>
                <a:ea typeface="Times New Roman" pitchFamily="18" charset="0"/>
                <a:cs typeface="Times New Roman" pitchFamily="18" charset="0"/>
              </a:rPr>
              <a:t>2. Action of NaHCO3: </a:t>
            </a:r>
            <a:r>
              <a:rPr lang="en-US" sz="2000" dirty="0" err="1" smtClean="0">
                <a:solidFill>
                  <a:srgbClr val="222222"/>
                </a:solidFill>
                <a:latin typeface="Times New Roman" pitchFamily="18" charset="0"/>
                <a:ea typeface="Times New Roman" pitchFamily="18" charset="0"/>
                <a:cs typeface="Times New Roman" pitchFamily="18" charset="0"/>
              </a:rPr>
              <a:t>Succinic</a:t>
            </a:r>
            <a:r>
              <a:rPr lang="en-US" sz="2000" dirty="0" smtClean="0">
                <a:solidFill>
                  <a:srgbClr val="222222"/>
                </a:solidFill>
                <a:latin typeface="Times New Roman" pitchFamily="18" charset="0"/>
                <a:ea typeface="Times New Roman" pitchFamily="18" charset="0"/>
                <a:cs typeface="Times New Roman" pitchFamily="18" charset="0"/>
              </a:rPr>
              <a:t> acid on treatment with NaHCO3 forms two series of salts.</a:t>
            </a: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956127" y="428531"/>
            <a:ext cx="7078691" cy="1318382"/>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937374" y="3136743"/>
            <a:ext cx="6865431" cy="1435257"/>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1460855" y="4915719"/>
            <a:ext cx="7164530" cy="163520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77424" y="163775"/>
            <a:ext cx="9867331" cy="624786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3. Action of C₂H5OH in presence of acid:</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Succinic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on refluxing with ethanol in presence of conc. H2SO4 acid forms two series of salts.</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cs typeface="Times New Roman" pitchFamily="18" charset="0"/>
            </a:endParaRPr>
          </a:p>
          <a:p>
            <a:pPr lvl="0" fontAlgn="base">
              <a:spcBef>
                <a:spcPct val="0"/>
              </a:spcBef>
              <a:spcAft>
                <a:spcPct val="0"/>
              </a:spcAft>
            </a:pPr>
            <a:r>
              <a:rPr lang="en-US" sz="2000" dirty="0" smtClean="0">
                <a:latin typeface="Times New Roman" pitchFamily="18" charset="0"/>
                <a:cs typeface="Times New Roman" pitchFamily="18" charset="0"/>
              </a:rPr>
              <a:t>[C] Uses of </a:t>
            </a:r>
            <a:r>
              <a:rPr lang="en-US" sz="2000" dirty="0" err="1" smtClean="0">
                <a:latin typeface="Times New Roman" pitchFamily="18" charset="0"/>
                <a:cs typeface="Times New Roman" pitchFamily="18" charset="0"/>
              </a:rPr>
              <a:t>succinic</a:t>
            </a:r>
            <a:r>
              <a:rPr lang="en-US" sz="2000" dirty="0" smtClean="0">
                <a:latin typeface="Times New Roman" pitchFamily="18" charset="0"/>
                <a:cs typeface="Times New Roman" pitchFamily="18" charset="0"/>
              </a:rPr>
              <a:t> acid: It is used,</a:t>
            </a:r>
          </a:p>
          <a:p>
            <a:pPr lvl="0" fontAlgn="base">
              <a:spcBef>
                <a:spcPct val="0"/>
              </a:spcBef>
              <a:spcAft>
                <a:spcPct val="0"/>
              </a:spcAft>
            </a:pP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i</a:t>
            </a:r>
            <a:r>
              <a:rPr lang="en-US" sz="2000" dirty="0" smtClean="0">
                <a:latin typeface="Times New Roman" pitchFamily="18" charset="0"/>
                <a:cs typeface="Times New Roman" pitchFamily="18" charset="0"/>
              </a:rPr>
              <a:t>) In the manufacture of dyes and perfumes.</a:t>
            </a:r>
          </a:p>
          <a:p>
            <a:pPr lvl="0" fontAlgn="base">
              <a:spcBef>
                <a:spcPct val="0"/>
              </a:spcBef>
              <a:spcAft>
                <a:spcPct val="0"/>
              </a:spcAft>
            </a:pPr>
            <a:r>
              <a:rPr lang="en-US" sz="2000" dirty="0" smtClean="0">
                <a:latin typeface="Times New Roman" pitchFamily="18" charset="0"/>
                <a:cs typeface="Times New Roman" pitchFamily="18" charset="0"/>
              </a:rPr>
              <a:t>(ii) In medicine.</a:t>
            </a:r>
          </a:p>
          <a:p>
            <a:pPr lvl="0" fontAlgn="base">
              <a:spcBef>
                <a:spcPct val="0"/>
              </a:spcBef>
              <a:spcAft>
                <a:spcPct val="0"/>
              </a:spcAft>
            </a:pPr>
            <a:r>
              <a:rPr lang="en-US" sz="2000" dirty="0" smtClean="0">
                <a:latin typeface="Times New Roman" pitchFamily="18" charset="0"/>
                <a:cs typeface="Times New Roman" pitchFamily="18" charset="0"/>
              </a:rPr>
              <a:t>(iii) In the manufacture of high polyester resins. </a:t>
            </a:r>
          </a:p>
          <a:p>
            <a:pPr lvl="0" fontAlgn="base">
              <a:spcBef>
                <a:spcPct val="0"/>
              </a:spcBef>
              <a:spcAft>
                <a:spcPct val="0"/>
              </a:spcAft>
            </a:pPr>
            <a:r>
              <a:rPr lang="en-US" sz="2000" dirty="0" smtClean="0">
                <a:latin typeface="Times New Roman" pitchFamily="18" charset="0"/>
                <a:cs typeface="Times New Roman" pitchFamily="18" charset="0"/>
              </a:rPr>
              <a:t>(iv) As a laboratory reagent in volumetric analysis.</a:t>
            </a:r>
          </a:p>
          <a:p>
            <a:pPr lvl="0" fontAlgn="base">
              <a:spcBef>
                <a:spcPct val="0"/>
              </a:spcBef>
              <a:spcAft>
                <a:spcPct val="0"/>
              </a:spcAft>
            </a:pPr>
            <a:r>
              <a:rPr lang="en-US" sz="2000" dirty="0" smtClean="0">
                <a:latin typeface="Times New Roman" pitchFamily="18" charset="0"/>
                <a:cs typeface="Times New Roman" pitchFamily="18" charset="0"/>
              </a:rPr>
              <a:t> 2: </a:t>
            </a:r>
            <a:r>
              <a:rPr lang="en-US" sz="2000" dirty="0" err="1" smtClean="0">
                <a:latin typeface="Times New Roman" pitchFamily="18" charset="0"/>
                <a:cs typeface="Times New Roman" pitchFamily="18" charset="0"/>
              </a:rPr>
              <a:t>Phthalic</a:t>
            </a:r>
            <a:r>
              <a:rPr lang="en-US" sz="2000" dirty="0" smtClean="0">
                <a:latin typeface="Times New Roman" pitchFamily="18" charset="0"/>
                <a:cs typeface="Times New Roman" pitchFamily="18" charset="0"/>
              </a:rPr>
              <a:t> acid (Benzene o-</a:t>
            </a:r>
            <a:r>
              <a:rPr lang="en-US" sz="2000" dirty="0" err="1" smtClean="0">
                <a:latin typeface="Times New Roman" pitchFamily="18" charset="0"/>
                <a:cs typeface="Times New Roman" pitchFamily="18" charset="0"/>
              </a:rPr>
              <a:t>dicarboxylic</a:t>
            </a:r>
            <a:r>
              <a:rPr lang="en-US" sz="2000" dirty="0" smtClean="0">
                <a:latin typeface="Times New Roman" pitchFamily="18" charset="0"/>
                <a:cs typeface="Times New Roman" pitchFamily="18" charset="0"/>
              </a:rPr>
              <a:t> acid) C6H4(COOH)2</a:t>
            </a:r>
          </a:p>
          <a:p>
            <a:pPr lvl="0" fontAlgn="base">
              <a:spcBef>
                <a:spcPct val="0"/>
              </a:spcBef>
              <a:spcAft>
                <a:spcPct val="0"/>
              </a:spcAft>
            </a:pPr>
            <a:endParaRPr lang="en-US" sz="2000" dirty="0" smtClean="0">
              <a:latin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cs typeface="Times New Roman" pitchFamily="18" charset="0"/>
            </a:endParaRPr>
          </a:p>
          <a:p>
            <a:pPr lvl="0" fontAlgn="base">
              <a:spcBef>
                <a:spcPct val="0"/>
              </a:spcBef>
              <a:spcAft>
                <a:spcPct val="0"/>
              </a:spcAft>
            </a:pPr>
            <a:r>
              <a:rPr lang="en-US" sz="2000" dirty="0" smtClean="0">
                <a:latin typeface="Times New Roman" pitchFamily="18" charset="0"/>
                <a:cs typeface="Times New Roman" pitchFamily="18" charset="0"/>
              </a:rPr>
              <a:t>It is a aromatic </a:t>
            </a:r>
            <a:r>
              <a:rPr lang="en-US" sz="2000" dirty="0" err="1" smtClean="0">
                <a:latin typeface="Times New Roman" pitchFamily="18" charset="0"/>
                <a:cs typeface="Times New Roman" pitchFamily="18" charset="0"/>
              </a:rPr>
              <a:t>dicarboxylic</a:t>
            </a:r>
            <a:r>
              <a:rPr lang="en-US" sz="2000" dirty="0" smtClean="0">
                <a:latin typeface="Times New Roman" pitchFamily="18" charset="0"/>
                <a:cs typeface="Times New Roman" pitchFamily="18" charset="0"/>
              </a:rPr>
              <a:t> acid. For first time Laurent (1836 obtained it by </a:t>
            </a:r>
            <a:r>
              <a:rPr lang="en-US" sz="2000" dirty="0" err="1" smtClean="0">
                <a:latin typeface="Times New Roman" pitchFamily="18" charset="0"/>
                <a:cs typeface="Times New Roman" pitchFamily="18" charset="0"/>
              </a:rPr>
              <a:t>oxidising</a:t>
            </a:r>
            <a:r>
              <a:rPr lang="en-US" sz="2000" dirty="0" smtClean="0">
                <a:latin typeface="Times New Roman" pitchFamily="18" charset="0"/>
                <a:cs typeface="Times New Roman" pitchFamily="18" charset="0"/>
              </a:rPr>
              <a:t> naphthalene.</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389479" y="918847"/>
            <a:ext cx="7154020" cy="1360336"/>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3547490" y="4383688"/>
            <a:ext cx="2716831" cy="133472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 y="-1"/>
            <a:ext cx="10085696" cy="5632311"/>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 Methods of preparation of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From o-</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xylene</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may be prepared from o-</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xylene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by oxidation with permanganate.</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solidFill>
                <a:srgbClr val="222222"/>
              </a:solidFill>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solidFill>
                <a:srgbClr val="222222"/>
              </a:solidFill>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(b) From naphthalene: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Industrially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is prepared by passing naphthalene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vapour</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and air over vanadium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pentoxide</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catalyst at</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solidFill>
                <a:srgbClr val="222222"/>
              </a:solidFill>
              <a:latin typeface="Times New Roman" pitchFamily="18" charset="0"/>
              <a:cs typeface="Times New Roman" pitchFamily="18" charset="0"/>
            </a:endParaRPr>
          </a:p>
          <a:p>
            <a:pPr lvl="0" eaLnBrk="0" fontAlgn="base" hangingPunct="0">
              <a:spcBef>
                <a:spcPct val="0"/>
              </a:spcBef>
              <a:spcAft>
                <a:spcPct val="0"/>
              </a:spcAft>
            </a:pPr>
            <a:endParaRPr lang="en-US" sz="2000" dirty="0" smtClean="0">
              <a:latin typeface="Times New Roman" pitchFamily="18" charset="0"/>
              <a:cs typeface="Times New Roman" pitchFamily="18" charset="0"/>
            </a:endParaRPr>
          </a:p>
          <a:p>
            <a:pPr lvl="0" eaLnBrk="0" fontAlgn="base" hangingPunct="0">
              <a:spcBef>
                <a:spcPct val="0"/>
              </a:spcBef>
              <a:spcAft>
                <a:spcPct val="0"/>
              </a:spcAft>
            </a:pPr>
            <a:r>
              <a:rPr lang="en-US" sz="2000" dirty="0" smtClean="0">
                <a:latin typeface="Times New Roman" pitchFamily="18" charset="0"/>
                <a:cs typeface="Times New Roman" pitchFamily="18" charset="0"/>
              </a:rPr>
              <a:t>The anhydride formed is converted to free acid by heating it with alkali followed by acidification.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369537" y="861200"/>
            <a:ext cx="6214905" cy="1281499"/>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866733" y="2845913"/>
            <a:ext cx="6772299" cy="1671496"/>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711881" y="5049370"/>
            <a:ext cx="6777029" cy="1365078"/>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 y="0"/>
            <a:ext cx="10287000" cy="618630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Physical Properties:</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It is a white crystalline solid, M.P. 504 K. is insoluble in cold water but fairly soluble in hot water.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Chemical properties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Action of heat:</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When heated it dehydrates (eliminates a molecule of water) to forms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anhydride that sublimes readily</a:t>
            </a:r>
            <a:r>
              <a:rPr kumimoji="0" lang="en-US" sz="1400" b="0" i="0" u="none" strike="noStrike" cap="none" normalizeH="0" baseline="0" dirty="0" smtClean="0">
                <a:ln>
                  <a:noFill/>
                </a:ln>
                <a:solidFill>
                  <a:srgbClr val="222222"/>
                </a:solidFill>
                <a:effectLst/>
                <a:latin typeface="Calibri" pitchFamily="34" charset="0"/>
                <a:ea typeface="Times New Roman" pitchFamily="18" charset="0"/>
                <a:cs typeface="Mangal" pitchFamily="18" charset="0"/>
              </a:rPr>
              <a:t>.</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n-US" sz="1400" dirty="0" smtClean="0">
              <a:solidFill>
                <a:srgbClr val="222222"/>
              </a:solidFill>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222222"/>
              </a:solidFill>
              <a:effectLst/>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n-US" sz="1400" dirty="0" smtClean="0">
              <a:solidFill>
                <a:srgbClr val="222222"/>
              </a:solidFill>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222222"/>
              </a:solidFill>
              <a:effectLst/>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lang="en-US" sz="1400" dirty="0" smtClean="0">
              <a:solidFill>
                <a:srgbClr val="222222"/>
              </a:solidFill>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solidFill>
                <a:srgbClr val="222222"/>
              </a:solidFill>
              <a:effectLst/>
              <a:latin typeface="Calibri" pitchFamily="34" charset="0"/>
              <a:cs typeface="Mangal" pitchFamily="18" charset="0"/>
            </a:endParaRPr>
          </a:p>
          <a:p>
            <a:pPr marL="342900" indent="-342900" eaLnBrk="0" fontAlgn="base" hangingPunct="0">
              <a:spcBef>
                <a:spcPct val="0"/>
              </a:spcBef>
              <a:spcAft>
                <a:spcPct val="0"/>
              </a:spcAft>
              <a:buFontTx/>
              <a:buAutoNum type="arabicPeriod"/>
            </a:pPr>
            <a:r>
              <a:rPr lang="en-US" sz="2000" b="1" dirty="0" smtClean="0">
                <a:latin typeface="Times New Roman" pitchFamily="18" charset="0"/>
                <a:cs typeface="Times New Roman" pitchFamily="18" charset="0"/>
              </a:rPr>
              <a:t>Reaction with </a:t>
            </a:r>
            <a:r>
              <a:rPr lang="en-US" sz="2000" b="1" dirty="0" err="1" smtClean="0">
                <a:latin typeface="Times New Roman" pitchFamily="18" charset="0"/>
                <a:cs typeface="Times New Roman" pitchFamily="18" charset="0"/>
              </a:rPr>
              <a:t>sodalime</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On heating with </a:t>
            </a:r>
            <a:r>
              <a:rPr lang="en-US" sz="2000" dirty="0" err="1" smtClean="0">
                <a:latin typeface="Times New Roman" pitchFamily="18" charset="0"/>
                <a:cs typeface="Times New Roman" pitchFamily="18" charset="0"/>
              </a:rPr>
              <a:t>sodalime</a:t>
            </a:r>
            <a:r>
              <a:rPr lang="en-US" sz="2000" dirty="0" smtClean="0">
                <a:latin typeface="Times New Roman" pitchFamily="18" charset="0"/>
                <a:cs typeface="Times New Roman" pitchFamily="18" charset="0"/>
              </a:rPr>
              <a:t> (mixture of </a:t>
            </a:r>
            <a:r>
              <a:rPr lang="en-US" sz="2000" dirty="0" err="1" smtClean="0">
                <a:latin typeface="Times New Roman" pitchFamily="18" charset="0"/>
                <a:cs typeface="Times New Roman" pitchFamily="18" charset="0"/>
              </a:rPr>
              <a:t>NaOH</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CaO</a:t>
            </a:r>
            <a:r>
              <a:rPr lang="en-US" sz="2000" dirty="0" smtClean="0">
                <a:latin typeface="Times New Roman" pitchFamily="18" charset="0"/>
                <a:cs typeface="Times New Roman" pitchFamily="18" charset="0"/>
              </a:rPr>
              <a:t>) it undergoes decarboxylation to form benzoic acid which further </a:t>
            </a:r>
            <a:r>
              <a:rPr lang="en-US" sz="2000" dirty="0" err="1" smtClean="0">
                <a:latin typeface="Times New Roman" pitchFamily="18" charset="0"/>
                <a:cs typeface="Times New Roman" pitchFamily="18" charset="0"/>
              </a:rPr>
              <a:t>decarboxylates</a:t>
            </a:r>
            <a:r>
              <a:rPr lang="en-US" sz="2000" dirty="0" smtClean="0">
                <a:latin typeface="Times New Roman" pitchFamily="18" charset="0"/>
                <a:cs typeface="Times New Roman" pitchFamily="18" charset="0"/>
              </a:rPr>
              <a:t> to form benzene.</a:t>
            </a:r>
          </a:p>
          <a:p>
            <a:pPr marL="342900" indent="-342900" eaLnBrk="0" fontAlgn="base" hangingPunct="0">
              <a:spcBef>
                <a:spcPct val="0"/>
              </a:spcBef>
              <a:spcAft>
                <a:spcPct val="0"/>
              </a:spcAft>
              <a:buFontTx/>
              <a:buAutoNum type="arabicPeriod"/>
            </a:pPr>
            <a:endParaRPr lang="en-US" sz="2000" dirty="0" smtClean="0">
              <a:latin typeface="Times New Roman" pitchFamily="18" charset="0"/>
              <a:cs typeface="Times New Roman" pitchFamily="18" charset="0"/>
            </a:endParaRPr>
          </a:p>
          <a:p>
            <a:pPr marL="342900" indent="-342900" eaLnBrk="0" fontAlgn="base" hangingPunct="0">
              <a:spcBef>
                <a:spcPct val="0"/>
              </a:spcBef>
              <a:spcAft>
                <a:spcPct val="0"/>
              </a:spcAft>
              <a:buFontTx/>
              <a:buAutoNum type="arabicPeriod"/>
            </a:pPr>
            <a:endParaRPr lang="en-US" sz="2000" dirty="0" smtClean="0">
              <a:latin typeface="Times New Roman" pitchFamily="18" charset="0"/>
              <a:cs typeface="Times New Roman" pitchFamily="18" charset="0"/>
            </a:endParaRPr>
          </a:p>
          <a:p>
            <a:pPr marL="342900" indent="-342900" eaLnBrk="0" fontAlgn="base" hangingPunct="0">
              <a:spcBef>
                <a:spcPct val="0"/>
              </a:spcBef>
              <a:spcAft>
                <a:spcPct val="0"/>
              </a:spcAft>
              <a:buFontTx/>
              <a:buAutoNum type="arabicPeriod"/>
            </a:pPr>
            <a:endParaRPr lang="en-US" sz="2000" dirty="0" smtClean="0">
              <a:latin typeface="Times New Roman" pitchFamily="18" charset="0"/>
              <a:cs typeface="Times New Roman" pitchFamily="18" charset="0"/>
            </a:endParaRPr>
          </a:p>
          <a:p>
            <a:pPr marL="342900" indent="-342900" eaLnBrk="0" fontAlgn="base" hangingPunct="0">
              <a:spcBef>
                <a:spcPct val="0"/>
              </a:spcBef>
              <a:spcAft>
                <a:spcPct val="0"/>
              </a:spcAft>
              <a:buFontTx/>
              <a:buAutoNum type="arabicPeriod"/>
            </a:pPr>
            <a:endParaRPr lang="en-US" sz="2000" dirty="0" smtClean="0">
              <a:latin typeface="Times New Roman" pitchFamily="18" charset="0"/>
              <a:cs typeface="Times New Roman" pitchFamily="18" charset="0"/>
            </a:endParaRPr>
          </a:p>
          <a:p>
            <a:pPr marL="342900" indent="-342900" eaLnBrk="0" fontAlgn="base" hangingPunct="0">
              <a:spcBef>
                <a:spcPct val="0"/>
              </a:spcBef>
              <a:spcAft>
                <a:spcPct val="0"/>
              </a:spcAft>
              <a:buFontTx/>
              <a:buAutoNum type="arabicPeriod"/>
            </a:pPr>
            <a:endParaRPr lang="en-US" sz="2000" dirty="0" smtClean="0">
              <a:latin typeface="Times New Roman" pitchFamily="18" charset="0"/>
              <a:cs typeface="Times New Roman" pitchFamily="18" charset="0"/>
            </a:endParaRPr>
          </a:p>
          <a:p>
            <a:pPr marL="342900" indent="-342900" eaLnBrk="0" fontAlgn="base" hangingPunct="0">
              <a:spcBef>
                <a:spcPct val="0"/>
              </a:spcBef>
              <a:spcAft>
                <a:spcPct val="0"/>
              </a:spcAft>
            </a:pPr>
            <a:r>
              <a:rPr lang="en-US" sz="2000" b="1" dirty="0" smtClean="0">
                <a:latin typeface="Times New Roman" pitchFamily="18" charset="0"/>
                <a:cs typeface="Times New Roman" pitchFamily="18" charset="0"/>
              </a:rPr>
              <a:t>3. Reaction with NH3: </a:t>
            </a:r>
            <a:r>
              <a:rPr lang="en-US" sz="2000" dirty="0" smtClean="0">
                <a:latin typeface="Times New Roman" pitchFamily="18" charset="0"/>
                <a:cs typeface="Times New Roman" pitchFamily="18" charset="0"/>
              </a:rPr>
              <a:t>On heating with ammonia at 473 K under pressure </a:t>
            </a:r>
            <a:r>
              <a:rPr lang="en-US" sz="2000" dirty="0" err="1" smtClean="0">
                <a:latin typeface="Times New Roman" pitchFamily="18" charset="0"/>
                <a:cs typeface="Times New Roman" pitchFamily="18" charset="0"/>
              </a:rPr>
              <a:t>phthalimide</a:t>
            </a:r>
            <a:r>
              <a:rPr lang="en-US" sz="2000" dirty="0" smtClean="0">
                <a:latin typeface="Times New Roman" pitchFamily="18" charset="0"/>
                <a:cs typeface="Times New Roman" pitchFamily="18" charset="0"/>
              </a:rPr>
              <a:t> is obtained.</a:t>
            </a:r>
            <a:endParaRPr lang="en-US" sz="1400" dirty="0" smtClean="0">
              <a:solidFill>
                <a:srgbClr val="222222"/>
              </a:solidFill>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222222"/>
              </a:solidFill>
              <a:effectLst/>
              <a:latin typeface="Calibri" pitchFamily="34" charset="0"/>
              <a:cs typeface="Mangal" pitchFamily="18" charset="0"/>
            </a:endParaRPr>
          </a:p>
          <a:p>
            <a:pPr marL="342900" marR="0" lvl="0" indent="-342900" algn="l" defTabSz="914400" rtl="0" eaLnBrk="0" fontAlgn="base" latinLnBrk="0" hangingPunct="0">
              <a:lnSpc>
                <a:spcPct val="100000"/>
              </a:lnSpc>
              <a:spcBef>
                <a:spcPct val="0"/>
              </a:spcBef>
              <a:spcAft>
                <a:spcPct val="0"/>
              </a:spcAft>
              <a:buClrTx/>
              <a:buSzTx/>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a:srcRect/>
          <a:stretch>
            <a:fillRect/>
          </a:stretch>
        </p:blipFill>
        <p:spPr bwMode="auto">
          <a:xfrm>
            <a:off x="2073325" y="1704689"/>
            <a:ext cx="5664955" cy="1256877"/>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809268" y="3648291"/>
            <a:ext cx="6761525" cy="1333142"/>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560660" y="5337941"/>
            <a:ext cx="6887303" cy="141770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630" y="1"/>
            <a:ext cx="9806770" cy="6675674"/>
          </a:xfrm>
          <a:prstGeom prst="rect">
            <a:avLst/>
          </a:prstGeom>
        </p:spPr>
        <p:txBody>
          <a:bodyPr wrap="square">
            <a:spAutoFit/>
          </a:bodyPr>
          <a:lstStyle/>
          <a:p>
            <a:pPr algn="just">
              <a:lnSpc>
                <a:spcPct val="115000"/>
              </a:lnSpc>
              <a:spcAft>
                <a:spcPts val="0"/>
              </a:spcAft>
            </a:pPr>
            <a:r>
              <a:rPr lang="en-US" sz="2400" b="1"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Methods of formation of Carboxylic acids</a:t>
            </a:r>
            <a:r>
              <a:rPr lang="en-US" sz="2400"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Carboxylic acids are mainly prepared by the oxidation of a variety of functional groups.</a:t>
            </a:r>
            <a:endParaRPr lang="en-IN"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Alcohols:</a:t>
            </a: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strong oxidizing agents oxidize primary alcohols first to aldehydes which get easily oxidized next to corresponding carboxylic acids. e.g.,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ethanoic</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 is formed from ethanol via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ethanal</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Potassium permanganate, potassium dichromate and chromium trioxide are strong oxidizing agents. Mild oxidizing agents such as manganese dioxide (MnO2) and </a:t>
            </a:r>
            <a:r>
              <a:rPr lang="en-US"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Tollen's</a:t>
            </a:r>
            <a:r>
              <a:rPr lang="en-US"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reagent [Ag(NH3)2OH] though oxidize alcohols to aldehydes they cannot oxidize aldehydes further to acids.</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655093" y="1842456"/>
            <a:ext cx="8898339" cy="3753134"/>
          </a:xfrm>
          <a:prstGeom prst="rect">
            <a:avLst/>
          </a:prstGeom>
          <a:noFill/>
          <a:ln w="9525">
            <a:noFill/>
            <a:miter lim="800000"/>
            <a:headEnd/>
            <a:tailEnd/>
          </a:ln>
        </p:spPr>
      </p:pic>
    </p:spTree>
    <p:extLst>
      <p:ext uri="{BB962C8B-B14F-4D97-AF65-F5344CB8AC3E}">
        <p14:creationId xmlns:p14="http://schemas.microsoft.com/office/powerpoint/2010/main" xmlns="" val="263096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122833" y="109184"/>
            <a:ext cx="10003808" cy="4244454"/>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 Uses of </a:t>
            </a:r>
            <a:r>
              <a:rPr kumimoji="0" lang="en-US" sz="20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1. It is used in the preparation of benzoic acid,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anhydride. Its anhydride is principle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commertial</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form of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phthalic</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acid used in large scale production of plasticizers for plastics.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2. It is important industrial chemical used in the manufacture of dyes.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3. Its </a:t>
            </a:r>
            <a:r>
              <a:rPr kumimoji="0" lang="en-US" sz="2000" b="0"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monopotassium</a:t>
            </a:r>
            <a:r>
              <a:rPr kumimoji="0" lang="en-US" sz="20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salt is used as standard acid (its pH is 2.89) in analytical labs.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1.7 Carboxylic Acid Derivatives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Introduction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Carboxylic Acid Derivatives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are the functional derivatives formed by replacing the hydroxyl group of carboxylic acids by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substituents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like halo (X),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alkoxy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(R-O-), amino (-NH</a:t>
            </a:r>
            <a:r>
              <a:rPr kumimoji="0" lang="en-US"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rPr>
              <a:t>2</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and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acyloxy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(R-CO-0-). They are respectively called as acid halides (R-CO-X), esters(R CO-OR), acid amides(R-CONH,) and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acidanhydrides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(R-CO-O CO-R). They are valuable in organic synthesis as reagents and reaction intermediates.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Four different types of derivatives of acids are as under.</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2155648" y="4400356"/>
            <a:ext cx="5528041" cy="245764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0" y="0"/>
            <a:ext cx="9921922"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Acid halide derivative: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The-OH group of carboxylic acid is replaced by a halogen atom.</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Acetyl chloride /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Ethanoyl</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chloride</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It is obtained from acetic acid, by replacing the terminal - OH group by Cl. It is for most important acid halide.</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Methods of preparation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They are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commertially</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prepared from carboxylic acid by the action of PCl3 or SOCl2</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Acetyl chloride can be prepared by the action of PCI, on glacial acetic acid.</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lvl="0" indent="-457200" eaLnBrk="0" fontAlgn="base" hangingPunct="0">
              <a:spcBef>
                <a:spcPct val="0"/>
              </a:spcBef>
              <a:spcAft>
                <a:spcPct val="0"/>
              </a:spcAft>
              <a:buFontTx/>
              <a:buAutoNum type="alphaLcParenBoth"/>
            </a:pPr>
            <a:endParaRPr lang="en-US" sz="2000" dirty="0" smtClean="0">
              <a:latin typeface="Times New Roman" pitchFamily="18" charset="0"/>
              <a:cs typeface="Times New Roman" pitchFamily="18" charset="0"/>
            </a:endParaRPr>
          </a:p>
          <a:p>
            <a:pPr marL="457200" lvl="0" indent="-457200" eaLnBrk="0" fontAlgn="base" hangingPunct="0">
              <a:spcBef>
                <a:spcPct val="0"/>
              </a:spcBef>
              <a:spcAft>
                <a:spcPct val="0"/>
              </a:spcAft>
              <a:buFontTx/>
              <a:buAutoNum type="alphaLcParenBoth"/>
            </a:pPr>
            <a:r>
              <a:rPr lang="en-US" sz="2000" dirty="0" smtClean="0">
                <a:latin typeface="Times New Roman" pitchFamily="18" charset="0"/>
                <a:cs typeface="Times New Roman" pitchFamily="18" charset="0"/>
              </a:rPr>
              <a:t> It can also be prepared by the action of </a:t>
            </a:r>
            <a:r>
              <a:rPr lang="en-US" sz="2000" dirty="0" err="1" smtClean="0">
                <a:latin typeface="Times New Roman" pitchFamily="18" charset="0"/>
                <a:cs typeface="Times New Roman" pitchFamily="18" charset="0"/>
              </a:rPr>
              <a:t>thionyl</a:t>
            </a:r>
            <a:r>
              <a:rPr lang="en-US" sz="2000" dirty="0" smtClean="0">
                <a:latin typeface="Times New Roman" pitchFamily="18" charset="0"/>
                <a:cs typeface="Times New Roman" pitchFamily="18" charset="0"/>
              </a:rPr>
              <a:t> chloride (</a:t>
            </a:r>
            <a:r>
              <a:rPr lang="en-US" sz="2000" dirty="0" err="1" smtClean="0">
                <a:latin typeface="Times New Roman" pitchFamily="18" charset="0"/>
                <a:cs typeface="Times New Roman" pitchFamily="18" charset="0"/>
              </a:rPr>
              <a:t>SOCl</a:t>
            </a:r>
            <a:r>
              <a:rPr lang="en-US" sz="2000" dirty="0" smtClean="0">
                <a:latin typeface="Times New Roman" pitchFamily="18" charset="0"/>
                <a:cs typeface="Times New Roman" pitchFamily="18" charset="0"/>
              </a:rPr>
              <a:t>₂) on acetic acid.</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4327827" y="541897"/>
            <a:ext cx="1745427" cy="781935"/>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720722" y="3335212"/>
            <a:ext cx="6713594" cy="1209492"/>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772365" y="5268035"/>
            <a:ext cx="6621008" cy="1282889"/>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0"/>
            <a:ext cx="10058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product obtained is pure as SO2 and HCl being gases they escape out.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 Properties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Physical properties: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is a colourless, pungent smelling volatile liquid, B.P. 325 K. It fumes in moist air. It is soluble in ether, acetone and acetic acid but reacts with water and alcohol.</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Chemical properties</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Action of water:</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Acetyl chloride reacts with water and forms acetic acid.</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lvl="0" indent="-457200" eaLnBrk="0" fontAlgn="base" hangingPunct="0">
              <a:spcBef>
                <a:spcPct val="0"/>
              </a:spcBef>
              <a:spcAft>
                <a:spcPct val="0"/>
              </a:spcAft>
              <a:buFontTx/>
              <a:buAutoNum type="arabicPeriod"/>
            </a:pPr>
            <a:endParaRPr lang="en-US" sz="2000" dirty="0" smtClean="0">
              <a:latin typeface="Times New Roman" pitchFamily="18" charset="0"/>
              <a:cs typeface="Times New Roman" pitchFamily="18" charset="0"/>
            </a:endParaRP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2.    Action of alcohol: Acetyl chloride reacts with alcohol and forms an ester.</a:t>
            </a: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        </a:t>
            </a:r>
          </a:p>
          <a:p>
            <a:pPr marL="457200" lvl="0" indent="-457200" eaLnBrk="0" fontAlgn="base" hangingPunct="0">
              <a:spcBef>
                <a:spcPct val="0"/>
              </a:spcBef>
              <a:spcAft>
                <a:spcPct val="0"/>
              </a:spcAft>
            </a:pPr>
            <a:endParaRPr lang="en-US" sz="2000" dirty="0" smtClean="0">
              <a:latin typeface="Times New Roman" pitchFamily="18" charset="0"/>
              <a:cs typeface="Times New Roman" pitchFamily="18" charset="0"/>
            </a:endParaRPr>
          </a:p>
          <a:p>
            <a:pPr marL="457200" lvl="0" indent="-457200" eaLnBrk="0" fontAlgn="base" hangingPunct="0">
              <a:spcBef>
                <a:spcPct val="0"/>
              </a:spcBef>
              <a:spcAft>
                <a:spcPct val="0"/>
              </a:spcAft>
            </a:pPr>
            <a:endParaRPr lang="en-US" sz="2000" dirty="0" smtClean="0">
              <a:latin typeface="Times New Roman" pitchFamily="18" charset="0"/>
              <a:cs typeface="Times New Roman" pitchFamily="18" charset="0"/>
            </a:endParaRPr>
          </a:p>
          <a:p>
            <a:pPr marL="457200" lvl="0" indent="-457200" eaLnBrk="0" fontAlgn="base" hangingPunct="0">
              <a:spcBef>
                <a:spcPct val="0"/>
              </a:spcBef>
              <a:spcAft>
                <a:spcPct val="0"/>
              </a:spcAft>
            </a:pPr>
            <a:endParaRPr lang="en-US" sz="2000" dirty="0" smtClean="0">
              <a:latin typeface="Times New Roman" pitchFamily="18" charset="0"/>
              <a:cs typeface="Times New Roman" pitchFamily="18" charset="0"/>
            </a:endParaRP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Mechanism of </a:t>
            </a:r>
            <a:r>
              <a:rPr lang="en-US" sz="2000" dirty="0" err="1" smtClean="0">
                <a:latin typeface="Times New Roman" pitchFamily="18" charset="0"/>
                <a:cs typeface="Times New Roman" pitchFamily="18" charset="0"/>
              </a:rPr>
              <a:t>Esterification</a:t>
            </a:r>
            <a:r>
              <a:rPr lang="en-US" sz="2000" dirty="0" smtClean="0">
                <a:latin typeface="Times New Roman" pitchFamily="18" charset="0"/>
                <a:cs typeface="Times New Roman" pitchFamily="18" charset="0"/>
              </a:rPr>
              <a:t>: It is a nucleophilic acyl substitution reaction. Where in a molecule of </a:t>
            </a:r>
            <a:r>
              <a:rPr lang="en-US" sz="2000" dirty="0" err="1" smtClean="0">
                <a:latin typeface="Times New Roman" pitchFamily="18" charset="0"/>
                <a:cs typeface="Times New Roman" pitchFamily="18" charset="0"/>
              </a:rPr>
              <a:t>nucleophile</a:t>
            </a:r>
            <a:r>
              <a:rPr lang="en-US" sz="2000" dirty="0" smtClean="0">
                <a:latin typeface="Times New Roman" pitchFamily="18" charset="0"/>
                <a:cs typeface="Times New Roman" pitchFamily="18" charset="0"/>
              </a:rPr>
              <a:t> (R-O-H) attack on carboxyl group followed by loss of leaving group (X:).</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cstate="print"/>
          <a:srcRect/>
          <a:stretch>
            <a:fillRect/>
          </a:stretch>
        </p:blipFill>
        <p:spPr bwMode="auto">
          <a:xfrm>
            <a:off x="1432919" y="1922177"/>
            <a:ext cx="7451774" cy="1203159"/>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693559" y="3507987"/>
            <a:ext cx="7081951" cy="1104950"/>
          </a:xfrm>
          <a:prstGeom prst="rect">
            <a:avLst/>
          </a:prstGeom>
          <a:noFill/>
          <a:ln w="9525">
            <a:noFill/>
            <a:miter lim="800000"/>
            <a:headEnd/>
            <a:tailEnd/>
          </a:ln>
        </p:spPr>
      </p:pic>
      <p:pic>
        <p:nvPicPr>
          <p:cNvPr id="5" name="Picture 4"/>
          <p:cNvPicPr/>
          <p:nvPr/>
        </p:nvPicPr>
        <p:blipFill>
          <a:blip r:embed="rId4"/>
          <a:srcRect/>
          <a:stretch>
            <a:fillRect/>
          </a:stretch>
        </p:blipFill>
        <p:spPr bwMode="auto">
          <a:xfrm>
            <a:off x="771164" y="5377214"/>
            <a:ext cx="8017993" cy="1462021"/>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0" y="0"/>
            <a:ext cx="10017457"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Since there is transfer of acyl group from leaving group to the attacking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nucleophile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it is also called as, acyl transfer reaction. </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Action of ammonia:</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Acetyl chloride reacts with ammonia and forms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acetamide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R="0" lvl="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b="1" dirty="0" smtClean="0">
                <a:latin typeface="Times New Roman" pitchFamily="18" charset="0"/>
                <a:ea typeface="Times New Roman" pitchFamily="18" charset="0"/>
                <a:cs typeface="Times New Roman" pitchFamily="18" charset="0"/>
              </a:rPr>
              <a:t>[C] Uses of acetyl chloride:</a:t>
            </a:r>
            <a:r>
              <a:rPr lang="en-US" sz="2000" dirty="0" smtClean="0">
                <a:latin typeface="Times New Roman" pitchFamily="18" charset="0"/>
                <a:ea typeface="Times New Roman" pitchFamily="18" charset="0"/>
                <a:cs typeface="Times New Roman" pitchFamily="18" charset="0"/>
              </a:rPr>
              <a:t> It is industrially valuable chemical. </a:t>
            </a: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1. It is largely used as an acetylating agent.</a:t>
            </a: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2. For detection and estimation of - OH, - NH2, -NH groups in organic molecules.</a:t>
            </a: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3. In the preparation of acetic anhydride, </a:t>
            </a:r>
            <a:r>
              <a:rPr lang="en-US" sz="2000" dirty="0" err="1" smtClean="0">
                <a:latin typeface="Times New Roman" pitchFamily="18" charset="0"/>
                <a:ea typeface="Times New Roman" pitchFamily="18" charset="0"/>
                <a:cs typeface="Times New Roman" pitchFamily="18" charset="0"/>
              </a:rPr>
              <a:t>acetamide</a:t>
            </a:r>
            <a:r>
              <a:rPr lang="en-US" sz="2000" dirty="0" smtClean="0">
                <a:latin typeface="Times New Roman" pitchFamily="18" charset="0"/>
                <a:ea typeface="Times New Roman" pitchFamily="18" charset="0"/>
                <a:cs typeface="Times New Roman" pitchFamily="18" charset="0"/>
              </a:rPr>
              <a:t>, </a:t>
            </a:r>
            <a:r>
              <a:rPr lang="en-US" sz="2000" dirty="0" err="1" smtClean="0">
                <a:latin typeface="Times New Roman" pitchFamily="18" charset="0"/>
                <a:ea typeface="Times New Roman" pitchFamily="18" charset="0"/>
                <a:cs typeface="Times New Roman" pitchFamily="18" charset="0"/>
              </a:rPr>
              <a:t>acitanilide</a:t>
            </a:r>
            <a:r>
              <a:rPr lang="en-US" sz="2000" dirty="0" smtClean="0">
                <a:latin typeface="Times New Roman" pitchFamily="18" charset="0"/>
                <a:ea typeface="Times New Roman" pitchFamily="18" charset="0"/>
                <a:cs typeface="Times New Roman" pitchFamily="18" charset="0"/>
              </a:rPr>
              <a:t> etc. </a:t>
            </a: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4. In the synthesis of number of organic compounds.</a:t>
            </a:r>
          </a:p>
          <a:p>
            <a:pPr lvl="0" eaLnBrk="0" fontAlgn="base" hangingPunct="0">
              <a:spcBef>
                <a:spcPct val="0"/>
              </a:spcBef>
              <a:spcAft>
                <a:spcPct val="0"/>
              </a:spcAft>
            </a:pPr>
            <a:r>
              <a:rPr lang="en-US" sz="2400" b="1" i="1" dirty="0" smtClean="0">
                <a:latin typeface="Times New Roman" pitchFamily="18" charset="0"/>
                <a:ea typeface="Times New Roman" pitchFamily="18" charset="0"/>
                <a:cs typeface="Times New Roman" pitchFamily="18" charset="0"/>
              </a:rPr>
              <a:t>2. Acid anhydride derivative</a:t>
            </a: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They are carboxylic acid derivatives formed by replacing - OH group of-COOH by - O-CO-R group.</a:t>
            </a:r>
          </a:p>
          <a:p>
            <a:pPr lvl="0" eaLnBrk="0" fontAlgn="base" hangingPunct="0">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000" dirty="0" smtClean="0">
                <a:latin typeface="Times New Roman" pitchFamily="18" charset="0"/>
                <a:ea typeface="Times New Roman" pitchFamily="18" charset="0"/>
                <a:cs typeface="Times New Roman" pitchFamily="18" charset="0"/>
              </a:rPr>
              <a:t>It is obtained from acetic acid by the replacing the terminal - OH group by- OCOCH3 group.</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587301" y="1241069"/>
            <a:ext cx="6901605" cy="1433892"/>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2998306" y="5219313"/>
            <a:ext cx="3347903" cy="78570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0" y="-1"/>
            <a:ext cx="10072048"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Methods of preparation</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Dehydration of acetic acid:</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When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vapours</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of acetic acid are passed over phosphorus </a:t>
            </a:r>
            <a:r>
              <a:rPr kumimoji="0" lang="en-US"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pentaoxide</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(P₂O5), dehydration takes place to form acetic anhydride.</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lang="en-US" sz="2000" dirty="0" smtClean="0">
              <a:latin typeface="Times New Roman" pitchFamily="18" charset="0"/>
              <a:cs typeface="Times New Roman" pitchFamily="18" charset="0"/>
            </a:endParaRP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[B] Properties</a:t>
            </a: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Physical properties: It is a colourless liquid with irritating smell, B. P. 412.5 K. It is slightly soluble in water but readily soluble in ether and benzene.</a:t>
            </a: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Chemical properties</a:t>
            </a:r>
          </a:p>
          <a:p>
            <a:pPr marL="457200" lvl="0" indent="-457200" eaLnBrk="0" fontAlgn="base" hangingPunct="0">
              <a:spcBef>
                <a:spcPct val="0"/>
              </a:spcBef>
              <a:spcAft>
                <a:spcPct val="0"/>
              </a:spcAft>
            </a:pPr>
            <a:r>
              <a:rPr lang="en-US" sz="2000" dirty="0" smtClean="0">
                <a:latin typeface="Times New Roman" pitchFamily="18" charset="0"/>
                <a:cs typeface="Times New Roman" pitchFamily="18" charset="0"/>
              </a:rPr>
              <a:t>    1. Reaction with water: It is slowly </a:t>
            </a:r>
            <a:r>
              <a:rPr lang="en-US" sz="2000" dirty="0" err="1" smtClean="0">
                <a:latin typeface="Times New Roman" pitchFamily="18" charset="0"/>
                <a:cs typeface="Times New Roman" pitchFamily="18" charset="0"/>
              </a:rPr>
              <a:t>hydrolysed</a:t>
            </a:r>
            <a:r>
              <a:rPr lang="en-US" sz="2000" dirty="0" smtClean="0">
                <a:latin typeface="Times New Roman" pitchFamily="18" charset="0"/>
                <a:cs typeface="Times New Roman" pitchFamily="18" charset="0"/>
              </a:rPr>
              <a:t> by water to form acetic acid.</a:t>
            </a: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lang="en-US" sz="2000" dirty="0" smtClean="0">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lphaLcParenBoth"/>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 name="Picture 2"/>
          <p:cNvPicPr/>
          <p:nvPr/>
        </p:nvPicPr>
        <p:blipFill>
          <a:blip r:embed="rId2"/>
          <a:srcRect/>
          <a:stretch>
            <a:fillRect/>
          </a:stretch>
        </p:blipFill>
        <p:spPr bwMode="auto">
          <a:xfrm>
            <a:off x="1305119" y="1305790"/>
            <a:ext cx="7156493" cy="1614831"/>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428659" y="4347276"/>
            <a:ext cx="6992009" cy="2039876"/>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95536" y="177424"/>
            <a:ext cx="10085696"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 Reaction with alcohol</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Ethyl alcohol reacts with acetic anhydride to form an ester, e.g., with ethanol forms ethyl acetate.</a:t>
            </a: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2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b="1" dirty="0" smtClean="0">
                <a:latin typeface="Times New Roman" pitchFamily="18" charset="0"/>
                <a:ea typeface="Times New Roman" pitchFamily="18" charset="0"/>
                <a:cs typeface="Times New Roman" pitchFamily="18" charset="0"/>
              </a:rPr>
              <a:t>3</a:t>
            </a:r>
            <a:r>
              <a:rPr lang="en-US" sz="2000" b="1" dirty="0" smtClean="0">
                <a:latin typeface="Times New Roman" pitchFamily="18" charset="0"/>
                <a:ea typeface="Times New Roman" pitchFamily="18" charset="0"/>
                <a:cs typeface="Times New Roman" pitchFamily="18" charset="0"/>
              </a:rPr>
              <a:t>. Reaction with ammonia: </a:t>
            </a:r>
            <a:r>
              <a:rPr lang="en-US" sz="2000" dirty="0" smtClean="0">
                <a:latin typeface="Times New Roman" pitchFamily="18" charset="0"/>
                <a:ea typeface="Times New Roman" pitchFamily="18" charset="0"/>
                <a:cs typeface="Times New Roman" pitchFamily="18" charset="0"/>
              </a:rPr>
              <a:t>Ammonia reacts with acetic anhydride and forms </a:t>
            </a:r>
            <a:r>
              <a:rPr lang="en-US" sz="2000" dirty="0" err="1" smtClean="0">
                <a:latin typeface="Times New Roman" pitchFamily="18" charset="0"/>
                <a:ea typeface="Times New Roman" pitchFamily="18" charset="0"/>
                <a:cs typeface="Times New Roman" pitchFamily="18" charset="0"/>
              </a:rPr>
              <a:t>acetamide</a:t>
            </a:r>
            <a:r>
              <a:rPr lang="en-US" sz="2000" dirty="0" smtClean="0">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endParaRPr lang="en-US" sz="2000" dirty="0" smtClean="0">
              <a:latin typeface="Times New Roman" pitchFamily="18" charset="0"/>
              <a:ea typeface="Times New Roman" pitchFamily="18" charset="0"/>
              <a:cs typeface="Times New Roman" pitchFamily="18" charset="0"/>
            </a:endParaRPr>
          </a:p>
          <a:p>
            <a:pPr lvl="0" fontAlgn="base">
              <a:spcBef>
                <a:spcPct val="0"/>
              </a:spcBef>
              <a:spcAft>
                <a:spcPct val="0"/>
              </a:spcAft>
            </a:pPr>
            <a:r>
              <a:rPr lang="en-US" sz="2000" dirty="0" smtClean="0">
                <a:latin typeface="Times New Roman" pitchFamily="18" charset="0"/>
                <a:ea typeface="Times New Roman" pitchFamily="18" charset="0"/>
                <a:cs typeface="Times New Roman" pitchFamily="18" charset="0"/>
              </a:rPr>
              <a:t>[C] Uses of acetic anhydride: It is used,</a:t>
            </a:r>
          </a:p>
          <a:p>
            <a:pPr lvl="0" fontAlgn="base">
              <a:spcBef>
                <a:spcPct val="0"/>
              </a:spcBef>
              <a:spcAft>
                <a:spcPct val="0"/>
              </a:spcAft>
            </a:pPr>
            <a:r>
              <a:rPr lang="en-US" sz="2000" dirty="0" smtClean="0">
                <a:latin typeface="Times New Roman" pitchFamily="18" charset="0"/>
                <a:ea typeface="Times New Roman" pitchFamily="18" charset="0"/>
                <a:cs typeface="Times New Roman" pitchFamily="18" charset="0"/>
              </a:rPr>
              <a:t>1. As an acetylating agent.</a:t>
            </a:r>
          </a:p>
          <a:p>
            <a:pPr lvl="0" fontAlgn="base">
              <a:spcBef>
                <a:spcPct val="0"/>
              </a:spcBef>
              <a:spcAft>
                <a:spcPct val="0"/>
              </a:spcAft>
            </a:pPr>
            <a:r>
              <a:rPr lang="en-US" sz="2000" dirty="0" smtClean="0">
                <a:latin typeface="Times New Roman" pitchFamily="18" charset="0"/>
                <a:ea typeface="Times New Roman" pitchFamily="18" charset="0"/>
                <a:cs typeface="Times New Roman" pitchFamily="18" charset="0"/>
              </a:rPr>
              <a:t>2. For detection and estimation of hydroxyl and amino group.</a:t>
            </a:r>
          </a:p>
          <a:p>
            <a:pPr lvl="0" fontAlgn="base">
              <a:spcBef>
                <a:spcPct val="0"/>
              </a:spcBef>
              <a:spcAft>
                <a:spcPct val="0"/>
              </a:spcAft>
            </a:pPr>
            <a:r>
              <a:rPr lang="en-US" sz="2000" dirty="0" smtClean="0">
                <a:latin typeface="Times New Roman" pitchFamily="18" charset="0"/>
                <a:ea typeface="Times New Roman" pitchFamily="18" charset="0"/>
                <a:cs typeface="Times New Roman" pitchFamily="18" charset="0"/>
              </a:rPr>
              <a:t>3. In the manufacture of acetate rayon, cellulose acetate, plastics polyvinyl acetate).</a:t>
            </a:r>
          </a:p>
          <a:p>
            <a:pPr lvl="0" fontAlgn="base">
              <a:spcBef>
                <a:spcPct val="0"/>
              </a:spcBef>
              <a:spcAft>
                <a:spcPct val="0"/>
              </a:spcAft>
            </a:pPr>
            <a:r>
              <a:rPr lang="en-US" sz="2000" dirty="0" smtClean="0">
                <a:latin typeface="Times New Roman" pitchFamily="18" charset="0"/>
                <a:ea typeface="Times New Roman" pitchFamily="18" charset="0"/>
                <a:cs typeface="Times New Roman" pitchFamily="18" charset="0"/>
              </a:rPr>
              <a:t>4. In the manufacture of dyes.</a:t>
            </a:r>
          </a:p>
          <a:p>
            <a:pPr lvl="0" fontAlgn="base">
              <a:spcBef>
                <a:spcPct val="0"/>
              </a:spcBef>
              <a:spcAft>
                <a:spcPct val="0"/>
              </a:spcAft>
            </a:pPr>
            <a:r>
              <a:rPr lang="en-US" sz="2000" dirty="0" smtClean="0">
                <a:latin typeface="Times New Roman" pitchFamily="18" charset="0"/>
                <a:ea typeface="Times New Roman" pitchFamily="18" charset="0"/>
                <a:cs typeface="Times New Roman" pitchFamily="18" charset="0"/>
              </a:rPr>
              <a:t>5. In the manufacture of pharmaceuticals like aspirin and </a:t>
            </a:r>
            <a:r>
              <a:rPr lang="en-US" sz="2000" dirty="0" err="1" smtClean="0">
                <a:latin typeface="Times New Roman" pitchFamily="18" charset="0"/>
                <a:ea typeface="Times New Roman" pitchFamily="18" charset="0"/>
                <a:cs typeface="Times New Roman" pitchFamily="18" charset="0"/>
              </a:rPr>
              <a:t>phenacetin</a:t>
            </a:r>
            <a:r>
              <a:rPr lang="en-US" sz="2000" dirty="0" smtClean="0">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p:cNvPicPr/>
          <p:nvPr/>
        </p:nvPicPr>
        <p:blipFill>
          <a:blip r:embed="rId2" cstate="print"/>
          <a:srcRect/>
          <a:stretch>
            <a:fillRect/>
          </a:stretch>
        </p:blipFill>
        <p:spPr bwMode="auto">
          <a:xfrm>
            <a:off x="1337219" y="838381"/>
            <a:ext cx="7806781" cy="1495385"/>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1370848" y="2852380"/>
            <a:ext cx="6954286" cy="131018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040" y="0"/>
            <a:ext cx="9888656" cy="7666714"/>
          </a:xfrm>
          <a:prstGeom prst="rect">
            <a:avLst/>
          </a:prstGeom>
        </p:spPr>
        <p:txBody>
          <a:bodyPr wrap="square">
            <a:spAutoFit/>
          </a:bodyPr>
          <a:lstStyle/>
          <a:p>
            <a:pPr algn="just">
              <a:lnSpc>
                <a:spcPct val="115000"/>
              </a:lnSpc>
              <a:spcAft>
                <a:spcPts val="0"/>
              </a:spcAft>
            </a:pPr>
            <a:r>
              <a:rPr lang="en-US" sz="24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 Aldehydes and Ketones:</a:t>
            </a: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Oxidising</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agents like acid dichromate (K₂Cr₂O</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/H₂SO</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and KMnO</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oxidise</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aldehydes easily to carboxylic acids containing the same number of carbon atoms. The most common reagent used is CrO</a:t>
            </a:r>
            <a:r>
              <a:rPr lang="en-US" sz="20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in aqueous acid. This reaction generally gives good yields at room temperature.</a:t>
            </a: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hydrogen atom attached to carbonyl carbon makes aldehydes to be strong reducing agents so they are very easily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oxidised</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Ketones lack hydrogen atom attached to carbonyl carbon and resistant oxidation. Ketones are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oxidised</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by only very strong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oxidising</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agents like potassium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manganate</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(VII) (K2MnO4, potassium permanganate) solution. The oxidation of ketones occurs in a destructive way, breaking carbon-carbon bonds. So acids formed contain less number of carbon atoms. e.g., acetone forms acetic acid.</a:t>
            </a: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2033412" y="1173707"/>
            <a:ext cx="6728450" cy="2320119"/>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665030" y="5950424"/>
            <a:ext cx="6741994" cy="782390"/>
          </a:xfrm>
          <a:prstGeom prst="rect">
            <a:avLst/>
          </a:prstGeom>
          <a:noFill/>
          <a:ln w="9525">
            <a:noFill/>
            <a:miter lim="800000"/>
            <a:headEnd/>
            <a:tailEnd/>
          </a:ln>
        </p:spPr>
      </p:pic>
    </p:spTree>
    <p:extLst>
      <p:ext uri="{BB962C8B-B14F-4D97-AF65-F5344CB8AC3E}">
        <p14:creationId xmlns:p14="http://schemas.microsoft.com/office/powerpoint/2010/main" xmlns="" val="266553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335" y="0"/>
            <a:ext cx="9888656" cy="6994222"/>
          </a:xfrm>
          <a:prstGeom prst="rect">
            <a:avLst/>
          </a:prstGeom>
        </p:spPr>
        <p:txBody>
          <a:bodyPr wrap="square">
            <a:spAutoFit/>
          </a:bodyPr>
          <a:lstStyle/>
          <a:p>
            <a:pPr algn="just">
              <a:lnSpc>
                <a:spcPct val="115000"/>
              </a:lnSpc>
              <a:spcAft>
                <a:spcPts val="0"/>
              </a:spcAft>
            </a:pPr>
            <a:r>
              <a:rPr lang="en-US" sz="24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Nitriles:</a:t>
            </a: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15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cyano</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group of nitriles undergoes hydrolysis under acidic or basic medium to give corresponding carboxylic acid e.g., propane nitrile forms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propanoic</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acid and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benzonitrile</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forms benzoic acid.</a:t>
            </a: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000" dirty="0">
                <a:latin typeface="Times New Roman" panose="02020603050405020304" pitchFamily="18" charset="0"/>
                <a:cs typeface="Times New Roman" panose="02020603050405020304" pitchFamily="18" charset="0"/>
              </a:rPr>
              <a:t>The mechanism of the reaction involves the formation of an amide followed hydrolysis to the acid</a:t>
            </a:r>
            <a:r>
              <a:rPr lang="en-US" sz="1400" dirty="0"/>
              <a:t>. </a:t>
            </a:r>
            <a:endParaRPr lang="en-IN" sz="1400" dirty="0"/>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cstate="print"/>
          <a:srcRect/>
          <a:stretch>
            <a:fillRect/>
          </a:stretch>
        </p:blipFill>
        <p:spPr bwMode="auto">
          <a:xfrm>
            <a:off x="964962" y="1690273"/>
            <a:ext cx="8643061" cy="3946255"/>
          </a:xfrm>
          <a:prstGeom prst="rect">
            <a:avLst/>
          </a:prstGeom>
          <a:noFill/>
          <a:ln w="9525">
            <a:noFill/>
            <a:miter lim="800000"/>
            <a:headEnd/>
            <a:tailEnd/>
          </a:ln>
        </p:spPr>
      </p:pic>
    </p:spTree>
    <p:extLst>
      <p:ext uri="{BB962C8B-B14F-4D97-AF65-F5344CB8AC3E}">
        <p14:creationId xmlns:p14="http://schemas.microsoft.com/office/powerpoint/2010/main" xmlns="" val="576982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687" y="0"/>
            <a:ext cx="9888656" cy="7312771"/>
          </a:xfrm>
          <a:prstGeom prst="rect">
            <a:avLst/>
          </a:prstGeom>
        </p:spPr>
        <p:txBody>
          <a:bodyPr wrap="square">
            <a:spAutoFit/>
          </a:bodyPr>
          <a:lstStyle/>
          <a:p>
            <a:pPr algn="just">
              <a:lnSpc>
                <a:spcPct val="115000"/>
              </a:lnSpc>
              <a:spcAft>
                <a:spcPts val="0"/>
              </a:spcAft>
            </a:pPr>
            <a:r>
              <a:rPr lang="en-US" sz="2400" b="1"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 Alkyl benzenes:</a:t>
            </a:r>
            <a:r>
              <a:rPr lang="en-US" sz="2400" i="1" dirty="0" smtClean="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Alkyl benzenes carrying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benzylic</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hydrogens</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hydrogens</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on a-carbon to a benzene ring) undergo oxidation with strong oxidizing agents like, potassium permanganate (KMnO4) or potassium dichromate (K₂Cr₂O7) to form acids. e.g.,</a:t>
            </a: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en-US" sz="2000" dirty="0">
                <a:latin typeface="Times New Roman" panose="02020603050405020304" pitchFamily="18" charset="0"/>
                <a:cs typeface="Times New Roman" panose="02020603050405020304" pitchFamily="18" charset="0"/>
              </a:rPr>
              <a:t>A t-</a:t>
            </a:r>
            <a:r>
              <a:rPr lang="en-US" sz="2000" dirty="0" err="1">
                <a:latin typeface="Times New Roman" panose="02020603050405020304" pitchFamily="18" charset="0"/>
                <a:cs typeface="Times New Roman" panose="02020603050405020304" pitchFamily="18" charset="0"/>
              </a:rPr>
              <a:t>butylbenzene</a:t>
            </a:r>
            <a:r>
              <a:rPr lang="en-US" sz="2000" dirty="0">
                <a:latin typeface="Times New Roman" panose="02020603050405020304" pitchFamily="18" charset="0"/>
                <a:cs typeface="Times New Roman" panose="02020603050405020304" pitchFamily="18" charset="0"/>
              </a:rPr>
              <a:t> lacks </a:t>
            </a:r>
            <a:r>
              <a:rPr lang="en-US" sz="2000" dirty="0" err="1">
                <a:latin typeface="Times New Roman" panose="02020603050405020304" pitchFamily="18" charset="0"/>
                <a:cs typeface="Times New Roman" panose="02020603050405020304" pitchFamily="18" charset="0"/>
              </a:rPr>
              <a:t>benzylic</a:t>
            </a:r>
            <a:r>
              <a:rPr lang="en-US" sz="2000" dirty="0">
                <a:latin typeface="Times New Roman" panose="02020603050405020304" pitchFamily="18" charset="0"/>
                <a:cs typeface="Times New Roman" panose="02020603050405020304" pitchFamily="18" charset="0"/>
              </a:rPr>
              <a:t> hydrogen so doesn't undergo oxidation.</a:t>
            </a:r>
            <a:endParaRPr lang="en-IN" sz="2000" dirty="0">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14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132764" y="1162153"/>
            <a:ext cx="7751929" cy="3464440"/>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030922" y="4993130"/>
            <a:ext cx="7212326" cy="1571443"/>
          </a:xfrm>
          <a:prstGeom prst="rect">
            <a:avLst/>
          </a:prstGeom>
          <a:noFill/>
          <a:ln w="9525">
            <a:noFill/>
            <a:miter lim="800000"/>
            <a:headEnd/>
            <a:tailEnd/>
          </a:ln>
        </p:spPr>
      </p:pic>
    </p:spTree>
    <p:extLst>
      <p:ext uri="{BB962C8B-B14F-4D97-AF65-F5344CB8AC3E}">
        <p14:creationId xmlns:p14="http://schemas.microsoft.com/office/powerpoint/2010/main" xmlns="" val="4261435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81" y="0"/>
            <a:ext cx="9902305" cy="6534096"/>
          </a:xfrm>
          <a:prstGeom prst="rect">
            <a:avLst/>
          </a:prstGeom>
        </p:spPr>
        <p:txBody>
          <a:bodyPr wrap="square">
            <a:spAutoFit/>
          </a:bodyPr>
          <a:lstStyle/>
          <a:p>
            <a:pPr algn="just">
              <a:lnSpc>
                <a:spcPct val="115000"/>
              </a:lnSpc>
              <a:spcAft>
                <a:spcPts val="0"/>
              </a:spcAft>
            </a:pPr>
            <a:r>
              <a:rPr lang="en-US" sz="2400" b="1"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Chemical Reaction:</a:t>
            </a:r>
            <a:r>
              <a:rPr lang="en-US" sz="2400" i="1" dirty="0" smtClean="0">
                <a:solidFill>
                  <a:srgbClr val="00B0F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IN" sz="2400" i="1" dirty="0"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An important reaction of carboxylic acids was invented by German chemists Hell and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Volhard</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and the Russian chemist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Zelinsky</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So it is named after them and commonly abbreviated as, HVZ reaction. It is used to halogenate carboxylic acids at α- carbon atom using a phosphorous catalyst and water. Phosphorus reacts with bromine to give phosphorus </a:t>
            </a:r>
            <a:r>
              <a:rPr lang="en-US" sz="2000" dirty="0" err="1"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tribromide</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3/2 Br</a:t>
            </a:r>
            <a:r>
              <a:rPr lang="en-US" sz="28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    +   P                             PBr</a:t>
            </a:r>
            <a:r>
              <a:rPr lang="en-US" sz="2800" baseline="-25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rPr>
              <a:t>3</a:t>
            </a:r>
          </a:p>
          <a:p>
            <a:pPr indent="457200"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 the first step this converts the carboxylic acid into an acyl bromide (1</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indent="457200" algn="just">
              <a:lnSpc>
                <a:spcPct val="115000"/>
              </a:lnSpc>
              <a:spcAft>
                <a:spcPts val="0"/>
              </a:spcAft>
            </a:pPr>
            <a:endPar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An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acyl bromide (I) readily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tautomerizes</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to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enol</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form (II) which is rapidly brominated at the α-carbon. The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monobrominted</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compound (III) is much less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nucleophilic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so the reaction stops at this stage. This acyl intermediate (IV) undergoes bromide exchange with unreacted carboxylic acid via the anhydride. This allows the catalytic cycle to continue until the conversion is complete</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indent="457200" algn="just">
              <a:lnSpc>
                <a:spcPct val="115000"/>
              </a:lnSpc>
              <a:spcAft>
                <a:spcPts val="0"/>
              </a:spcAft>
            </a:pPr>
            <a:endParaRPr lang="en-US" sz="2000" dirty="0" smtClean="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4" name="Straight Arrow Connector 3"/>
          <p:cNvCxnSpPr/>
          <p:nvPr/>
        </p:nvCxnSpPr>
        <p:spPr>
          <a:xfrm>
            <a:off x="3622431" y="2074985"/>
            <a:ext cx="101990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p:nvPr/>
        </p:nvPicPr>
        <p:blipFill>
          <a:blip r:embed="rId2"/>
          <a:srcRect/>
          <a:stretch>
            <a:fillRect/>
          </a:stretch>
        </p:blipFill>
        <p:spPr bwMode="auto">
          <a:xfrm>
            <a:off x="1378425" y="2743201"/>
            <a:ext cx="6509981" cy="1406770"/>
          </a:xfrm>
          <a:prstGeom prst="rect">
            <a:avLst/>
          </a:prstGeom>
          <a:noFill/>
          <a:ln w="9525">
            <a:noFill/>
            <a:miter lim="800000"/>
            <a:headEnd/>
            <a:tailEnd/>
          </a:ln>
        </p:spPr>
      </p:pic>
    </p:spTree>
    <p:extLst>
      <p:ext uri="{BB962C8B-B14F-4D97-AF65-F5344CB8AC3E}">
        <p14:creationId xmlns:p14="http://schemas.microsoft.com/office/powerpoint/2010/main" xmlns="" val="2959757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1176233" y="494110"/>
            <a:ext cx="7872233" cy="2890535"/>
          </a:xfrm>
          <a:prstGeom prst="rect">
            <a:avLst/>
          </a:prstGeom>
          <a:noFill/>
          <a:ln w="9525">
            <a:noFill/>
            <a:miter lim="800000"/>
            <a:headEnd/>
            <a:tailEnd/>
          </a:ln>
        </p:spPr>
      </p:pic>
      <p:sp>
        <p:nvSpPr>
          <p:cNvPr id="3" name="Rectangle 2"/>
          <p:cNvSpPr/>
          <p:nvPr/>
        </p:nvSpPr>
        <p:spPr>
          <a:xfrm>
            <a:off x="2650670" y="3223559"/>
            <a:ext cx="4985660" cy="410882"/>
          </a:xfrm>
          <a:prstGeom prst="rect">
            <a:avLst/>
          </a:prstGeom>
        </p:spPr>
        <p:txBody>
          <a:bodyPr wrap="none">
            <a:spAutoFit/>
          </a:bodyPr>
          <a:lstStyle/>
          <a:p>
            <a:pPr algn="just">
              <a:lnSpc>
                <a:spcPct val="115000"/>
              </a:lnSpc>
              <a:spcAft>
                <a:spcPts val="0"/>
              </a:spcAft>
            </a:pP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Thus, propionic acid forms α-</a:t>
            </a:r>
            <a:r>
              <a:rPr lang="en-US"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bromo</a:t>
            </a:r>
            <a:r>
              <a:rPr lang="en-US"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propionic acid.</a:t>
            </a:r>
            <a:endParaRPr lang="en-IN"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p:cNvPicPr/>
          <p:nvPr/>
        </p:nvPicPr>
        <p:blipFill>
          <a:blip r:embed="rId3"/>
          <a:srcRect/>
          <a:stretch>
            <a:fillRect/>
          </a:stretch>
        </p:blipFill>
        <p:spPr bwMode="auto">
          <a:xfrm>
            <a:off x="2032598" y="3742401"/>
            <a:ext cx="6292536" cy="1375509"/>
          </a:xfrm>
          <a:prstGeom prst="rect">
            <a:avLst/>
          </a:prstGeom>
          <a:noFill/>
          <a:ln w="9525">
            <a:noFill/>
            <a:miter lim="800000"/>
            <a:headEnd/>
            <a:tailEnd/>
          </a:ln>
        </p:spPr>
      </p:pic>
      <p:sp>
        <p:nvSpPr>
          <p:cNvPr id="5" name="Rectangle 4"/>
          <p:cNvSpPr/>
          <p:nvPr/>
        </p:nvSpPr>
        <p:spPr>
          <a:xfrm>
            <a:off x="278925" y="5315911"/>
            <a:ext cx="9629349" cy="1131720"/>
          </a:xfrm>
          <a:prstGeom prst="rect">
            <a:avLst/>
          </a:prstGeom>
        </p:spPr>
        <p:txBody>
          <a:bodyPr wrap="square">
            <a:spAutoFit/>
          </a:bodyPr>
          <a:lstStyle/>
          <a:p>
            <a:pPr indent="457200"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Halogenation continues as long as α-H they are available. Chlorination can continue even beyond α-position only on exhausting all α-H. But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bromination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stops with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monobrominated</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compound as it is much less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nucleophilic</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5088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869" y="1"/>
            <a:ext cx="9779474" cy="6604885"/>
          </a:xfrm>
          <a:prstGeom prst="rect">
            <a:avLst/>
          </a:prstGeom>
        </p:spPr>
        <p:txBody>
          <a:bodyPr wrap="square">
            <a:spAutoFit/>
          </a:bodyPr>
          <a:lstStyle/>
          <a:p>
            <a:pPr algn="just">
              <a:lnSpc>
                <a:spcPct val="115000"/>
              </a:lnSpc>
              <a:spcAft>
                <a:spcPts val="0"/>
              </a:spcAft>
            </a:pP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1.2: Formation of Halo Acids, Mono, Di, Tri- </a:t>
            </a:r>
            <a:r>
              <a:rPr lang="en-US" sz="2400" b="1" i="1" dirty="0" err="1">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chloro</a:t>
            </a:r>
            <a:r>
              <a:rPr lang="en-US" sz="2400" b="1" i="1"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 acetic acid.</a:t>
            </a:r>
            <a:endParaRPr lang="en-IN" sz="2400" i="1" dirty="0">
              <a:solidFill>
                <a:srgbClr val="00B0F0"/>
              </a:solidFill>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HVZ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reaction is quite useful to form halo acids required to prepare a range of other acids. Thus they can form α-</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hydroxy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acids (by hydrolysis), α-amino acids (by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ammonolysis</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α-ß unsaturated acids (by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dehydrohalogenation</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and dehydration). We discuss below the methods used to prepare different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chloro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acids of acetic acid.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Monochloro</a:t>
            </a:r>
            <a:r>
              <a:rPr lang="en-US" sz="2400" b="1"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acetic acid [CI - CH2 - COOH]:</a:t>
            </a:r>
            <a:r>
              <a:rPr lang="en-US" sz="24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It can be prepared by any of the three methods given below:</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 Hell-</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Vohlard</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Zelinsky</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(HVZ) Reaction: Chlorination of boiling acetic acid in direct sunlight and in presence of red phosphorus gives mono </a:t>
            </a:r>
            <a:r>
              <a:rPr lang="en-US" sz="2000" dirty="0" err="1">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chloro</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acetic acid</a:t>
            </a: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15000"/>
              </a:lnSpc>
              <a:spcAft>
                <a:spcPts val="0"/>
              </a:spcAft>
            </a:pPr>
            <a:endPar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a:solidFill>
                <a:srgbClr val="222222"/>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0"/>
              </a:spcAft>
            </a:pPr>
            <a:r>
              <a:rPr lang="en-US" sz="2000"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b) Industrially it is prepared by the oxidation of ethylene chlorohydrin with nitric acid.</a:t>
            </a:r>
          </a:p>
          <a:p>
            <a:pPr algn="just">
              <a:lnSpc>
                <a:spcPct val="115000"/>
              </a:lnSpc>
              <a:spcAft>
                <a:spcPts val="0"/>
              </a:spcAft>
            </a:pP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US" sz="2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15000"/>
              </a:lnSpc>
              <a:spcAft>
                <a:spcPts val="0"/>
              </a:spcAft>
            </a:pPr>
            <a:endParaRPr lang="en-IN"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Picture 2"/>
          <p:cNvPicPr/>
          <p:nvPr/>
        </p:nvPicPr>
        <p:blipFill>
          <a:blip r:embed="rId2"/>
          <a:srcRect/>
          <a:stretch>
            <a:fillRect/>
          </a:stretch>
        </p:blipFill>
        <p:spPr bwMode="auto">
          <a:xfrm>
            <a:off x="1869743" y="3471980"/>
            <a:ext cx="5650173" cy="1250145"/>
          </a:xfrm>
          <a:prstGeom prst="rect">
            <a:avLst/>
          </a:prstGeom>
          <a:noFill/>
          <a:ln w="9525">
            <a:noFill/>
            <a:miter lim="800000"/>
            <a:headEnd/>
            <a:tailEnd/>
          </a:ln>
        </p:spPr>
      </p:pic>
      <p:pic>
        <p:nvPicPr>
          <p:cNvPr id="4" name="Picture 3"/>
          <p:cNvPicPr/>
          <p:nvPr/>
        </p:nvPicPr>
        <p:blipFill>
          <a:blip r:embed="rId3"/>
          <a:srcRect/>
          <a:stretch>
            <a:fillRect/>
          </a:stretch>
        </p:blipFill>
        <p:spPr bwMode="auto">
          <a:xfrm>
            <a:off x="1665017" y="5305570"/>
            <a:ext cx="6264321" cy="1394852"/>
          </a:xfrm>
          <a:prstGeom prst="rect">
            <a:avLst/>
          </a:prstGeom>
          <a:noFill/>
          <a:ln w="9525">
            <a:noFill/>
            <a:miter lim="800000"/>
            <a:headEnd/>
            <a:tailEnd/>
          </a:ln>
        </p:spPr>
      </p:pic>
    </p:spTree>
    <p:extLst>
      <p:ext uri="{BB962C8B-B14F-4D97-AF65-F5344CB8AC3E}">
        <p14:creationId xmlns:p14="http://schemas.microsoft.com/office/powerpoint/2010/main" xmlns="" val="29580817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2304</Words>
  <Application>Microsoft Office PowerPoint</Application>
  <PresentationFormat>35mm Slides</PresentationFormat>
  <Paragraphs>523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Shree</dc:creator>
  <cp:lastModifiedBy>om</cp:lastModifiedBy>
  <cp:revision>33</cp:revision>
  <dcterms:created xsi:type="dcterms:W3CDTF">2023-03-22T13:15:07Z</dcterms:created>
  <dcterms:modified xsi:type="dcterms:W3CDTF">2025-04-08T06:51:49Z</dcterms:modified>
</cp:coreProperties>
</file>