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96" r:id="rId2"/>
    <p:sldId id="297" r:id="rId3"/>
    <p:sldId id="293" r:id="rId4"/>
    <p:sldId id="260" r:id="rId5"/>
    <p:sldId id="261" r:id="rId6"/>
    <p:sldId id="262" r:id="rId7"/>
    <p:sldId id="263" r:id="rId8"/>
    <p:sldId id="264" r:id="rId9"/>
    <p:sldId id="287" r:id="rId10"/>
    <p:sldId id="290" r:id="rId11"/>
    <p:sldId id="29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6742F0"/>
    <a:srgbClr val="FF00FF"/>
    <a:srgbClr val="66FF33"/>
    <a:srgbClr val="FF66FF"/>
    <a:srgbClr val="FF66CC"/>
    <a:srgbClr val="EEEDFD"/>
    <a:srgbClr val="3366FF"/>
    <a:srgbClr val="FFFF66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9828" autoAdjust="0"/>
    <p:restoredTop sz="94660"/>
  </p:normalViewPr>
  <p:slideViewPr>
    <p:cSldViewPr>
      <p:cViewPr>
        <p:scale>
          <a:sx n="78" d="100"/>
          <a:sy n="78" d="100"/>
        </p:scale>
        <p:origin x="-9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25/02/2020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25/02/2020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 dir="l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25/02/2020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25/02/2020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25/02/2020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25/02/2020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25/02/2020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>
    <p:cover dir="l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272016" cy="708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/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9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         </a:t>
            </a:r>
            <a:r>
              <a:rPr kumimoji="0" lang="en-US" sz="89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9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9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457200"/>
            <a:ext cx="54102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FF"/>
                </a:solidFill>
              </a:rPr>
              <a:t>   </a:t>
            </a:r>
            <a:r>
              <a:rPr lang="en-US" sz="4800" i="1" dirty="0" smtClean="0">
                <a:solidFill>
                  <a:srgbClr val="FF00FF"/>
                </a:solidFill>
                <a:latin typeface="Arial Black" pitchFamily="34" charset="0"/>
              </a:rPr>
              <a:t>WEL  - COME</a:t>
            </a:r>
            <a:endParaRPr lang="en-US" sz="4800" i="1" dirty="0">
              <a:solidFill>
                <a:srgbClr val="FF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362200"/>
            <a:ext cx="4114800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28600"/>
            <a:ext cx="4038600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620000" cy="37338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dirty="0" smtClean="0"/>
              <a:t>   </a:t>
            </a:r>
            <a:r>
              <a:rPr lang="en-US" sz="6600" i="1" dirty="0" smtClean="0">
                <a:solidFill>
                  <a:srgbClr val="6742F0"/>
                </a:solidFill>
                <a:latin typeface="Arial Black" pitchFamily="34" charset="0"/>
              </a:rPr>
              <a:t>Thank You</a:t>
            </a:r>
            <a:endParaRPr lang="en-US" sz="6600" i="1" dirty="0">
              <a:solidFill>
                <a:srgbClr val="6742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i="1" dirty="0">
                <a:solidFill>
                  <a:schemeClr val="tx1"/>
                </a:solidFill>
                <a:latin typeface="Algerian" pitchFamily="82" charset="0"/>
              </a:rPr>
              <a:t>NMR Spectroscopy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r>
              <a:rPr lang="en-US" b="1" i="1" dirty="0" smtClean="0"/>
              <a:t>Dr. </a:t>
            </a:r>
            <a:r>
              <a:rPr lang="en-US" b="1" i="1" dirty="0" err="1" smtClean="0"/>
              <a:t>C.B.Mane</a:t>
            </a:r>
            <a:endParaRPr lang="en-US" b="1" i="1" dirty="0" smtClean="0"/>
          </a:p>
          <a:p>
            <a:r>
              <a:rPr lang="en-US" i="1" dirty="0">
                <a:solidFill>
                  <a:srgbClr val="C00000"/>
                </a:solidFill>
              </a:rPr>
              <a:t>Shree Vijaysinha Yadav </a:t>
            </a:r>
            <a:r>
              <a:rPr lang="en-US" i="1" dirty="0" err="1">
                <a:solidFill>
                  <a:srgbClr val="C00000"/>
                </a:solidFill>
              </a:rPr>
              <a:t>Mahavidyalaya</a:t>
            </a:r>
            <a:r>
              <a:rPr lang="en-US" i="1" dirty="0">
                <a:solidFill>
                  <a:srgbClr val="C00000"/>
                </a:solidFill>
              </a:rPr>
              <a:t>,</a:t>
            </a:r>
            <a:br>
              <a:rPr lang="en-US" i="1" dirty="0">
                <a:solidFill>
                  <a:srgbClr val="C00000"/>
                </a:solidFill>
              </a:rPr>
            </a:br>
            <a:r>
              <a:rPr lang="en-US" i="1" dirty="0" err="1">
                <a:solidFill>
                  <a:srgbClr val="C00000"/>
                </a:solidFill>
              </a:rPr>
              <a:t>Peth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 err="1">
                <a:solidFill>
                  <a:srgbClr val="C00000"/>
                </a:solidFill>
              </a:rPr>
              <a:t>Vadgoan</a:t>
            </a:r>
            <a:r>
              <a:rPr lang="en-US" dirty="0">
                <a:solidFill>
                  <a:srgbClr val="C00000"/>
                </a:solidFill>
              </a:rPr>
              <a:t>.</a:t>
            </a:r>
          </a:p>
          <a:p>
            <a:endParaRPr lang="en-US" b="1" i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447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7200" b="1" i="1" u="sng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Chemistry</a:t>
            </a:r>
            <a:r>
              <a:rPr lang="en-US" sz="7200" i="1" u="sng" dirty="0" smtClean="0"/>
              <a:t> </a:t>
            </a:r>
            <a:endParaRPr lang="en-US" sz="7200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8686800" cy="4419600"/>
          </a:xfrm>
        </p:spPr>
        <p:txBody>
          <a:bodyPr>
            <a:normAutofit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en-US" sz="4000" i="1" u="sng" dirty="0" smtClean="0">
                <a:solidFill>
                  <a:srgbClr val="7030A0"/>
                </a:solidFill>
              </a:rPr>
              <a:t>NMR Instrumentation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en-US" sz="4000" i="1" u="sng" dirty="0" smtClean="0">
                <a:solidFill>
                  <a:srgbClr val="7030A0"/>
                </a:solidFill>
              </a:rPr>
              <a:t>Magnetic and non magnetic nuclei</a:t>
            </a:r>
            <a:endParaRPr lang="en-US" sz="4000" i="1" u="sng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8458200" cy="2209800"/>
          </a:xfrm>
        </p:spPr>
        <p:txBody>
          <a:bodyPr>
            <a:normAutofit/>
          </a:bodyPr>
          <a:lstStyle/>
          <a:p>
            <a:r>
              <a:rPr lang="en-US" sz="4400" b="1" i="1" dirty="0" smtClean="0">
                <a:solidFill>
                  <a:srgbClr val="3366FF"/>
                </a:solidFill>
                <a:latin typeface="Arial Black" pitchFamily="34" charset="0"/>
              </a:rPr>
              <a:t>NMR Instrumentation</a:t>
            </a:r>
            <a:endParaRPr lang="en-US" sz="4400" b="1" i="1" dirty="0">
              <a:solidFill>
                <a:srgbClr val="3366FF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600" dirty="0" smtClean="0">
                <a:solidFill>
                  <a:srgbClr val="00CC00"/>
                </a:solidFill>
              </a:rPr>
              <a:t>  NMR</a:t>
            </a:r>
            <a:r>
              <a:rPr lang="en-US" sz="3200" dirty="0" smtClean="0"/>
              <a:t> – </a:t>
            </a:r>
            <a:r>
              <a:rPr lang="en-US" sz="3200" i="1" dirty="0" smtClean="0">
                <a:latin typeface="Comic Sans MS" pitchFamily="66" charset="0"/>
              </a:rPr>
              <a:t>Nuclear magnetic resonance</a:t>
            </a:r>
          </a:p>
          <a:p>
            <a:pPr algn="ctr"/>
            <a:r>
              <a:rPr lang="en-US" sz="4000" dirty="0" err="1" smtClean="0">
                <a:solidFill>
                  <a:srgbClr val="3366FF"/>
                </a:solidFill>
              </a:rPr>
              <a:t>Defination</a:t>
            </a:r>
            <a:r>
              <a:rPr lang="en-US" sz="4000" dirty="0" smtClean="0">
                <a:solidFill>
                  <a:srgbClr val="3366FF"/>
                </a:solidFill>
              </a:rPr>
              <a:t>:</a:t>
            </a:r>
            <a:r>
              <a:rPr lang="en-US" dirty="0" smtClean="0"/>
              <a:t>  </a:t>
            </a:r>
            <a:r>
              <a:rPr lang="en-US" sz="3600" dirty="0" smtClean="0">
                <a:latin typeface="Comic Sans MS" pitchFamily="66" charset="0"/>
              </a:rPr>
              <a:t>The instrument used to measure absorption of energy by magnetic nuclei is called NMR spectroscopy.</a:t>
            </a:r>
          </a:p>
          <a:p>
            <a:r>
              <a:rPr lang="en-US" dirty="0" smtClean="0"/>
              <a:t>                                                    </a:t>
            </a:r>
          </a:p>
          <a:p>
            <a:r>
              <a:rPr lang="en-US" b="1" dirty="0" smtClean="0"/>
              <a:t> </a:t>
            </a:r>
          </a:p>
          <a:p>
            <a:endParaRPr lang="en-US" dirty="0" smtClean="0"/>
          </a:p>
        </p:txBody>
      </p:sp>
      <p:sp>
        <p:nvSpPr>
          <p:cNvPr id="6" name="4-Point Star 5"/>
          <p:cNvSpPr/>
          <p:nvPr/>
        </p:nvSpPr>
        <p:spPr>
          <a:xfrm>
            <a:off x="228600" y="533400"/>
            <a:ext cx="685800" cy="6096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4-Point Star 6"/>
          <p:cNvSpPr/>
          <p:nvPr/>
        </p:nvSpPr>
        <p:spPr>
          <a:xfrm>
            <a:off x="8458200" y="609600"/>
            <a:ext cx="685800" cy="6096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8001000" cy="5334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NMR-Instrument</a:t>
            </a:r>
            <a:endParaRPr lang="en-US" sz="6600" b="1" i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3200" i="1" dirty="0" smtClean="0">
                <a:solidFill>
                  <a:srgbClr val="92D050"/>
                </a:solidFill>
              </a:rPr>
              <a:t>It contains following devices</a:t>
            </a:r>
            <a:r>
              <a:rPr lang="en-US" sz="3200" dirty="0" smtClean="0">
                <a:solidFill>
                  <a:srgbClr val="92D050"/>
                </a:solidFill>
              </a:rPr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66FF"/>
                </a:solidFill>
              </a:rPr>
              <a:t>Sample tube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66FF"/>
                </a:solidFill>
              </a:rPr>
              <a:t>Electromagnet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66FF"/>
                </a:solidFill>
              </a:rPr>
              <a:t>Radio frequency transmitter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66FF"/>
                </a:solidFill>
              </a:rPr>
              <a:t>Receiver coil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66FF"/>
                </a:solidFill>
              </a:rPr>
              <a:t>Amplifier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66FF"/>
                </a:solidFill>
              </a:rPr>
              <a:t>Detector</a:t>
            </a:r>
            <a:endParaRPr lang="en-US" dirty="0">
              <a:solidFill>
                <a:srgbClr val="FF66FF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57200" y="5334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Block diagram of NMR spectroscopy</a:t>
            </a:r>
            <a:r>
              <a:rPr lang="en-US" dirty="0" smtClean="0">
                <a:solidFill>
                  <a:srgbClr val="FF66FF"/>
                </a:solidFill>
              </a:rPr>
              <a:t/>
            </a:r>
            <a:br>
              <a:rPr lang="en-US" dirty="0" smtClean="0">
                <a:solidFill>
                  <a:srgbClr val="FF66FF"/>
                </a:solidFill>
              </a:rPr>
            </a:br>
            <a:endParaRPr lang="en-US" dirty="0">
              <a:solidFill>
                <a:srgbClr val="FF66FF"/>
              </a:solidFill>
            </a:endParaRPr>
          </a:p>
        </p:txBody>
      </p:sp>
      <p:pic>
        <p:nvPicPr>
          <p:cNvPr id="3" name="Picture 6" descr="C:\WebSites\Wade ed5 PPT\Graphics\Chapter 13\Reduced\FG13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6858000" cy="457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rved Right Arrow 3"/>
          <p:cNvSpPr/>
          <p:nvPr/>
        </p:nvSpPr>
        <p:spPr>
          <a:xfrm>
            <a:off x="152400" y="914400"/>
            <a:ext cx="1447800" cy="990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38200" y="1371600"/>
            <a:ext cx="9220200" cy="6858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4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133600"/>
            <a:ext cx="8763000" cy="533400"/>
          </a:xfrm>
        </p:spPr>
        <p:txBody>
          <a:bodyPr>
            <a:normAutofit fontScale="25000" lnSpcReduction="20000"/>
          </a:bodyPr>
          <a:lstStyle/>
          <a:p>
            <a:pPr marL="5029200" lvl="8" indent="-1371600" algn="just"/>
            <a:endParaRPr lang="en-US" sz="17600" dirty="0" smtClean="0">
              <a:solidFill>
                <a:srgbClr val="FFC000"/>
              </a:solidFill>
              <a:latin typeface="Book Antiqua" pitchFamily="18" charset="0"/>
            </a:endParaRPr>
          </a:p>
          <a:p>
            <a:pPr marL="1143000" indent="-1143000"/>
            <a:endParaRPr lang="en-US" sz="7000" dirty="0" smtClean="0">
              <a:solidFill>
                <a:srgbClr val="FFC000"/>
              </a:solidFill>
              <a:latin typeface="Book Antiqua" pitchFamily="18" charset="0"/>
            </a:endParaRPr>
          </a:p>
          <a:p>
            <a:pPr marL="1143000" indent="-1143000"/>
            <a:r>
              <a:rPr lang="en-US" sz="9600" dirty="0" err="1" smtClean="0">
                <a:solidFill>
                  <a:srgbClr val="C00000"/>
                </a:solidFill>
                <a:latin typeface="Impact" pitchFamily="34" charset="0"/>
              </a:rPr>
              <a:t>Defination</a:t>
            </a:r>
            <a:r>
              <a:rPr lang="en-US" sz="14400" dirty="0" smtClean="0">
                <a:solidFill>
                  <a:srgbClr val="C00000"/>
                </a:solidFill>
                <a:latin typeface="Impact" pitchFamily="34" charset="0"/>
              </a:rPr>
              <a:t>: </a:t>
            </a:r>
            <a:r>
              <a:rPr lang="en-US" sz="14400" dirty="0" smtClean="0">
                <a:latin typeface="Monotype Corsiva" pitchFamily="66" charset="0"/>
              </a:rPr>
              <a:t>The substance which are strongly attracted by magnets are called magnetic substance.</a:t>
            </a:r>
          </a:p>
          <a:p>
            <a:pPr marL="1143000" indent="-1143000"/>
            <a:endParaRPr lang="en-US" sz="7200" dirty="0" smtClean="0">
              <a:solidFill>
                <a:srgbClr val="FFC000"/>
              </a:solidFill>
              <a:latin typeface="Book Antiqua" pitchFamily="18" charset="0"/>
            </a:endParaRPr>
          </a:p>
          <a:p>
            <a:pPr marL="1143000" indent="-1143000"/>
            <a:r>
              <a:rPr lang="en-US" sz="11200" dirty="0" smtClean="0">
                <a:solidFill>
                  <a:srgbClr val="00B050"/>
                </a:solidFill>
                <a:latin typeface="Bookman Old Style" pitchFamily="18" charset="0"/>
              </a:rPr>
              <a:t>Table : Spin quantum no. of magnetic nuclei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2743200"/>
          <a:ext cx="8382001" cy="31242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55704"/>
                <a:gridCol w="1655704"/>
                <a:gridCol w="1655704"/>
                <a:gridCol w="1655704"/>
                <a:gridCol w="1759185"/>
              </a:tblGrid>
              <a:tr h="47293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66FF"/>
                          </a:solidFill>
                        </a:rPr>
                        <a:t>At.</a:t>
                      </a:r>
                      <a:r>
                        <a:rPr lang="en-US" sz="2400" baseline="0" dirty="0" smtClean="0">
                          <a:solidFill>
                            <a:srgbClr val="FF66FF"/>
                          </a:solidFill>
                        </a:rPr>
                        <a:t> No</a:t>
                      </a:r>
                      <a:endParaRPr lang="en-US" sz="2400" dirty="0">
                        <a:solidFill>
                          <a:srgbClr val="FF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66FF"/>
                          </a:solidFill>
                        </a:rPr>
                        <a:t>Mass No</a:t>
                      </a:r>
                      <a:endParaRPr lang="en-US" sz="2400" dirty="0">
                        <a:solidFill>
                          <a:srgbClr val="FF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66FF"/>
                          </a:solidFill>
                        </a:rPr>
                        <a:t> I value </a:t>
                      </a:r>
                      <a:endParaRPr lang="en-US" sz="2400" dirty="0">
                        <a:solidFill>
                          <a:srgbClr val="FF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66FF"/>
                          </a:solidFill>
                        </a:rPr>
                        <a:t> Examples</a:t>
                      </a:r>
                      <a:endParaRPr lang="en-US" sz="2400" dirty="0">
                        <a:solidFill>
                          <a:srgbClr val="FF66FF"/>
                        </a:solidFill>
                      </a:endParaRPr>
                    </a:p>
                  </a:txBody>
                  <a:tcPr/>
                </a:tc>
              </a:tr>
              <a:tr h="630089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Proton 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Neutron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</a:tr>
              <a:tr h="778346">
                <a:tc>
                  <a:txBody>
                    <a:bodyPr/>
                    <a:lstStyle/>
                    <a:p>
                      <a:r>
                        <a:rPr lang="en-US" dirty="0" smtClean="0"/>
                        <a:t>odd</a:t>
                      </a:r>
                      <a:endParaRPr lang="en-US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odd</a:t>
                      </a:r>
                      <a:endParaRPr lang="en-US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</a:t>
                      </a:r>
                      <a:endParaRPr lang="en-US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1/2 , 3/2 ,5/2</a:t>
                      </a:r>
                      <a:endParaRPr lang="en-US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-25000" dirty="0" smtClean="0"/>
                        <a:t>7</a:t>
                      </a:r>
                      <a:r>
                        <a:rPr lang="en-US" baseline="0" dirty="0" smtClean="0"/>
                        <a:t>N</a:t>
                      </a:r>
                      <a:r>
                        <a:rPr lang="en-US" baseline="30000" dirty="0" smtClean="0"/>
                        <a:t>15</a:t>
                      </a:r>
                      <a:r>
                        <a:rPr lang="en-US" baseline="0" dirty="0" smtClean="0"/>
                        <a:t> , </a:t>
                      </a:r>
                      <a:r>
                        <a:rPr lang="en-US" baseline="-25000" dirty="0" smtClean="0"/>
                        <a:t>9</a:t>
                      </a:r>
                      <a:r>
                        <a:rPr lang="en-US" baseline="0" dirty="0" smtClean="0"/>
                        <a:t>F</a:t>
                      </a:r>
                      <a:r>
                        <a:rPr lang="en-US" baseline="30000" dirty="0" smtClean="0"/>
                        <a:t>19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-25000" dirty="0" smtClean="0"/>
                        <a:t>15</a:t>
                      </a:r>
                      <a:r>
                        <a:rPr lang="en-US" baseline="0" dirty="0" smtClean="0"/>
                        <a:t>P</a:t>
                      </a:r>
                      <a:r>
                        <a:rPr lang="en-US" baseline="30000" dirty="0" smtClean="0"/>
                        <a:t>31</a:t>
                      </a:r>
                      <a:r>
                        <a:rPr lang="en-US" baseline="0" dirty="0" smtClean="0"/>
                        <a:t>……</a:t>
                      </a:r>
                      <a:endParaRPr lang="en-US" baseline="0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</a:tr>
              <a:tr h="841339">
                <a:tc>
                  <a:txBody>
                    <a:bodyPr/>
                    <a:lstStyle/>
                    <a:p>
                      <a:r>
                        <a:rPr lang="en-US" dirty="0" smtClean="0"/>
                        <a:t>Even </a:t>
                      </a:r>
                      <a:endParaRPr lang="en-US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</a:t>
                      </a:r>
                      <a:endParaRPr lang="en-US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odd</a:t>
                      </a:r>
                      <a:endParaRPr lang="en-US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1/2</a:t>
                      </a:r>
                      <a:r>
                        <a:rPr lang="en-US" baseline="0" dirty="0" smtClean="0"/>
                        <a:t> , 3/2,/ 5/2 ,7/2…..etc</a:t>
                      </a:r>
                      <a:endParaRPr lang="en-US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-25000" dirty="0" smtClean="0"/>
                        <a:t>6</a:t>
                      </a:r>
                      <a:r>
                        <a:rPr lang="en-US" dirty="0" smtClean="0"/>
                        <a:t>C</a:t>
                      </a:r>
                      <a:r>
                        <a:rPr lang="en-US" baseline="30000" dirty="0" smtClean="0"/>
                        <a:t>13</a:t>
                      </a:r>
                      <a:r>
                        <a:rPr lang="en-US" baseline="0" dirty="0" smtClean="0"/>
                        <a:t>,</a:t>
                      </a:r>
                      <a:r>
                        <a:rPr lang="en-US" baseline="30000" dirty="0" smtClean="0"/>
                        <a:t> 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-25000" dirty="0" smtClean="0"/>
                        <a:t>8</a:t>
                      </a:r>
                      <a:r>
                        <a:rPr lang="en-US" baseline="0" dirty="0" smtClean="0"/>
                        <a:t>O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30000" dirty="0" smtClean="0"/>
                        <a:t>17</a:t>
                      </a:r>
                      <a:r>
                        <a:rPr lang="en-US" baseline="0" dirty="0" smtClean="0"/>
                        <a:t>……</a:t>
                      </a:r>
                      <a:endParaRPr lang="en-US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</a:tr>
              <a:tr h="401490">
                <a:tc>
                  <a:txBody>
                    <a:bodyPr/>
                    <a:lstStyle/>
                    <a:p>
                      <a:r>
                        <a:rPr lang="en-US" dirty="0" smtClean="0"/>
                        <a:t>odd</a:t>
                      </a:r>
                      <a:endParaRPr lang="en-US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odd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odd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1,2,3….</a:t>
                      </a:r>
                      <a:endParaRPr lang="en-US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-25000" dirty="0" smtClean="0"/>
                        <a:t>7</a:t>
                      </a:r>
                      <a:r>
                        <a:rPr lang="en-US" dirty="0" smtClean="0"/>
                        <a:t>N</a:t>
                      </a:r>
                      <a:r>
                        <a:rPr lang="en-US" baseline="30000" dirty="0" smtClean="0"/>
                        <a:t>14</a:t>
                      </a:r>
                      <a:r>
                        <a:rPr lang="en-US" dirty="0" smtClean="0"/>
                        <a:t> , </a:t>
                      </a:r>
                      <a:r>
                        <a:rPr lang="en-US" baseline="-25000" dirty="0" smtClean="0"/>
                        <a:t>5</a:t>
                      </a:r>
                      <a:r>
                        <a:rPr lang="en-US" dirty="0" smtClean="0"/>
                        <a:t>B</a:t>
                      </a:r>
                      <a:r>
                        <a:rPr lang="en-US" baseline="30000" dirty="0" smtClean="0"/>
                        <a:t>10</a:t>
                      </a:r>
                      <a:r>
                        <a:rPr lang="en-US" baseline="0" dirty="0" smtClean="0"/>
                        <a:t>…..</a:t>
                      </a:r>
                      <a:endParaRPr lang="en-US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295400" y="152400"/>
            <a:ext cx="6705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A.  Magnetic nuclei</a:t>
            </a:r>
            <a:endParaRPr lang="en-US" sz="40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43800" cy="8382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cap="none" dirty="0" err="1" smtClean="0">
                <a:solidFill>
                  <a:srgbClr val="7030A0"/>
                </a:solidFill>
                <a:effectLst>
                  <a:outerShdw blurRad="50800" dist="50800" dir="5400000" algn="ctr" rotWithShape="0">
                    <a:srgbClr val="7030A0"/>
                  </a:outerShdw>
                </a:effectLst>
              </a:rPr>
              <a:t>B.Non</a:t>
            </a:r>
            <a:r>
              <a:rPr lang="en-US" b="1" cap="none" dirty="0" smtClean="0">
                <a:solidFill>
                  <a:srgbClr val="7030A0"/>
                </a:solidFill>
                <a:effectLst>
                  <a:outerShdw blurRad="50800" dist="50800" dir="5400000" algn="ctr" rotWithShape="0">
                    <a:srgbClr val="7030A0"/>
                  </a:outerShdw>
                </a:effectLst>
              </a:rPr>
              <a:t> magnetic nuclei</a:t>
            </a:r>
            <a:endParaRPr lang="en-US" sz="3100" b="1" cap="none" dirty="0">
              <a:solidFill>
                <a:srgbClr val="7030A0"/>
              </a:solidFill>
              <a:effectLst>
                <a:outerShdw blurRad="50800" dist="50800" dir="5400000" algn="ctr" rotWithShape="0">
                  <a:srgbClr val="7030A0"/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3352798"/>
          <a:ext cx="8382000" cy="2819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596569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effectLst>
                            <a:glow rad="228600">
                              <a:srgbClr val="7030A0">
                                <a:alpha val="40000"/>
                              </a:srgbClr>
                            </a:glow>
                          </a:effectLst>
                        </a:rPr>
                        <a:t>At.NO</a:t>
                      </a:r>
                      <a:r>
                        <a:rPr lang="en-US" dirty="0" smtClean="0">
                          <a:effectLst>
                            <a:glow rad="228600">
                              <a:srgbClr val="7030A0">
                                <a:alpha val="40000"/>
                              </a:srgbClr>
                            </a:glow>
                          </a:effectLst>
                        </a:rPr>
                        <a:t>.</a:t>
                      </a:r>
                      <a:endParaRPr lang="en-US" dirty="0">
                        <a:effectLst>
                          <a:glow rad="228600">
                            <a:srgbClr val="7030A0">
                              <a:alpha val="40000"/>
                            </a:srgb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228600">
                              <a:srgbClr val="7030A0">
                                <a:alpha val="40000"/>
                              </a:srgbClr>
                            </a:glow>
                          </a:effectLst>
                        </a:rPr>
                        <a:t>Mass .NO.</a:t>
                      </a:r>
                      <a:endParaRPr lang="en-US" dirty="0">
                        <a:effectLst>
                          <a:glow rad="228600">
                            <a:srgbClr val="7030A0">
                              <a:alpha val="40000"/>
                            </a:srgb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effectLst>
                          <a:glow rad="228600">
                            <a:srgbClr val="7030A0">
                              <a:alpha val="40000"/>
                            </a:srgb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228600">
                              <a:srgbClr val="7030A0">
                                <a:alpha val="40000"/>
                              </a:srgbClr>
                            </a:glow>
                          </a:effectLst>
                        </a:rPr>
                        <a:t>I value</a:t>
                      </a:r>
                      <a:endParaRPr lang="en-US" dirty="0">
                        <a:effectLst>
                          <a:glow rad="228600">
                            <a:srgbClr val="7030A0">
                              <a:alpha val="40000"/>
                            </a:srgb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228600">
                              <a:srgbClr val="7030A0">
                                <a:alpha val="40000"/>
                              </a:srgbClr>
                            </a:glow>
                          </a:effectLst>
                        </a:rPr>
                        <a:t>Example</a:t>
                      </a:r>
                      <a:endParaRPr lang="en-US" dirty="0">
                        <a:effectLst>
                          <a:glow rad="228600">
                            <a:srgbClr val="7030A0">
                              <a:alpha val="40000"/>
                            </a:srgbClr>
                          </a:glow>
                        </a:effectLst>
                      </a:endParaRPr>
                    </a:p>
                  </a:txBody>
                  <a:tcPr/>
                </a:tc>
              </a:tr>
              <a:tr h="5965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  <a:effectLst/>
                        </a:rPr>
                        <a:t>Proton</a:t>
                      </a:r>
                      <a:endParaRPr lang="en-US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  <a:effectLst/>
                        </a:rPr>
                        <a:t>neutron</a:t>
                      </a:r>
                      <a:endParaRPr lang="en-US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29694">
                <a:tc>
                  <a:txBody>
                    <a:bodyPr/>
                    <a:lstStyle/>
                    <a:p>
                      <a:r>
                        <a:rPr lang="en-US" dirty="0" smtClean="0"/>
                        <a:t>Even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-25000" dirty="0" smtClean="0"/>
                        <a:t>6</a:t>
                      </a:r>
                      <a:r>
                        <a:rPr lang="en-US" dirty="0" smtClean="0"/>
                        <a:t>C</a:t>
                      </a:r>
                      <a:r>
                        <a:rPr lang="en-US" baseline="30000" dirty="0" smtClean="0"/>
                        <a:t>12</a:t>
                      </a:r>
                      <a:r>
                        <a:rPr lang="en-US" dirty="0" smtClean="0"/>
                        <a:t> 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-25000" dirty="0" smtClean="0"/>
                        <a:t>8</a:t>
                      </a:r>
                      <a:r>
                        <a:rPr lang="en-US" baseline="0" dirty="0" smtClean="0"/>
                        <a:t>O</a:t>
                      </a:r>
                      <a:r>
                        <a:rPr lang="en-US" baseline="30000" dirty="0" smtClean="0"/>
                        <a:t>16</a:t>
                      </a:r>
                      <a:r>
                        <a:rPr lang="en-US" baseline="0" dirty="0" smtClean="0"/>
                        <a:t> , </a:t>
                      </a:r>
                      <a:r>
                        <a:rPr lang="en-US" baseline="-25000" dirty="0" smtClean="0"/>
                        <a:t>16</a:t>
                      </a:r>
                      <a:r>
                        <a:rPr lang="en-US" baseline="0" dirty="0" smtClean="0"/>
                        <a:t>S</a:t>
                      </a:r>
                      <a:r>
                        <a:rPr lang="en-US" baseline="30000" dirty="0" smtClean="0"/>
                        <a:t>32</a:t>
                      </a:r>
                      <a:r>
                        <a:rPr lang="en-US" baseline="0" dirty="0" smtClean="0"/>
                        <a:t> ……</a:t>
                      </a:r>
                      <a:endParaRPr lang="en-US" dirty="0"/>
                    </a:p>
                  </a:txBody>
                  <a:tcPr/>
                </a:tc>
              </a:tr>
              <a:tr h="5965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13716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Defination</a:t>
            </a:r>
            <a:r>
              <a:rPr lang="en-US" sz="3200" dirty="0" smtClean="0">
                <a:solidFill>
                  <a:srgbClr val="FF0000"/>
                </a:solidFill>
              </a:rPr>
              <a:t> :</a:t>
            </a:r>
            <a:r>
              <a:rPr lang="en-US" dirty="0" smtClean="0"/>
              <a:t> </a:t>
            </a:r>
            <a:r>
              <a:rPr lang="en-US" sz="4000" b="1" dirty="0" smtClean="0">
                <a:latin typeface="Gabriola" pitchFamily="82" charset="0"/>
              </a:rPr>
              <a:t>The substances which are not attracted by magnets are called non magnetic nuclei.</a:t>
            </a:r>
            <a:endParaRPr lang="en-US" sz="4000" b="1" dirty="0">
              <a:latin typeface="Gabriola" pitchFamily="82" charset="0"/>
            </a:endParaRP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33400"/>
            <a:ext cx="4267200" cy="5931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533400"/>
            <a:ext cx="4191000" cy="594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791200" y="6096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Neutron</a:t>
            </a:r>
            <a:endParaRPr lang="en-US" sz="2800" dirty="0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425</TotalTime>
  <Words>195</Words>
  <Application>Microsoft Office PowerPoint</Application>
  <PresentationFormat>On-screen Show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Trek</vt:lpstr>
      <vt:lpstr>PowerPoint Presentation</vt:lpstr>
      <vt:lpstr>PowerPoint Presentation</vt:lpstr>
      <vt:lpstr>Chemistry </vt:lpstr>
      <vt:lpstr>NMR Instrumentation</vt:lpstr>
      <vt:lpstr>NMR-Instrument</vt:lpstr>
      <vt:lpstr>Block diagram of NMR spectroscopy </vt:lpstr>
      <vt:lpstr> </vt:lpstr>
      <vt:lpstr>B.Non magnetic nuclei</vt:lpstr>
      <vt:lpstr>PowerPoint Presentation</vt:lpstr>
      <vt:lpstr>PowerPoint Presentation</vt:lpstr>
      <vt:lpstr>   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Mane sir</dc:creator>
  <cp:lastModifiedBy>Mane Sir</cp:lastModifiedBy>
  <cp:revision>43</cp:revision>
  <dcterms:created xsi:type="dcterms:W3CDTF">2006-08-16T00:00:00Z</dcterms:created>
  <dcterms:modified xsi:type="dcterms:W3CDTF">2020-02-25T07:37:38Z</dcterms:modified>
</cp:coreProperties>
</file>