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11/09/2023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11/09/2023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11/09/2023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11/09/2023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r>
              <a:rPr lang="en-US" sz="6000" dirty="0" smtClean="0">
                <a:latin typeface="Arial Black" pitchFamily="34" charset="0"/>
              </a:rPr>
              <a:t>Thermodynamics</a:t>
            </a:r>
            <a:endParaRPr lang="en-US" sz="6000" dirty="0">
              <a:latin typeface="Arial Black"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2165339" y="1"/>
            <a:ext cx="4061178" cy="746125"/>
          </a:xfrm>
          <a:prstGeom prst="rect">
            <a:avLst/>
          </a:prstGeom>
          <a:noFill/>
          <a:ln w="9525">
            <a:noFill/>
            <a:miter lim="800000"/>
            <a:headEnd/>
            <a:tailEnd/>
          </a:ln>
        </p:spPr>
      </p:pic>
      <p:sp>
        <p:nvSpPr>
          <p:cNvPr id="3" name="Rectangle 2"/>
          <p:cNvSpPr/>
          <p:nvPr/>
        </p:nvSpPr>
        <p:spPr>
          <a:xfrm>
            <a:off x="1837140" y="746126"/>
            <a:ext cx="5053463" cy="923330"/>
          </a:xfrm>
          <a:prstGeom prst="rect">
            <a:avLst/>
          </a:prstGeom>
        </p:spPr>
        <p:txBody>
          <a:bodyPr wrap="square">
            <a:spAutoFit/>
          </a:bodyPr>
          <a:lstStyle/>
          <a:p>
            <a:pPr algn="just">
              <a:lnSpc>
                <a:spcPct val="150000"/>
              </a:lnSpc>
              <a:spcAft>
                <a:spcPts val="0"/>
              </a:spcAft>
            </a:pP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There is next entropy change due to melting of the solid,</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p:cNvPicPr/>
          <p:nvPr/>
        </p:nvPicPr>
        <p:blipFill>
          <a:blip r:embed="rId3" cstate="print"/>
          <a:srcRect/>
          <a:stretch>
            <a:fillRect/>
          </a:stretch>
        </p:blipFill>
        <p:spPr bwMode="auto">
          <a:xfrm>
            <a:off x="2165339" y="1492250"/>
            <a:ext cx="4124960" cy="474980"/>
          </a:xfrm>
          <a:prstGeom prst="rect">
            <a:avLst/>
          </a:prstGeom>
          <a:noFill/>
          <a:ln w="9525">
            <a:noFill/>
            <a:miter lim="800000"/>
            <a:headEnd/>
            <a:tailEnd/>
          </a:ln>
        </p:spPr>
      </p:pic>
      <p:sp>
        <p:nvSpPr>
          <p:cNvPr id="5" name="Rectangle 4"/>
          <p:cNvSpPr/>
          <p:nvPr/>
        </p:nvSpPr>
        <p:spPr>
          <a:xfrm>
            <a:off x="412464" y="1951609"/>
            <a:ext cx="8225052" cy="923330"/>
          </a:xfrm>
          <a:prstGeom prst="rect">
            <a:avLst/>
          </a:prstGeom>
        </p:spPr>
        <p:txBody>
          <a:bodyPr wrap="square">
            <a:spAutoFit/>
          </a:bodyPr>
          <a:lstStyle/>
          <a:p>
            <a:pPr algn="just">
              <a:lnSpc>
                <a:spcPct val="150000"/>
              </a:lnSpc>
              <a:spcAft>
                <a:spcPts val="0"/>
              </a:spcAft>
            </a:pP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The liquid is then further warmed to its normal boiling point, Tb and entropy change is given by,</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5"/>
          <p:cNvPicPr/>
          <p:nvPr/>
        </p:nvPicPr>
        <p:blipFill>
          <a:blip r:embed="rId4"/>
          <a:srcRect/>
          <a:stretch>
            <a:fillRect/>
          </a:stretch>
        </p:blipFill>
        <p:spPr bwMode="auto">
          <a:xfrm>
            <a:off x="1885647" y="2532136"/>
            <a:ext cx="5278684" cy="782320"/>
          </a:xfrm>
          <a:prstGeom prst="rect">
            <a:avLst/>
          </a:prstGeom>
          <a:noFill/>
          <a:ln w="9525">
            <a:noFill/>
            <a:miter lim="800000"/>
            <a:headEnd/>
            <a:tailEnd/>
          </a:ln>
        </p:spPr>
      </p:pic>
      <p:sp>
        <p:nvSpPr>
          <p:cNvPr id="7" name="Rectangle 6"/>
          <p:cNvSpPr/>
          <p:nvPr/>
        </p:nvSpPr>
        <p:spPr>
          <a:xfrm>
            <a:off x="1540681" y="3212999"/>
            <a:ext cx="5317319" cy="507831"/>
          </a:xfrm>
          <a:prstGeom prst="rect">
            <a:avLst/>
          </a:prstGeom>
        </p:spPr>
        <p:txBody>
          <a:bodyPr wrap="square">
            <a:spAutoFit/>
          </a:bodyPr>
          <a:lstStyle/>
          <a:p>
            <a:pPr algn="just">
              <a:lnSpc>
                <a:spcPct val="150000"/>
              </a:lnSpc>
              <a:spcAft>
                <a:spcPts val="0"/>
              </a:spcAft>
            </a:pP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Now, add entropy change due to vaporization of liquid,</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Picture 7"/>
          <p:cNvPicPr/>
          <p:nvPr/>
        </p:nvPicPr>
        <p:blipFill>
          <a:blip r:embed="rId5"/>
          <a:srcRect/>
          <a:stretch>
            <a:fillRect/>
          </a:stretch>
        </p:blipFill>
        <p:spPr bwMode="auto">
          <a:xfrm>
            <a:off x="1837140" y="3891106"/>
            <a:ext cx="5278684" cy="599440"/>
          </a:xfrm>
          <a:prstGeom prst="rect">
            <a:avLst/>
          </a:prstGeom>
          <a:noFill/>
          <a:ln w="9525">
            <a:noFill/>
            <a:miter lim="800000"/>
            <a:headEnd/>
            <a:tailEnd/>
          </a:ln>
        </p:spPr>
      </p:pic>
      <p:sp>
        <p:nvSpPr>
          <p:cNvPr id="9" name="Rectangle 8"/>
          <p:cNvSpPr/>
          <p:nvPr/>
        </p:nvSpPr>
        <p:spPr>
          <a:xfrm>
            <a:off x="2798029" y="4451554"/>
            <a:ext cx="3523144" cy="507831"/>
          </a:xfrm>
          <a:prstGeom prst="rect">
            <a:avLst/>
          </a:prstGeom>
        </p:spPr>
        <p:txBody>
          <a:bodyPr wrap="none">
            <a:spAutoFit/>
          </a:bodyPr>
          <a:lstStyle/>
          <a:p>
            <a:pPr algn="just">
              <a:lnSpc>
                <a:spcPct val="150000"/>
              </a:lnSpc>
              <a:spcAft>
                <a:spcPts val="0"/>
              </a:spcAft>
            </a:pP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Finally, the gas is warmed to 298 K,</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0" name="Picture 9"/>
          <p:cNvPicPr/>
          <p:nvPr/>
        </p:nvPicPr>
        <p:blipFill>
          <a:blip r:embed="rId6"/>
          <a:srcRect/>
          <a:stretch>
            <a:fillRect/>
          </a:stretch>
        </p:blipFill>
        <p:spPr bwMode="auto">
          <a:xfrm>
            <a:off x="1612483" y="5067197"/>
            <a:ext cx="5278120" cy="775335"/>
          </a:xfrm>
          <a:prstGeom prst="rect">
            <a:avLst/>
          </a:prstGeom>
          <a:noFill/>
          <a:ln w="9525">
            <a:noFill/>
            <a:miter lim="800000"/>
            <a:headEnd/>
            <a:tailEnd/>
          </a:ln>
        </p:spPr>
      </p:pic>
    </p:spTree>
    <p:extLst>
      <p:ext uri="{BB962C8B-B14F-4D97-AF65-F5344CB8AC3E}">
        <p14:creationId xmlns:p14="http://schemas.microsoft.com/office/powerpoint/2010/main" xmlns="" val="38502740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1531758" y="641446"/>
            <a:ext cx="6838868" cy="919177"/>
          </a:xfrm>
          <a:prstGeom prst="rect">
            <a:avLst/>
          </a:prstGeom>
          <a:noFill/>
          <a:ln w="9525">
            <a:noFill/>
            <a:miter lim="800000"/>
            <a:headEnd/>
            <a:tailEnd/>
          </a:ln>
        </p:spPr>
      </p:pic>
      <p:sp>
        <p:nvSpPr>
          <p:cNvPr id="3" name="Rectangle 2"/>
          <p:cNvSpPr/>
          <p:nvPr/>
        </p:nvSpPr>
        <p:spPr>
          <a:xfrm>
            <a:off x="1800747" y="1"/>
            <a:ext cx="5465928" cy="507831"/>
          </a:xfrm>
          <a:prstGeom prst="rect">
            <a:avLst/>
          </a:prstGeom>
        </p:spPr>
        <p:txBody>
          <a:bodyPr wrap="square">
            <a:spAutoFit/>
          </a:bodyPr>
          <a:lstStyle/>
          <a:p>
            <a:pPr algn="just">
              <a:lnSpc>
                <a:spcPct val="150000"/>
              </a:lnSpc>
              <a:spcAft>
                <a:spcPts val="0"/>
              </a:spcAft>
            </a:pP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The sum of all above terms gives the entropy change as,</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2128292" y="1560622"/>
            <a:ext cx="4572000" cy="923330"/>
          </a:xfrm>
          <a:prstGeom prst="rect">
            <a:avLst/>
          </a:prstGeom>
        </p:spPr>
        <p:txBody>
          <a:bodyPr>
            <a:spAutoFit/>
          </a:bodyPr>
          <a:lstStyle/>
          <a:p>
            <a:pPr algn="just">
              <a:lnSpc>
                <a:spcPct val="150000"/>
              </a:lnSpc>
              <a:spcAft>
                <a:spcPts val="0"/>
              </a:spcAft>
            </a:pP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The sequence is illustrated in Fig. 1.6.</a:t>
            </a:r>
            <a:endParaRPr lang="en-IN" sz="16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Since, S (0) = 0 at 0 K,</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Picture 4"/>
          <p:cNvPicPr/>
          <p:nvPr/>
        </p:nvPicPr>
        <p:blipFill>
          <a:blip r:embed="rId3"/>
          <a:srcRect/>
          <a:stretch>
            <a:fillRect/>
          </a:stretch>
        </p:blipFill>
        <p:spPr bwMode="auto">
          <a:xfrm>
            <a:off x="1800747" y="2634779"/>
            <a:ext cx="6424304" cy="927287"/>
          </a:xfrm>
          <a:prstGeom prst="rect">
            <a:avLst/>
          </a:prstGeom>
          <a:noFill/>
          <a:ln w="9525">
            <a:noFill/>
            <a:miter lim="800000"/>
            <a:headEnd/>
            <a:tailEnd/>
          </a:ln>
        </p:spPr>
      </p:pic>
      <p:sp>
        <p:nvSpPr>
          <p:cNvPr id="6" name="Rectangle 5"/>
          <p:cNvSpPr/>
          <p:nvPr/>
        </p:nvSpPr>
        <p:spPr>
          <a:xfrm>
            <a:off x="489876" y="3603709"/>
            <a:ext cx="1172116" cy="507831"/>
          </a:xfrm>
          <a:prstGeom prst="rect">
            <a:avLst/>
          </a:prstGeom>
        </p:spPr>
        <p:txBody>
          <a:bodyPr wrap="none">
            <a:spAutoFit/>
          </a:bodyPr>
          <a:lstStyle/>
          <a:p>
            <a:pPr algn="just">
              <a:lnSpc>
                <a:spcPct val="150000"/>
              </a:lnSpc>
              <a:spcAft>
                <a:spcPts val="0"/>
              </a:spcAft>
            </a:pP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and hence,</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p:cNvPicPr/>
          <p:nvPr/>
        </p:nvPicPr>
        <p:blipFill>
          <a:blip r:embed="rId4"/>
          <a:srcRect/>
          <a:stretch>
            <a:fillRect/>
          </a:stretch>
        </p:blipFill>
        <p:spPr bwMode="auto">
          <a:xfrm>
            <a:off x="1800747" y="3857624"/>
            <a:ext cx="6424304" cy="1969971"/>
          </a:xfrm>
          <a:prstGeom prst="rect">
            <a:avLst/>
          </a:prstGeom>
          <a:noFill/>
          <a:ln w="9525">
            <a:noFill/>
            <a:miter lim="800000"/>
            <a:headEnd/>
            <a:tailEnd/>
          </a:ln>
        </p:spPr>
      </p:pic>
    </p:spTree>
    <p:extLst>
      <p:ext uri="{BB962C8B-B14F-4D97-AF65-F5344CB8AC3E}">
        <p14:creationId xmlns:p14="http://schemas.microsoft.com/office/powerpoint/2010/main" xmlns="" val="5612543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621" y="0"/>
            <a:ext cx="9017379" cy="923330"/>
          </a:xfrm>
          <a:prstGeom prst="rect">
            <a:avLst/>
          </a:prstGeom>
        </p:spPr>
        <p:txBody>
          <a:bodyPr wrap="square">
            <a:spAutoFit/>
          </a:bodyPr>
          <a:lstStyle/>
          <a:p>
            <a:pPr indent="457200" algn="just">
              <a:lnSpc>
                <a:spcPct val="150000"/>
              </a:lnSpc>
              <a:spcAft>
                <a:spcPts val="0"/>
              </a:spcAft>
            </a:pP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Thus, absolute entropy from 0 K to any desired temperature, T can be evaluated, using the above eqn. (1.22) as,</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Picture 2"/>
          <p:cNvPicPr/>
          <p:nvPr/>
        </p:nvPicPr>
        <p:blipFill>
          <a:blip r:embed="rId2" cstate="print"/>
          <a:srcRect/>
          <a:stretch>
            <a:fillRect/>
          </a:stretch>
        </p:blipFill>
        <p:spPr bwMode="auto">
          <a:xfrm>
            <a:off x="1386031" y="600278"/>
            <a:ext cx="6778363" cy="6005238"/>
          </a:xfrm>
          <a:prstGeom prst="rect">
            <a:avLst/>
          </a:prstGeom>
          <a:noFill/>
          <a:ln w="9525">
            <a:noFill/>
            <a:miter lim="800000"/>
            <a:headEnd/>
            <a:tailEnd/>
          </a:ln>
        </p:spPr>
      </p:pic>
    </p:spTree>
    <p:extLst>
      <p:ext uri="{BB962C8B-B14F-4D97-AF65-F5344CB8AC3E}">
        <p14:creationId xmlns:p14="http://schemas.microsoft.com/office/powerpoint/2010/main" xmlns="" val="36804483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620" y="146798"/>
            <a:ext cx="4572000" cy="7155805"/>
          </a:xfrm>
          <a:prstGeom prst="rect">
            <a:avLst/>
          </a:prstGeom>
        </p:spPr>
        <p:txBody>
          <a:bodyPr>
            <a:spAutoFit/>
          </a:bodyPr>
          <a:lstStyle/>
          <a:p>
            <a:pPr indent="457200" algn="just">
              <a:lnSpc>
                <a:spcPct val="150000"/>
              </a:lnSpc>
              <a:spcAft>
                <a:spcPts val="0"/>
              </a:spcAft>
            </a:pP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S(T) is always positive quantity. All the properties, except S (0), can be measured calorimetrically. The integrals can be evaluated by numerical integration or graphically. In a graphical method (Fig. 1.7), the area under the curve of </a:t>
            </a:r>
            <a:r>
              <a:rPr lang="en-US"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Cp</a:t>
            </a: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 against T (or </a:t>
            </a:r>
            <a:r>
              <a:rPr lang="en-US"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Cp</a:t>
            </a: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vs</a:t>
            </a: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In T) is the value of integral. </a:t>
            </a:r>
            <a:endParaRPr lang="en-IN" sz="1600" dirty="0">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50000"/>
              </a:lnSpc>
              <a:spcAft>
                <a:spcPts val="0"/>
              </a:spcAft>
            </a:pP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If there are various solid forms (e.g. SR -------- SM), corresponding entropies of transitions are also to be added in the above eqn. (1.23).</a:t>
            </a:r>
            <a:endParaRPr lang="en-IN" sz="1600" dirty="0">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50000"/>
              </a:lnSpc>
              <a:spcAft>
                <a:spcPts val="0"/>
              </a:spcAft>
            </a:pP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In practice, heat capacities, </a:t>
            </a:r>
            <a:r>
              <a:rPr lang="en-US"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Cp</a:t>
            </a: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are usually measured from approximately 20 K to a desired temperature, T. At very low temperature (10 to 15 K), </a:t>
            </a:r>
            <a:r>
              <a:rPr lang="en-US"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Cp</a:t>
            </a: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values are obtained from Debye equation,</a:t>
            </a:r>
            <a:endParaRPr lang="en-IN" sz="1600" dirty="0">
              <a:latin typeface="Calibri" panose="020F0502020204030204" pitchFamily="34" charset="0"/>
              <a:ea typeface="Times New Roman" panose="02020603050405020304" pitchFamily="18" charset="0"/>
              <a:cs typeface="Times New Roman" panose="02020603050405020304" pitchFamily="18" charset="0"/>
            </a:endParaRPr>
          </a:p>
          <a:p>
            <a:pPr marL="914400" indent="457200" algn="just">
              <a:lnSpc>
                <a:spcPct val="150000"/>
              </a:lnSpc>
              <a:spcAft>
                <a:spcPts val="0"/>
              </a:spcAft>
            </a:pPr>
            <a:r>
              <a:rPr lang="en-US"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Cp</a:t>
            </a: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 a T</a:t>
            </a:r>
            <a:r>
              <a:rPr lang="en-US" sz="2000" baseline="30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.......(1.24)</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Picture 2"/>
          <p:cNvPicPr/>
          <p:nvPr/>
        </p:nvPicPr>
        <p:blipFill>
          <a:blip r:embed="rId2" cstate="print"/>
          <a:srcRect/>
          <a:stretch>
            <a:fillRect/>
          </a:stretch>
        </p:blipFill>
        <p:spPr bwMode="auto">
          <a:xfrm>
            <a:off x="4698620" y="446518"/>
            <a:ext cx="4327099" cy="4357494"/>
          </a:xfrm>
          <a:prstGeom prst="rect">
            <a:avLst/>
          </a:prstGeom>
          <a:noFill/>
          <a:ln w="9525">
            <a:noFill/>
            <a:miter lim="800000"/>
            <a:headEnd/>
            <a:tailEnd/>
          </a:ln>
        </p:spPr>
      </p:pic>
    </p:spTree>
    <p:extLst>
      <p:ext uri="{BB962C8B-B14F-4D97-AF65-F5344CB8AC3E}">
        <p14:creationId xmlns:p14="http://schemas.microsoft.com/office/powerpoint/2010/main" xmlns="" val="8390517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0066" y="1"/>
            <a:ext cx="8704997" cy="2169825"/>
          </a:xfrm>
          <a:prstGeom prst="rect">
            <a:avLst/>
          </a:prstGeom>
        </p:spPr>
        <p:txBody>
          <a:bodyPr wrap="square">
            <a:spAutoFit/>
          </a:bodyPr>
          <a:lstStyle/>
          <a:p>
            <a:pPr algn="just">
              <a:lnSpc>
                <a:spcPct val="150000"/>
              </a:lnSpc>
              <a:spcAft>
                <a:spcPts val="0"/>
              </a:spcAft>
            </a:pP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Fig. 1.7: The absolute entropy (or Third Law entropy) of a substance is calculated by extending the measurement of heat capacities down to T=0 (or as close to that value as possible) and then determining the area of the graph </a:t>
            </a:r>
            <a:r>
              <a:rPr lang="en-US"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Cp</a:t>
            </a: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 against T </a:t>
            </a:r>
            <a:r>
              <a:rPr lang="en-US"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upto</a:t>
            </a: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the temperature of interest. The area is equal to the absolute entropy at the temperature T.</a:t>
            </a:r>
            <a:endParaRPr lang="en-IN" sz="16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Then,</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Picture 2"/>
          <p:cNvPicPr/>
          <p:nvPr/>
        </p:nvPicPr>
        <p:blipFill>
          <a:blip r:embed="rId2"/>
          <a:srcRect/>
          <a:stretch>
            <a:fillRect/>
          </a:stretch>
        </p:blipFill>
        <p:spPr bwMode="auto">
          <a:xfrm>
            <a:off x="1339869" y="1752628"/>
            <a:ext cx="6048120" cy="1823085"/>
          </a:xfrm>
          <a:prstGeom prst="rect">
            <a:avLst/>
          </a:prstGeom>
          <a:noFill/>
          <a:ln w="9525">
            <a:noFill/>
            <a:miter lim="800000"/>
            <a:headEnd/>
            <a:tailEnd/>
          </a:ln>
        </p:spPr>
      </p:pic>
      <p:sp>
        <p:nvSpPr>
          <p:cNvPr id="4" name="Rectangle 3"/>
          <p:cNvSpPr/>
          <p:nvPr/>
        </p:nvSpPr>
        <p:spPr>
          <a:xfrm>
            <a:off x="260066" y="3343408"/>
            <a:ext cx="8704997" cy="923330"/>
          </a:xfrm>
          <a:prstGeom prst="rect">
            <a:avLst/>
          </a:prstGeom>
        </p:spPr>
        <p:txBody>
          <a:bodyPr wrap="square">
            <a:spAutoFit/>
          </a:bodyPr>
          <a:lstStyle/>
          <a:p>
            <a:pPr indent="457200" algn="just">
              <a:lnSpc>
                <a:spcPct val="150000"/>
              </a:lnSpc>
              <a:spcAft>
                <a:spcPts val="0"/>
              </a:spcAft>
            </a:pP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Thus, Debye equation is used to evaluate interval from 0 K to the lowest possible temperature T,. Since </a:t>
            </a:r>
            <a:r>
              <a:rPr lang="en-US"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Cp</a:t>
            </a: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 aT³, eqn. (1.25) becomes, over the interval</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Picture 4"/>
          <p:cNvPicPr/>
          <p:nvPr/>
        </p:nvPicPr>
        <p:blipFill>
          <a:blip r:embed="rId3"/>
          <a:srcRect/>
          <a:stretch>
            <a:fillRect/>
          </a:stretch>
        </p:blipFill>
        <p:spPr bwMode="auto">
          <a:xfrm>
            <a:off x="2140774" y="4266739"/>
            <a:ext cx="4604253" cy="764179"/>
          </a:xfrm>
          <a:prstGeom prst="rect">
            <a:avLst/>
          </a:prstGeom>
          <a:noFill/>
          <a:ln w="9525">
            <a:noFill/>
            <a:miter lim="800000"/>
            <a:headEnd/>
            <a:tailEnd/>
          </a:ln>
        </p:spPr>
      </p:pic>
      <p:sp>
        <p:nvSpPr>
          <p:cNvPr id="6" name="Rectangle 5"/>
          <p:cNvSpPr/>
          <p:nvPr/>
        </p:nvSpPr>
        <p:spPr>
          <a:xfrm>
            <a:off x="260066" y="5262933"/>
            <a:ext cx="8704997" cy="1338828"/>
          </a:xfrm>
          <a:prstGeom prst="rect">
            <a:avLst/>
          </a:prstGeom>
        </p:spPr>
        <p:txBody>
          <a:bodyPr wrap="square">
            <a:spAutoFit/>
          </a:bodyPr>
          <a:lstStyle/>
          <a:p>
            <a:pPr indent="457200" algn="just">
              <a:lnSpc>
                <a:spcPct val="150000"/>
              </a:lnSpc>
              <a:spcAft>
                <a:spcPts val="0"/>
              </a:spcAft>
            </a:pP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If a substance is solid at T, only the first integral of eqn. (1.23) applies with </a:t>
            </a:r>
            <a:r>
              <a:rPr lang="en-US"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Tf</a:t>
            </a: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T, when it is liquid, the first three terms are used with Tb=T and when it is a gas, the full equation (1.23) must be used.</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0149411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753" y="0"/>
            <a:ext cx="8802047" cy="2169825"/>
          </a:xfrm>
          <a:prstGeom prst="rect">
            <a:avLst/>
          </a:prstGeom>
        </p:spPr>
        <p:txBody>
          <a:bodyPr wrap="square">
            <a:spAutoFit/>
          </a:bodyPr>
          <a:lstStyle/>
          <a:p>
            <a:pPr indent="457200" algn="just">
              <a:lnSpc>
                <a:spcPct val="150000"/>
              </a:lnSpc>
              <a:spcAft>
                <a:spcPts val="0"/>
              </a:spcAft>
            </a:pP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S(O)=0 for perfect crystals at 0 K. Entropies reported on the basis of S(0) 0. are called third law entropies. When the substance is in its standard state (The standard state of pure gas, pure liquid or pure solid substance is 1 bar pressure at each temperature) at temperature T, the standard (third law) entropy is denoted by S(T). Third law entropies of some substances are listed in Table 1.3.</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Picture 2"/>
          <p:cNvPicPr/>
          <p:nvPr/>
        </p:nvPicPr>
        <p:blipFill>
          <a:blip r:embed="rId2"/>
          <a:srcRect/>
          <a:stretch>
            <a:fillRect/>
          </a:stretch>
        </p:blipFill>
        <p:spPr bwMode="auto">
          <a:xfrm>
            <a:off x="1343997" y="1825917"/>
            <a:ext cx="6444326" cy="4922899"/>
          </a:xfrm>
          <a:prstGeom prst="rect">
            <a:avLst/>
          </a:prstGeom>
          <a:noFill/>
          <a:ln w="9525">
            <a:noFill/>
            <a:miter lim="800000"/>
            <a:headEnd/>
            <a:tailEnd/>
          </a:ln>
        </p:spPr>
      </p:pic>
      <p:sp>
        <p:nvSpPr>
          <p:cNvPr id="4" name="Rectangle 3"/>
          <p:cNvSpPr/>
          <p:nvPr/>
        </p:nvSpPr>
        <p:spPr>
          <a:xfrm>
            <a:off x="7684447" y="2817211"/>
            <a:ext cx="1098645" cy="3416320"/>
          </a:xfrm>
          <a:prstGeom prst="rect">
            <a:avLst/>
          </a:prstGeom>
        </p:spPr>
        <p:txBody>
          <a:bodyPr wrap="square">
            <a:spAutoFit/>
          </a:bodyPr>
          <a:lstStyle/>
          <a:p>
            <a:pPr algn="ctr">
              <a:lnSpc>
                <a:spcPct val="150000"/>
              </a:lnSpc>
              <a:spcAft>
                <a:spcPts val="0"/>
              </a:spcAft>
            </a:pP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Table 1.3: Standard molar entropies of some substances at 298 K</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513739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8591" y="105857"/>
            <a:ext cx="8595815" cy="1338828"/>
          </a:xfrm>
          <a:prstGeom prst="rect">
            <a:avLst/>
          </a:prstGeom>
        </p:spPr>
        <p:txBody>
          <a:bodyPr wrap="square">
            <a:spAutoFit/>
          </a:bodyPr>
          <a:lstStyle/>
          <a:p>
            <a:pPr indent="457200" algn="just">
              <a:lnSpc>
                <a:spcPct val="150000"/>
              </a:lnSpc>
              <a:spcAft>
                <a:spcPts val="0"/>
              </a:spcAft>
            </a:pP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As an illustration, the determination of third law entropy, Sº (298), for SO, gas is shown in Table 1.4. The actual value is 247.85 J K-¹ mol-¹ at 298 K and at 1.01325 bar. A small correction due to non-ideality of the gas has to be applied using Berthelot equation,</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Picture 2"/>
          <p:cNvPicPr/>
          <p:nvPr/>
        </p:nvPicPr>
        <p:blipFill>
          <a:blip r:embed="rId2"/>
          <a:srcRect/>
          <a:stretch>
            <a:fillRect/>
          </a:stretch>
        </p:blipFill>
        <p:spPr bwMode="auto">
          <a:xfrm>
            <a:off x="1134676" y="1742176"/>
            <a:ext cx="7199556" cy="1069263"/>
          </a:xfrm>
          <a:prstGeom prst="rect">
            <a:avLst/>
          </a:prstGeom>
          <a:noFill/>
          <a:ln w="9525">
            <a:noFill/>
            <a:miter lim="800000"/>
            <a:headEnd/>
            <a:tailEnd/>
          </a:ln>
        </p:spPr>
      </p:pic>
      <p:sp>
        <p:nvSpPr>
          <p:cNvPr id="4" name="Rectangle 3"/>
          <p:cNvSpPr/>
          <p:nvPr/>
        </p:nvSpPr>
        <p:spPr>
          <a:xfrm>
            <a:off x="308591" y="2811439"/>
            <a:ext cx="8595815" cy="1754326"/>
          </a:xfrm>
          <a:prstGeom prst="rect">
            <a:avLst/>
          </a:prstGeom>
        </p:spPr>
        <p:txBody>
          <a:bodyPr wrap="square">
            <a:spAutoFit/>
          </a:bodyPr>
          <a:lstStyle/>
          <a:p>
            <a:pPr indent="457200" algn="just">
              <a:lnSpc>
                <a:spcPct val="150000"/>
              </a:lnSpc>
              <a:spcAft>
                <a:spcPts val="0"/>
              </a:spcAft>
            </a:pP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Where, </a:t>
            </a:r>
            <a:r>
              <a:rPr lang="en-US"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Tc</a:t>
            </a: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and Pc are critical temperature and critical pressure. For SO2, </a:t>
            </a:r>
            <a:r>
              <a:rPr lang="en-US"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Te</a:t>
            </a: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430.3 K, Pc 78.63 bar, P 1.01325 bar and T = 263.08 K (</a:t>
            </a:r>
            <a:r>
              <a:rPr lang="en-US"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b.p</a:t>
            </a: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The correction value comes to be 0.395. Hence, standard entropy (ideal) of SO₂(g) at 298 K is,</a:t>
            </a:r>
            <a:endParaRPr lang="en-IN" sz="1600" dirty="0">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50000"/>
              </a:lnSpc>
              <a:spcAft>
                <a:spcPts val="0"/>
              </a:spcAft>
            </a:pP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sz="2000" baseline="30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0</a:t>
            </a: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(298) =  247.85 +0.395 = 248.245 J K-mol-1.</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360733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562399" y="115944"/>
            <a:ext cx="7965933" cy="6380391"/>
          </a:xfrm>
          <a:prstGeom prst="rect">
            <a:avLst/>
          </a:prstGeom>
          <a:noFill/>
          <a:ln w="9525">
            <a:noFill/>
            <a:miter lim="800000"/>
            <a:headEnd/>
            <a:tailEnd/>
          </a:ln>
        </p:spPr>
      </p:pic>
    </p:spTree>
    <p:extLst>
      <p:ext uri="{BB962C8B-B14F-4D97-AF65-F5344CB8AC3E}">
        <p14:creationId xmlns:p14="http://schemas.microsoft.com/office/powerpoint/2010/main" xmlns="" val="2567554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819371" y="139463"/>
            <a:ext cx="7866672" cy="6083917"/>
          </a:xfrm>
          <a:prstGeom prst="rect">
            <a:avLst/>
          </a:prstGeom>
          <a:noFill/>
          <a:ln w="9525">
            <a:noFill/>
            <a:miter lim="800000"/>
            <a:headEnd/>
            <a:tailEnd/>
          </a:ln>
        </p:spPr>
      </p:pic>
    </p:spTree>
    <p:extLst>
      <p:ext uri="{BB962C8B-B14F-4D97-AF65-F5344CB8AC3E}">
        <p14:creationId xmlns:p14="http://schemas.microsoft.com/office/powerpoint/2010/main" xmlns="" val="3449454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00800"/>
          </a:xfrm>
        </p:spPr>
        <p:txBody>
          <a:bodyPr>
            <a:normAutofit fontScale="77500" lnSpcReduction="20000"/>
          </a:bodyPr>
          <a:lstStyle/>
          <a:p>
            <a:pPr algn="ctr"/>
            <a:r>
              <a:rPr lang="en-US" sz="4600" b="1" i="1" dirty="0" smtClean="0">
                <a:solidFill>
                  <a:srgbClr val="FF0000"/>
                </a:solidFill>
                <a:latin typeface="Times New Roman" pitchFamily="18" charset="0"/>
                <a:cs typeface="Times New Roman" pitchFamily="18" charset="0"/>
              </a:rPr>
              <a:t>2.1: Introduction, </a:t>
            </a:r>
            <a:r>
              <a:rPr lang="en-US" sz="4600" b="1" i="1" dirty="0" smtClean="0">
                <a:solidFill>
                  <a:srgbClr val="FF0000"/>
                </a:solidFill>
                <a:latin typeface="Times New Roman" pitchFamily="18" charset="0"/>
                <a:cs typeface="Times New Roman" pitchFamily="18" charset="0"/>
              </a:rPr>
              <a:t>Concept of Entropy</a:t>
            </a:r>
          </a:p>
          <a:p>
            <a:pPr algn="ctr">
              <a:buNone/>
            </a:pPr>
            <a:endParaRPr lang="en-US" sz="4600" b="1" i="1" dirty="0" smtClean="0">
              <a:solidFill>
                <a:srgbClr val="FF0000"/>
              </a:solidFill>
              <a:latin typeface="Times New Roman" pitchFamily="18" charset="0"/>
              <a:cs typeface="Times New Roman" pitchFamily="18" charset="0"/>
            </a:endParaRPr>
          </a:p>
          <a:p>
            <a:pPr algn="just"/>
            <a:r>
              <a:rPr lang="en-US" sz="3100" dirty="0" smtClean="0">
                <a:latin typeface="Times New Roman" pitchFamily="18" charset="0"/>
                <a:cs typeface="Times New Roman" pitchFamily="18" charset="0"/>
              </a:rPr>
              <a:t>All real changes such as flow of heat from hot to cold body, flow of water from higher to lower level, expansion of gas, have a direction, are spontaneous and natural. These are thermodynamically irreversible. The first law of thermodynamics shows that energy is conserved in any process but it keeps silence on the direction of flow of energy, the direction of spontaneous change and whether the process can occur. To solve this problem, there exists a thermodynamic property which serves as criteria of spontaneity. This property is known as entropy (Greek - change) and is by symbol S. In this topic, we will discuss all details of entropy along with third law of </a:t>
            </a:r>
            <a:r>
              <a:rPr lang="en-US" sz="3100" dirty="0" smtClean="0">
                <a:latin typeface="Times New Roman" pitchFamily="18" charset="0"/>
                <a:cs typeface="Times New Roman" pitchFamily="18" charset="0"/>
              </a:rPr>
              <a:t>thermodynamics.</a:t>
            </a:r>
          </a:p>
          <a:p>
            <a:pPr algn="just"/>
            <a:r>
              <a:rPr lang="en-US" sz="3100" dirty="0" smtClean="0">
                <a:latin typeface="Times New Roman" pitchFamily="18" charset="0"/>
                <a:cs typeface="Times New Roman" pitchFamily="18" charset="0"/>
              </a:rPr>
              <a:t>According </a:t>
            </a:r>
            <a:r>
              <a:rPr lang="en-US" sz="3100" dirty="0" smtClean="0">
                <a:latin typeface="Times New Roman" pitchFamily="18" charset="0"/>
                <a:cs typeface="Times New Roman" pitchFamily="18" charset="0"/>
              </a:rPr>
              <a:t>to second law of thermodynamics, heat cannot be completely converted into work. Some amount of heat is not available to do work. </a:t>
            </a:r>
            <a:r>
              <a:rPr lang="en-US" sz="3100" dirty="0" err="1" smtClean="0">
                <a:latin typeface="Times New Roman" pitchFamily="18" charset="0"/>
                <a:cs typeface="Times New Roman" pitchFamily="18" charset="0"/>
              </a:rPr>
              <a:t>Clausius</a:t>
            </a:r>
            <a:r>
              <a:rPr lang="en-US" sz="3100" dirty="0" smtClean="0">
                <a:latin typeface="Times New Roman" pitchFamily="18" charset="0"/>
                <a:cs typeface="Times New Roman" pitchFamily="18" charset="0"/>
              </a:rPr>
              <a:t> invented a term entropy S, which is a measure of such unavailable part of energy (e.g. heat) to do work. This can be clarified with following example</a:t>
            </a:r>
            <a:r>
              <a:rPr lang="en-US" dirty="0" smtClean="0">
                <a:latin typeface="Times New Roman" pitchFamily="18" charset="0"/>
                <a:cs typeface="Times New Roman" pitchFamily="18" charset="0"/>
              </a:rPr>
              <a:t>.</a:t>
            </a:r>
          </a:p>
          <a:p>
            <a:pPr algn="just"/>
            <a:endParaRPr lang="en-US"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8312"/>
            <a:ext cx="8610600" cy="5940088"/>
          </a:xfrm>
          <a:prstGeom prst="rect">
            <a:avLst/>
          </a:prstGeom>
        </p:spPr>
        <p:txBody>
          <a:bodyPr wrap="square">
            <a:spAutoFit/>
          </a:bodyPr>
          <a:lstStyle/>
          <a:p>
            <a:pPr algn="just">
              <a:spcAft>
                <a:spcPts val="0"/>
              </a:spcAft>
            </a:pPr>
            <a:r>
              <a:rPr lang="en-US" sz="19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This </a:t>
            </a:r>
            <a:r>
              <a:rPr lang="en-US" sz="19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can be clarified with following example.</a:t>
            </a:r>
            <a:endParaRPr lang="en-IN" sz="19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US" sz="1900" b="1"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Process A:</a:t>
            </a:r>
            <a:r>
              <a:rPr lang="en-US" sz="19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q amount of heat is absorbed by the gas filled in a cylinder fitted with an </a:t>
            </a:r>
            <a:r>
              <a:rPr lang="en-US" sz="19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idealised</a:t>
            </a:r>
            <a:r>
              <a:rPr lang="en-US" sz="19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piston. The gas will expand. Piston will be pushed. The work done (w) = P x ΔV.</a:t>
            </a:r>
            <a:endParaRPr lang="en-IN" sz="19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US" sz="1900" b="1"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Process B:</a:t>
            </a:r>
            <a:r>
              <a:rPr lang="en-US" sz="19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Now work equivalent to PΔV, is done on the gas. The gas would be compressed. Heat will be evolved. However, the amount of heat evolved in process B is less than that absorbed in process A. It means that whole of the heat absorbed in process A is not converted into work.</a:t>
            </a:r>
            <a:endParaRPr lang="en-IN" sz="19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spcAft>
                <a:spcPts val="0"/>
              </a:spcAft>
            </a:pPr>
            <a:r>
              <a:rPr lang="en-US" sz="19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When heat is absorbed by the gas, the kinetic energy of the gas molecules will be increased and the gas molecules move faster. They collide with (</a:t>
            </a:r>
            <a:r>
              <a:rPr lang="en-US" sz="19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9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each other, (ii) the walls of container and (iii) the face of the piston, thereby pushing the piston. Only third type of collision brings the expansion of gas [Fig. 1.4 (b)]. The first and second types of collisions are not effective in bringing the expansion. Thus, some collisions and hence some fraction of heat is not </a:t>
            </a:r>
            <a:r>
              <a:rPr lang="en-US" sz="19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utilised</a:t>
            </a:r>
            <a:r>
              <a:rPr lang="en-US" sz="19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for expansion of the gas.</a:t>
            </a:r>
            <a:endParaRPr lang="en-IN" sz="19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spcAft>
                <a:spcPts val="0"/>
              </a:spcAft>
            </a:pPr>
            <a:r>
              <a:rPr lang="en-US" sz="19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Therefore, the work due to expansion is not exactly equivalent to the amount of heat absorbed. Some heat goes waste only due to random motion of the gas molecules. Thus, randomness can be correlated with unavailable. i.e. entropy. So, entropy is a measure of randomness of a molecule. </a:t>
            </a:r>
            <a:endParaRPr lang="en-IN" sz="19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spcAft>
                <a:spcPts val="0"/>
              </a:spcAft>
            </a:pPr>
            <a:r>
              <a:rPr lang="en-US" sz="19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In brief, it can be summarized as, entropy is a measure of energy system. (a) unavailable part of energy to do work and (b) order and disorder of the system.</a:t>
            </a:r>
            <a:endParaRPr lang="en-IN" sz="19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52556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rot="16200000">
            <a:off x="2087668" y="-138442"/>
            <a:ext cx="4676637" cy="5317454"/>
          </a:xfrm>
          <a:prstGeom prst="rect">
            <a:avLst/>
          </a:prstGeom>
          <a:noFill/>
          <a:ln w="9525">
            <a:noFill/>
            <a:miter lim="800000"/>
            <a:headEnd/>
            <a:tailEnd/>
          </a:ln>
        </p:spPr>
      </p:pic>
      <p:sp>
        <p:nvSpPr>
          <p:cNvPr id="3" name="Rectangle 2"/>
          <p:cNvSpPr/>
          <p:nvPr/>
        </p:nvSpPr>
        <p:spPr>
          <a:xfrm>
            <a:off x="796745" y="5117616"/>
            <a:ext cx="8001824" cy="1338828"/>
          </a:xfrm>
          <a:prstGeom prst="rect">
            <a:avLst/>
          </a:prstGeom>
        </p:spPr>
        <p:txBody>
          <a:bodyPr wrap="square">
            <a:spAutoFit/>
          </a:bodyPr>
          <a:lstStyle/>
          <a:p>
            <a:pPr indent="457200" algn="just">
              <a:lnSpc>
                <a:spcPct val="150000"/>
              </a:lnSpc>
              <a:spcAft>
                <a:spcPts val="0"/>
              </a:spcAft>
            </a:pPr>
            <a:r>
              <a:rPr lang="en-US"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Fig. 1.4: Conversion of heat into work. (a) Ideal case of complete conversion. (b) Partial conversion due to randomness (dotted lines represent the position of the piston after expansion and w, &gt; W₂).</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29984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807" y="169750"/>
            <a:ext cx="8807356" cy="6394058"/>
          </a:xfrm>
          <a:prstGeom prst="rect">
            <a:avLst/>
          </a:prstGeom>
        </p:spPr>
        <p:txBody>
          <a:bodyPr wrap="square">
            <a:spAutoFit/>
          </a:bodyPr>
          <a:lstStyle/>
          <a:p>
            <a:pPr algn="just">
              <a:lnSpc>
                <a:spcPct val="150000"/>
              </a:lnSpc>
              <a:spcAft>
                <a:spcPts val="0"/>
              </a:spcAft>
            </a:pPr>
            <a:r>
              <a:rPr lang="en-US" b="1"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Entropy (S) (Definition, Mathematical Expression, Entropy as a State function)</a:t>
            </a:r>
            <a:endParaRPr lang="en-IN" sz="16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50000"/>
              </a:lnSpc>
              <a:spcAft>
                <a:spcPts val="0"/>
              </a:spcAft>
            </a:pPr>
            <a:r>
              <a:rPr lang="en-US" sz="15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Entropy may be defined as, "the thermal property of the substance mathematically defined as, "the ratio of heat change to the temperature at which heat change occurs." </a:t>
            </a:r>
            <a:endParaRPr lang="en-IN" sz="15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50000"/>
              </a:lnSpc>
              <a:spcAft>
                <a:spcPts val="0"/>
              </a:spcAft>
            </a:pPr>
            <a:r>
              <a:rPr lang="en-US" sz="15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Thus, </a:t>
            </a:r>
            <a:r>
              <a:rPr lang="en-US" sz="15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Clausius</a:t>
            </a:r>
            <a:r>
              <a:rPr lang="en-US" sz="15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(1865), defined the entropy by the relation, (mathematical expression) as,</a:t>
            </a:r>
            <a:endParaRPr lang="en-IN" sz="15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914400" indent="457200" algn="just">
              <a:lnSpc>
                <a:spcPct val="150000"/>
              </a:lnSpc>
              <a:spcAft>
                <a:spcPts val="0"/>
              </a:spcAft>
            </a:pPr>
            <a:r>
              <a:rPr lang="en-US" sz="15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dS</a:t>
            </a:r>
            <a:r>
              <a:rPr lang="en-US" sz="15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5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dq</a:t>
            </a:r>
            <a:r>
              <a:rPr lang="en-US" sz="1500" baseline="-250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rev</a:t>
            </a:r>
            <a:r>
              <a:rPr lang="en-US" sz="1500" baseline="-25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T ........ (1.12)</a:t>
            </a:r>
            <a:endParaRPr lang="en-IN" sz="15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50000"/>
              </a:lnSpc>
              <a:spcAft>
                <a:spcPts val="0"/>
              </a:spcAft>
            </a:pPr>
            <a:r>
              <a:rPr lang="en-US" sz="15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Where,  </a:t>
            </a:r>
            <a:r>
              <a:rPr lang="en-US" sz="15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dq</a:t>
            </a:r>
            <a:r>
              <a:rPr lang="en-US" sz="15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rev= heat absorbed by a system in an infinitesimal reversible process. </a:t>
            </a:r>
            <a:endParaRPr lang="en-IN" sz="15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57200" indent="457200" algn="just">
              <a:lnSpc>
                <a:spcPct val="150000"/>
              </a:lnSpc>
              <a:spcAft>
                <a:spcPts val="0"/>
              </a:spcAft>
            </a:pPr>
            <a:r>
              <a:rPr lang="en-US" sz="15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 absolute temperature in Kelvins.</a:t>
            </a:r>
            <a:endParaRPr lang="en-IN" sz="15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15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 entropy change from state 1 to state 2 is given by the integral of </a:t>
            </a:r>
            <a:r>
              <a:rPr lang="en-US" sz="15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equ</a:t>
            </a:r>
            <a:r>
              <a:rPr lang="en-US" sz="15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(1.12),</a:t>
            </a:r>
            <a:endParaRPr lang="en-IN" sz="15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50000"/>
              </a:lnSpc>
              <a:spcAft>
                <a:spcPts val="0"/>
              </a:spcAft>
            </a:pPr>
            <a:r>
              <a:rPr lang="en-US" sz="15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ΔS = (S₂-S₁) = </a:t>
            </a:r>
            <a:r>
              <a:rPr lang="en-US" sz="15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q</a:t>
            </a:r>
            <a:r>
              <a:rPr lang="en-US" sz="1500" baseline="-250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rev</a:t>
            </a:r>
            <a:r>
              <a:rPr lang="en-US" sz="1500" baseline="-25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T ........(1.13)</a:t>
            </a:r>
            <a:endParaRPr lang="en-IN" sz="15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15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For an isothermal reversible process, the integral can be evaluated as,</a:t>
            </a:r>
            <a:endParaRPr lang="en-IN" sz="15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50000"/>
              </a:lnSpc>
              <a:spcAft>
                <a:spcPts val="0"/>
              </a:spcAft>
            </a:pPr>
            <a:r>
              <a:rPr lang="en-US" sz="15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ΔS = </a:t>
            </a:r>
            <a:r>
              <a:rPr lang="en-US" sz="15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q</a:t>
            </a:r>
            <a:r>
              <a:rPr lang="en-US" sz="1500" baseline="-250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rev</a:t>
            </a:r>
            <a:r>
              <a:rPr lang="en-US" sz="15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T ………...(1.14)</a:t>
            </a:r>
            <a:endParaRPr lang="en-IN" sz="15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50000"/>
              </a:lnSpc>
              <a:spcAft>
                <a:spcPts val="0"/>
              </a:spcAft>
            </a:pPr>
            <a:r>
              <a:rPr lang="en-US" sz="15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 value of ΔS depends only on the initial and final states of the system and not on the path. Hence, entropy is a state function. The entropy is a measure of the current state of disorder of the system and how that disorder was achieved is not relevant to its current value. </a:t>
            </a:r>
            <a:endParaRPr lang="en-IN" sz="15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1500" b="1"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Unit of Entropy</a:t>
            </a:r>
            <a:endParaRPr lang="en-IN" sz="15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50000"/>
              </a:lnSpc>
              <a:spcAft>
                <a:spcPts val="0"/>
              </a:spcAft>
            </a:pPr>
            <a:r>
              <a:rPr lang="en-US" sz="15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 entropy is an extensive property. So, its value depends upon the quantity of substance. The units of entropy are </a:t>
            </a:r>
            <a:r>
              <a:rPr lang="en-US" sz="1500" b="1"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Joules per degree Kelvin (JK-¹).</a:t>
            </a:r>
            <a:r>
              <a:rPr lang="en-US" sz="15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When we use 1 mole substance, the entropy is molar entropy, an intensive property, with units Joules per degree Kelvin per mole (JK-mol-¹).</a:t>
            </a:r>
            <a:endParaRPr lang="en-IN" sz="15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37972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314" y="0"/>
            <a:ext cx="8843749" cy="6740307"/>
          </a:xfrm>
          <a:prstGeom prst="rect">
            <a:avLst/>
          </a:prstGeom>
        </p:spPr>
        <p:txBody>
          <a:bodyPr wrap="square">
            <a:spAutoFit/>
          </a:bodyPr>
          <a:lstStyle/>
          <a:p>
            <a:pPr algn="just">
              <a:lnSpc>
                <a:spcPct val="150000"/>
              </a:lnSpc>
              <a:spcAft>
                <a:spcPts val="0"/>
              </a:spcAft>
            </a:pPr>
            <a:r>
              <a:rPr lang="en-US" b="1"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Physical Significance of Entropy</a:t>
            </a:r>
            <a:endParaRPr lang="en-IN" sz="16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50000"/>
              </a:lnSpc>
              <a:spcAft>
                <a:spcPts val="0"/>
              </a:spcAft>
            </a:pPr>
            <a:r>
              <a:rPr lang="en-US"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As mentioned earlier, entropy is a measure of order and disorder and unavailable energy of a system as well as probability which can be explained as follows: </a:t>
            </a:r>
            <a:endParaRPr lang="en-IN" sz="16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mj-lt"/>
              <a:buAutoNum type="alphaLcParenBoth"/>
            </a:pPr>
            <a:r>
              <a:rPr lang="en-US" b="1"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Entropy as a measure of order and disorder:</a:t>
            </a:r>
            <a:r>
              <a:rPr lang="en-US"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6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228600" algn="just">
              <a:lnSpc>
                <a:spcPct val="150000"/>
              </a:lnSpc>
              <a:spcAft>
                <a:spcPts val="0"/>
              </a:spcAft>
            </a:pPr>
            <a:r>
              <a:rPr lang="en-US"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Spontaneous processes are always accompanied by an increase in the 'disorder' or randomness' or 'chaos' of the system. Water, for example, can exist in two different states: Solid (ice) and Liquid (water). In ice, the molecules are arranged in an orderly way with the molecules in fixed positions in the crystal. Melting of ice is a spontaneous process. On melting, ice changes to liquid water. In water, molecules are free to move around. Orderly structure of ice is destroyed and disorderly arrangement of water molecules in water increases. Thus, disorder increases leading thereby increase in entropy.</a:t>
            </a:r>
            <a:endParaRPr lang="en-IN" sz="16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228600" algn="just">
              <a:lnSpc>
                <a:spcPct val="150000"/>
              </a:lnSpc>
              <a:spcAft>
                <a:spcPts val="0"/>
              </a:spcAft>
            </a:pPr>
            <a:r>
              <a:rPr lang="en-US"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 same type of change, order to disorder, occurs when one gas diffuses into another, when gas expands in vacuum, when a concentrated solution diffuses into pure water and so on for other spontaneous (irreversible) processes. All these processes are accompanied by increase in entropy. For example, disorder increases with increase in temperature from solid to liquid to gas and vice-versa as shown in Fig. 1.5.</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001071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1014466" y="147509"/>
            <a:ext cx="6616148" cy="2281792"/>
          </a:xfrm>
          <a:prstGeom prst="rect">
            <a:avLst/>
          </a:prstGeom>
          <a:noFill/>
          <a:ln w="9525">
            <a:noFill/>
            <a:miter lim="800000"/>
            <a:headEnd/>
            <a:tailEnd/>
          </a:ln>
        </p:spPr>
      </p:pic>
      <p:sp>
        <p:nvSpPr>
          <p:cNvPr id="3" name="Rectangle 2"/>
          <p:cNvSpPr/>
          <p:nvPr/>
        </p:nvSpPr>
        <p:spPr>
          <a:xfrm>
            <a:off x="84920" y="2429302"/>
            <a:ext cx="8758830" cy="5493812"/>
          </a:xfrm>
          <a:prstGeom prst="rect">
            <a:avLst/>
          </a:prstGeom>
        </p:spPr>
        <p:txBody>
          <a:bodyPr wrap="square">
            <a:spAutoFit/>
          </a:bodyPr>
          <a:lstStyle/>
          <a:p>
            <a:pPr algn="ctr">
              <a:lnSpc>
                <a:spcPct val="150000"/>
              </a:lnSpc>
              <a:spcAft>
                <a:spcPts val="0"/>
              </a:spcAft>
            </a:pPr>
            <a:r>
              <a:rPr lang="en-US" b="1"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 Entropy as a measure of unavailable energy of a system:</a:t>
            </a:r>
            <a:r>
              <a:rPr lang="en-US"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6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50000"/>
              </a:lnSpc>
              <a:spcAft>
                <a:spcPts val="0"/>
              </a:spcAft>
            </a:pPr>
            <a:r>
              <a:rPr lang="en-US"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According to second law, heat cannot be converted completely into work. It means some part of the total energy goes waste and is not available to do work. So, the total energy is made up of two parts:</a:t>
            </a:r>
            <a:endParaRPr lang="en-IN" sz="16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Total energy = Available energy to do work (free energy)  + unavailable energy</a:t>
            </a:r>
            <a:endParaRPr lang="en-IN" sz="16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50000"/>
              </a:lnSpc>
              <a:spcAft>
                <a:spcPts val="0"/>
              </a:spcAft>
            </a:pPr>
            <a:r>
              <a:rPr lang="en-US"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i.e.      H = G + TS       Or      ΔG = ΔΗ  +  TΔS</a:t>
            </a:r>
            <a:endParaRPr lang="en-IN" sz="16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50000"/>
              </a:lnSpc>
              <a:spcAft>
                <a:spcPts val="0"/>
              </a:spcAft>
            </a:pPr>
            <a:r>
              <a:rPr lang="en-US"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 unavailable energy is represented as the product of entropy S and absolute temperature T. Thus, unavailable energy is TS. Higher the temperature, more is the disorder and more is the unavailable energy to do work. Thus, entropy becomes a measure of unavailable energy.</a:t>
            </a:r>
            <a:endParaRPr lang="en-IN" sz="16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50000"/>
              </a:lnSpc>
              <a:spcAft>
                <a:spcPts val="0"/>
              </a:spcAft>
            </a:pPr>
            <a:r>
              <a:rPr lang="en-US"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For example, when heat energy is supplied to a solid, some of the energy is used to melt the solid. This energy is unavailable part of energy i.e. entropy and remaining energy is used to do the work.</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243581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576" y="1"/>
            <a:ext cx="8831618" cy="7571303"/>
          </a:xfrm>
          <a:prstGeom prst="rect">
            <a:avLst/>
          </a:prstGeom>
        </p:spPr>
        <p:txBody>
          <a:bodyPr wrap="square">
            <a:spAutoFit/>
          </a:bodyPr>
          <a:lstStyle/>
          <a:p>
            <a:pPr algn="just">
              <a:lnSpc>
                <a:spcPct val="150000"/>
              </a:lnSpc>
              <a:spcAft>
                <a:spcPts val="0"/>
              </a:spcAft>
            </a:pPr>
            <a:r>
              <a:rPr lang="en-US" b="1"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(c)Entropy and probability:</a:t>
            </a:r>
            <a:r>
              <a:rPr lang="en-US"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It is found that the system has a tendency </a:t>
            </a:r>
            <a:r>
              <a:rPr lang="en-US"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te</a:t>
            </a:r>
            <a:r>
              <a:rPr lang="en-US"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sume</a:t>
            </a:r>
            <a:r>
              <a:rPr lang="en-US"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the most probable state. The most probable state is the most random arrangement of the molecules in system. It means that there is a greater probability of the disordered state than the ordered state. The disordered state has higher, entropy than the ordered state. For example, water liquid has number of arrangements of H</a:t>
            </a:r>
            <a:r>
              <a:rPr lang="en-US" baseline="-25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O molecules, while ice has a single ordered arrangement. Thus, water has higher entropy than that of ice.</a:t>
            </a:r>
            <a:endParaRPr lang="en-IN" sz="16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50000"/>
              </a:lnSpc>
              <a:spcAft>
                <a:spcPts val="0"/>
              </a:spcAft>
            </a:pPr>
            <a:r>
              <a:rPr lang="en-US"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Thus, we can identify the entropy as a function of the probability of thermodynamic state. Since both the entropy and thermodynamic probability increase simultaneously in a process, we can consider the state of equilibrium as the state of maximum probability. It means that a system tends to attain a state of equilibrium.</a:t>
            </a:r>
            <a:endParaRPr lang="en-IN" sz="16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b="1"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Third Law of Thermodynamics</a:t>
            </a:r>
            <a:endParaRPr lang="en-IN" sz="16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50000"/>
              </a:lnSpc>
              <a:spcAft>
                <a:spcPts val="0"/>
              </a:spcAft>
            </a:pPr>
            <a:r>
              <a:rPr lang="en-US"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Each of the first three laws of thermodynamics leads to the existence of a state function: The </a:t>
            </a:r>
            <a:r>
              <a:rPr lang="en-US"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zeroth</a:t>
            </a:r>
            <a:r>
              <a:rPr lang="en-US"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law leads to temperature, first law leads to the concept of internal energy, E and second law leads to the concept of entropy. S. However, first and second laws do not give any idea about the measurements of absolute values of E and S respectively. Determination of absolute value of energy is not feasible and only energy changes can be determined. However, the entropy concept is of great importance and its absolute value can be determined with the help of third law of thermodynamics.</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534382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314" y="1"/>
            <a:ext cx="8795223" cy="7155805"/>
          </a:xfrm>
          <a:prstGeom prst="rect">
            <a:avLst/>
          </a:prstGeom>
        </p:spPr>
        <p:txBody>
          <a:bodyPr wrap="square">
            <a:spAutoFit/>
          </a:bodyPr>
          <a:lstStyle/>
          <a:p>
            <a:pPr algn="just">
              <a:lnSpc>
                <a:spcPct val="150000"/>
              </a:lnSpc>
              <a:spcAft>
                <a:spcPts val="0"/>
              </a:spcAft>
            </a:pPr>
            <a:r>
              <a:rPr lang="en-US" b="1"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Statement:</a:t>
            </a:r>
            <a:r>
              <a:rPr lang="en-US"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The scientist Max Planck (1913) was the first to state the third law: The entropies of all perfectly crystalline substances are zero at 0 K</a:t>
            </a:r>
            <a:endParaRPr lang="en-IN" sz="16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50000"/>
              </a:lnSpc>
              <a:spcAft>
                <a:spcPts val="0"/>
              </a:spcAft>
            </a:pPr>
            <a:r>
              <a:rPr lang="en-US"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 W. Richards and W. Nernst studied independently the entropy changes of certain isothermal chemical reactions and found that the change in entropy approaches zero as the temperature was reduced. This is true only in case of reactions, where the reactants and products are perfect crystals. Experimental evidences have shown that the entropy of solutions and </a:t>
            </a:r>
            <a:r>
              <a:rPr lang="en-US"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supercooled</a:t>
            </a:r>
            <a:r>
              <a:rPr lang="en-US"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liquids is not zero at 0 K. For pure crystalline substance, third law has been verified repeatedly and it was found that all pure crystals of pure substances have the same entropy at 0 K. If they have the same entropy at 0 K, this value might be taken as zero.</a:t>
            </a:r>
            <a:endParaRPr lang="en-IN" sz="16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b="1"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Absolute Entropy and Evaluation of Absolute Entropy</a:t>
            </a:r>
            <a:r>
              <a:rPr lang="en-US"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6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50000"/>
              </a:lnSpc>
              <a:spcAft>
                <a:spcPts val="0"/>
              </a:spcAft>
            </a:pPr>
            <a:r>
              <a:rPr lang="en-US"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An important application of the third law of thermodynamics is that affirms that S (0 K)= 0 for any perfect crystalline substance, on this permits to calculate absolute entropies of the substances. The third law basis it is possible to calculate absolute entropies at some higher temperature, using the methods of thermochemistry. Suppose, we want S(298 K) for certain gaseous substance, then we start with crystal solid of that substance as close to 0 K as possible and determine the entropy change on warming it to its melting point.</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3230341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2411</Words>
  <Application>Microsoft Office PowerPoint</Application>
  <PresentationFormat>On-screen Show (4:3)</PresentationFormat>
  <Paragraphs>66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Zoology</dc:creator>
  <cp:lastModifiedBy>om</cp:lastModifiedBy>
  <cp:revision>1</cp:revision>
  <dcterms:created xsi:type="dcterms:W3CDTF">2006-08-16T00:00:00Z</dcterms:created>
  <dcterms:modified xsi:type="dcterms:W3CDTF">2023-09-11T09:13:08Z</dcterms:modified>
</cp:coreProperties>
</file>