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14400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Times New Roman"/>
                <a:ea typeface="Times New Roman"/>
                <a:cs typeface="Mangal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Times New Roman"/>
                <a:ea typeface="Times New Roman"/>
                <a:cs typeface="Mangal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/>
                <a:ea typeface="Times New Roman"/>
                <a:cs typeface="Mangal"/>
              </a:rPr>
              <a:t>UNIT 4</a:t>
            </a:r>
            <a:r>
              <a:rPr lang="en-US" sz="3600" dirty="0" smtClean="0">
                <a:ea typeface="Times New Roman"/>
                <a:cs typeface="Mangal"/>
              </a:rPr>
              <a:t/>
            </a:r>
            <a:br>
              <a:rPr lang="en-US" sz="3600" dirty="0" smtClean="0">
                <a:ea typeface="Times New Roman"/>
                <a:cs typeface="Mangal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Mangal"/>
              </a:rPr>
              <a:t>Heterocyclic Compounds</a:t>
            </a:r>
            <a:r>
              <a:rPr lang="en-US" sz="3200" dirty="0" smtClean="0">
                <a:ea typeface="Times New Roman"/>
                <a:cs typeface="Mangal"/>
              </a:rPr>
              <a:t/>
            </a:r>
            <a:br>
              <a:rPr lang="en-US" sz="3200" dirty="0" smtClean="0">
                <a:ea typeface="Times New Roman"/>
                <a:cs typeface="Mang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05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Cyclic organic compound containing carbon atoms in their ring system are called as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carbocyclic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compounds e.g.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cyclopropane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cyclobutane, naphthalene etc. All carbon atoms forming the ring are called as nuclear or ring atoms. The ring formed by replacement of one or more carbon atoms by corresponding number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heteroatoms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is called as heterocyclic ring. Generally, heteroatom is polyvalent atom other than carbon atom. Nitrogen, oxygen, sulphur, phosphorus are the most common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heteroatoms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The cyclic compounds containing one or more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heteroatoms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 their ring system are called as heterocyclic compounds. The heterocyclic compounds occur widely in nature and are essential to life. Various compounds such as antibiotics, amino acids, vitamins,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haemoglobins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drugs, dye contain heterocyclic rings (Figure 4.1).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IUPAC Nomenclature: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was proposed by Arthur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Hantzch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Karl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Widman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hence named as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Hantzch-Widman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nomenclature. The type of heteroatom, size of ring and degree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unsaturation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the ring are an important aspects of this nomenclature.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a)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heteroatoms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indicated by prefixes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oxa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(for oxygen).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aza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(for nitrogen)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(for sulphur).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b) Size of ring and degree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unsaturation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indicated by suffixes (Table 3).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956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(A) Monocyclic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heterocycles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: Beside prefix and suffix rule, other rules are also considered for naming.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The numbering of ring begins with heteroatom and denoted by numbers 1, 2, 3, ..... or Greek letters a, B, y, ...... etc. The numbering is continued in such a way that substituent or other heteroatom get lowest number.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(ii) In case of more than one similar heteroatom, multiplicative prefixes such as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tri tetra etc. are used. In case of more than one different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heteroatoms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order of precedence oxygen &gt;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sulplur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&gt; nitrogen should be considered for numbering.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(iii) Prefixes such as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dihydro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tetrahydro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are used for partially reduced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heterocycles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while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perhydro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used for fully reduced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heterocycles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(iv) Saturated heteroatom is given preference over unsaturated heteroatom, if similar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heteroatoms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are present in ring.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(v) IU PAC Name =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locant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+ prefix + suffix. While combining prefix and suffix, terminal 'a' of prefix is usually omitted. In case of two different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heteroatoms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 monocyclic ring, suffix is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choosen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 the order of preference N &gt; S &gt; 0.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8768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800600"/>
            <a:ext cx="4333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(B) Condensed or fused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heterocycles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AutoNum type="romanLcParenBoth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benzene ring is fused with heterocyclic ring, then prefix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benzo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used. The position of fusion is indicated by alphabetical letters assigned to peripheral bonds of heterocyclic ring</a:t>
            </a:r>
            <a:r>
              <a:rPr lang="en-US" sz="1800" dirty="0" smtClean="0"/>
              <a:t>.</a:t>
            </a:r>
          </a:p>
          <a:p>
            <a:pPr marL="400050" indent="-400050" algn="just">
              <a:buAutoNum type="romanLcParenBoth"/>
            </a:pPr>
            <a:endParaRPr lang="en-US" sz="1800" dirty="0" smtClean="0"/>
          </a:p>
          <a:p>
            <a:pPr marL="400050" indent="-400050" algn="just">
              <a:buNone/>
            </a:pPr>
            <a:endParaRPr lang="en-US" sz="1800" dirty="0" smtClean="0"/>
          </a:p>
          <a:p>
            <a:pPr marL="400050" indent="-400050" algn="just">
              <a:buAutoNum type="romanLcParenBoth"/>
            </a:pPr>
            <a:endParaRPr lang="en-US" sz="1800" dirty="0" smtClean="0"/>
          </a:p>
          <a:p>
            <a:pPr marL="400050" indent="-400050" algn="just">
              <a:buAutoNum type="romanLcParenBoth"/>
            </a:pPr>
            <a:endParaRPr lang="en-US" sz="1800" dirty="0" smtClean="0"/>
          </a:p>
          <a:p>
            <a:pPr marL="0" indent="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(ii) If heterocyclic rings are fused together, then name is given by identifying higher priority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heterocycle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(HPH)/ major ring/base component as suffix and lowest priority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heterocycle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(LPH) / minor ring / attached component as prefix. The priority is decided by using following points.</a:t>
            </a:r>
          </a:p>
          <a:p>
            <a:pPr marL="400050" indent="-400050" algn="just">
              <a:buNone/>
            </a:pPr>
            <a:endParaRPr lang="en-US" sz="1800" dirty="0" smtClean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371600"/>
            <a:ext cx="4714875" cy="124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505200"/>
            <a:ext cx="6248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5009"/>
            <a:ext cx="8686800" cy="603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 fontScale="925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Mangal"/>
              </a:rPr>
              <a:t>Classification of heterocyclic compounds</a:t>
            </a:r>
            <a:endParaRPr lang="en-US" sz="2000" dirty="0" smtClean="0"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	Generally, heterocyclic compounds are classified based on their properties, nature of hetero atoms and size of ring.</a:t>
            </a:r>
            <a:endParaRPr lang="en-US" sz="2000" dirty="0" smtClean="0"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(A) Based on properties, heterocyclic compounds are divided into two classes.</a:t>
            </a:r>
            <a:endParaRPr lang="en-US" sz="2000" dirty="0" smtClean="0"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B050"/>
                </a:solidFill>
                <a:latin typeface="Times New Roman"/>
                <a:ea typeface="Times New Roman"/>
                <a:cs typeface="Mangal"/>
              </a:rPr>
              <a:t>(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/>
                <a:ea typeface="Times New Roman"/>
                <a:cs typeface="Mangal"/>
              </a:rPr>
              <a:t>i</a:t>
            </a:r>
            <a:r>
              <a:rPr lang="en-US" sz="2000" b="1" dirty="0" smtClean="0">
                <a:solidFill>
                  <a:srgbClr val="00B050"/>
                </a:solidFill>
                <a:latin typeface="Times New Roman"/>
                <a:ea typeface="Times New Roman"/>
                <a:cs typeface="Mangal"/>
              </a:rPr>
              <a:t>)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/>
                <a:ea typeface="Times New Roman"/>
                <a:cs typeface="Mangal"/>
              </a:rPr>
              <a:t>Heteroparaffins</a:t>
            </a:r>
            <a:r>
              <a:rPr lang="en-US" sz="2000" b="1" dirty="0" smtClean="0">
                <a:solidFill>
                  <a:srgbClr val="00B050"/>
                </a:solidFill>
                <a:latin typeface="Times New Roman"/>
                <a:ea typeface="Times New Roman"/>
                <a:cs typeface="Mangal"/>
              </a:rPr>
              <a:t> or non-aromatic heterocyclic compounds: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are cyclic compounds with one or more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heteroatoms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in their ring and resembling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paraffins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e.g.,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tetrahydrofuran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,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pyrrolidine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,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piperidine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,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succinamide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etc.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 smtClean="0">
              <a:solidFill>
                <a:srgbClr val="222222"/>
              </a:solidFill>
              <a:latin typeface="Times New Roman"/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 smtClean="0">
              <a:solidFill>
                <a:srgbClr val="222222"/>
              </a:solidFill>
              <a:latin typeface="Times New Roman"/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Generally,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heteroparaffins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are relatively unstable as they undergo ring opening upon hydrolysis. Hence,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heteroparaffins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are not true heterocyclic compounds.</a:t>
            </a:r>
            <a:endParaRPr lang="en-US" sz="2200" dirty="0" smtClean="0">
              <a:ea typeface="Times New Roman"/>
              <a:cs typeface="Mangal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733800"/>
            <a:ext cx="640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Mangal"/>
              </a:rPr>
              <a:t>(ii)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Mangal"/>
              </a:rPr>
              <a:t>Heteroaromatics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Mangal"/>
              </a:rPr>
              <a:t> or aromatic heterocyclic compounds: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These are aromatic compounds with one or more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heteroatoms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in their ring e.g., furan,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pyrrole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, pyridine,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indole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,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oxazole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etc.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rgbClr val="222222"/>
              </a:solidFill>
              <a:latin typeface="Times New Roman"/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rgbClr val="222222"/>
              </a:solidFill>
              <a:latin typeface="Times New Roman"/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rgbClr val="222222"/>
              </a:solidFill>
              <a:latin typeface="Times New Roman"/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ea typeface="Times New Roman"/>
              <a:cs typeface="Mang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Conventionally, the term heterocyclic compound is used for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heteroaromatics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or aromatic heterocyclic compounds.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(B) Nature of heteroatom:</a:t>
            </a:r>
            <a:r>
              <a:rPr lang="en-US" sz="24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Based on nature of heteroatom, heterocyclic compounds are divided into following classes (Table 1).</a:t>
            </a:r>
            <a:endParaRPr lang="en-US" sz="1800" dirty="0" smtClean="0"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(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i</a:t>
            </a:r>
            <a:r>
              <a:rPr lang="en-US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) Oxygen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heterocyclics</a:t>
            </a:r>
            <a:r>
              <a:rPr lang="en-US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:</a:t>
            </a:r>
            <a:r>
              <a:rPr lang="en-US" sz="24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The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heterocycles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with oxygen as heteroatom are called as oxygen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heterocyclics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e.g., furan,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pyrylium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salt,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benzopyran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etc.</a:t>
            </a:r>
            <a:endParaRPr lang="en-US" sz="1800" dirty="0" smtClean="0">
              <a:ea typeface="Times New Roman"/>
              <a:cs typeface="Mang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 smtClean="0">
              <a:ea typeface="Times New Roman"/>
              <a:cs typeface="Mangal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 fontScale="92500" lnSpcReduction="2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(ii) Nitrogen </a:t>
            </a:r>
            <a:r>
              <a:rPr lang="en-US" sz="22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heterocyclics</a:t>
            </a:r>
            <a:r>
              <a:rPr lang="en-US" sz="2200" b="1" dirty="0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: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The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heterocycles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with nitrogen as heteroatom are called as nitrogen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heterocyclics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e.g.,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pyrrole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, pyridine,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imidazole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,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quinoline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etc.</a:t>
            </a:r>
            <a:endParaRPr lang="en-US" sz="2200" dirty="0" smtClean="0"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(iii) Sulphur </a:t>
            </a:r>
            <a:r>
              <a:rPr lang="en-US" sz="22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heterocyclics</a:t>
            </a:r>
            <a:r>
              <a:rPr lang="en-US" sz="2200" b="1" dirty="0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: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The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heterocylces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with sulphur as heteroatom are called as sulphur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heterocyclics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e.g.,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thiophene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,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thiopyrylium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salt,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benzothiophene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etc.</a:t>
            </a:r>
            <a:endParaRPr lang="en-US" sz="2200" dirty="0" smtClean="0"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Moreover, phosphorous, selenium, boron, silicon containing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heterocycles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are also present. But, oxygen, nitrogen and sulphur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heterocycles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have immense biological importance.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Mangal"/>
              </a:rPr>
              <a:t>(C) Size of ring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: Based on size of ring, heterocyclic compounds are divided into number of classes. In view of instability of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heteroparaffins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and three, four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membered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heteroatomatics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, the most stable are considered for classification. (Table 1)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Mangal"/>
              </a:rPr>
              <a:t>(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Mangal"/>
              </a:rPr>
              <a:t>i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Mangal"/>
              </a:rPr>
              <a:t>) Five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Mangal"/>
              </a:rPr>
              <a:t>membered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Mangal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Mangal"/>
              </a:rPr>
              <a:t>heterocyclics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Mangal"/>
              </a:rPr>
              <a:t>: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ea typeface="Times New Roman"/>
                <a:cs typeface="Mangal"/>
              </a:rPr>
              <a:t> 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The five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membered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or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pentacyclic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ring is present in these compounds. These are sub-divided based on number of </a:t>
            </a:r>
            <a:r>
              <a:rPr lang="en-US" sz="22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heteroatoms</a:t>
            </a:r>
            <a:r>
              <a:rPr lang="en-US" sz="22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as follows.</a:t>
            </a:r>
            <a:endParaRPr lang="en-US" sz="2200" dirty="0" smtClean="0"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solidFill>
                <a:srgbClr val="222222"/>
              </a:solidFill>
              <a:latin typeface="Times New Roman"/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rgbClr val="222222"/>
              </a:solidFill>
              <a:latin typeface="Times New Roman"/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rgbClr val="222222"/>
              </a:solidFill>
              <a:latin typeface="Times New Roman"/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ea typeface="Times New Roman"/>
              <a:cs typeface="Mang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 smtClean="0">
              <a:ea typeface="Times New Roman"/>
              <a:cs typeface="Mangal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5821363"/>
          </a:xfrm>
        </p:spPr>
        <p:txBody>
          <a:bodyPr>
            <a:normAutofit/>
          </a:bodyPr>
          <a:lstStyle/>
          <a:p>
            <a:pPr marL="114300" indent="-457200" algn="just">
              <a:lnSpc>
                <a:spcPct val="150000"/>
              </a:lnSpc>
              <a:spcBef>
                <a:spcPts val="0"/>
              </a:spcBef>
              <a:buAutoNum type="alphaLcParenBoth"/>
            </a:pPr>
            <a:r>
              <a:rPr lang="en-US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Five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membered</a:t>
            </a:r>
            <a:r>
              <a:rPr lang="en-US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heterocycles</a:t>
            </a:r>
            <a:r>
              <a:rPr lang="en-US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 with one heteroatom</a:t>
            </a:r>
            <a:r>
              <a:rPr lang="en-US" sz="24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e.g., </a:t>
            </a:r>
            <a:r>
              <a:rPr lang="en-US" sz="24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pyrrole</a:t>
            </a:r>
            <a:r>
              <a:rPr lang="en-US" sz="24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, furan, </a:t>
            </a:r>
            <a:r>
              <a:rPr lang="en-US" sz="24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thiophene</a:t>
            </a:r>
            <a:r>
              <a:rPr lang="en-US" sz="24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etc.</a:t>
            </a:r>
          </a:p>
          <a:p>
            <a:pPr marL="114300" indent="-457200" algn="just">
              <a:lnSpc>
                <a:spcPct val="150000"/>
              </a:lnSpc>
              <a:spcBef>
                <a:spcPts val="0"/>
              </a:spcBef>
              <a:buAutoNum type="alphaLcParenBoth"/>
            </a:pPr>
            <a:r>
              <a:rPr lang="en-US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(b)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membered</a:t>
            </a:r>
            <a:r>
              <a:rPr lang="en-US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heterocycles</a:t>
            </a:r>
            <a:r>
              <a:rPr lang="en-US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 with more than one heteroatom </a:t>
            </a:r>
            <a:r>
              <a:rPr lang="en-US" sz="24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e.g., </a:t>
            </a:r>
            <a:r>
              <a:rPr lang="en-US" sz="24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oxazole</a:t>
            </a:r>
            <a:r>
              <a:rPr lang="en-US" sz="24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, </a:t>
            </a:r>
            <a:r>
              <a:rPr lang="en-US" sz="24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imidazole</a:t>
            </a:r>
            <a:r>
              <a:rPr lang="en-US" sz="24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, </a:t>
            </a:r>
            <a:r>
              <a:rPr lang="en-US" sz="24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thiazole</a:t>
            </a:r>
            <a:r>
              <a:rPr lang="en-US" sz="24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etc.</a:t>
            </a:r>
            <a:endParaRPr lang="en-US" sz="2400" dirty="0" smtClean="0"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(ii) Six-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membered</a:t>
            </a:r>
            <a:r>
              <a:rPr lang="en-US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heterocyclics</a:t>
            </a:r>
            <a:r>
              <a:rPr lang="en-US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Mangal"/>
              </a:rPr>
              <a:t>:</a:t>
            </a:r>
            <a:r>
              <a:rPr lang="en-US" sz="24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</a:t>
            </a:r>
            <a:r>
              <a:rPr lang="en-US" sz="21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The six </a:t>
            </a:r>
            <a:r>
              <a:rPr lang="en-US" sz="21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membered</a:t>
            </a:r>
            <a:r>
              <a:rPr lang="en-US" sz="21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or </a:t>
            </a:r>
            <a:r>
              <a:rPr lang="en-US" sz="21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hexacyclic</a:t>
            </a:r>
            <a:r>
              <a:rPr lang="en-US" sz="21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ring is present in these compounds. These are also sub-group based on number of </a:t>
            </a:r>
            <a:r>
              <a:rPr lang="en-US" sz="21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heteroatoms</a:t>
            </a:r>
            <a:r>
              <a:rPr lang="en-US" sz="21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.</a:t>
            </a:r>
            <a:endParaRPr lang="en-US" sz="2100" dirty="0" smtClean="0"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i</a:t>
            </a:r>
            <a:r>
              <a:rPr lang="en-US" sz="21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) Six </a:t>
            </a:r>
            <a:r>
              <a:rPr lang="en-US" sz="21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membered</a:t>
            </a:r>
            <a:r>
              <a:rPr lang="en-US" sz="21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</a:t>
            </a:r>
            <a:r>
              <a:rPr lang="en-US" sz="21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heterocycles</a:t>
            </a:r>
            <a:r>
              <a:rPr lang="en-US" sz="21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with one heteroatom e.g., pyridine, salt etc.</a:t>
            </a:r>
            <a:endParaRPr lang="en-US" sz="2100" dirty="0" smtClean="0"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ii) Six </a:t>
            </a:r>
            <a:r>
              <a:rPr lang="en-US" sz="21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membered</a:t>
            </a:r>
            <a:r>
              <a:rPr lang="en-US" sz="21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</a:t>
            </a:r>
            <a:r>
              <a:rPr lang="en-US" sz="21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heterocycles</a:t>
            </a:r>
            <a:r>
              <a:rPr lang="en-US" sz="21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with more than one heteroatom e.g., </a:t>
            </a:r>
            <a:r>
              <a:rPr lang="en-US" sz="21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pyrazine</a:t>
            </a:r>
            <a:r>
              <a:rPr lang="en-US" sz="21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, pyrimidine, </a:t>
            </a:r>
            <a:r>
              <a:rPr lang="en-US" sz="21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oxazine</a:t>
            </a:r>
            <a:r>
              <a:rPr lang="en-US" sz="21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, </a:t>
            </a:r>
            <a:r>
              <a:rPr lang="en-US" sz="21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diazine</a:t>
            </a:r>
            <a:r>
              <a:rPr lang="en-US" sz="21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, </a:t>
            </a:r>
            <a:r>
              <a:rPr lang="en-US" sz="21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thiazine</a:t>
            </a:r>
            <a:r>
              <a:rPr lang="en-US" sz="21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etc. </a:t>
            </a:r>
            <a:endParaRPr lang="en-US" sz="2100" dirty="0" smtClean="0"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Table 1: Classes of </a:t>
            </a:r>
            <a:r>
              <a:rPr lang="en-US" sz="21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heterocycle</a:t>
            </a:r>
            <a:r>
              <a:rPr lang="en-US" sz="21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based on ring size and nature of hetero atom</a:t>
            </a:r>
            <a:endParaRPr lang="en-US" sz="2100" dirty="0" smtClean="0">
              <a:ea typeface="Times New Roman"/>
              <a:cs typeface="Mangal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15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67100"/>
            <a:ext cx="8382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2484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Furthermore, condensed or fused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heterocyclics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is another class of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heteroaromatics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.</a:t>
            </a:r>
            <a:endParaRPr lang="en-US" sz="1800" dirty="0" smtClean="0">
              <a:ea typeface="Times New Roman"/>
              <a:cs typeface="Mang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Mangal"/>
              </a:rPr>
              <a:t>Condensed or fused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Mangal"/>
              </a:rPr>
              <a:t>heterocyclics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Mangal"/>
              </a:rPr>
              <a:t>:</a:t>
            </a:r>
            <a:r>
              <a:rPr lang="en-US" sz="24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The fusion of two or more rings together forms fused or condensed heterocyclic compounds. In these compounds, at least one ring is heterocyclic in nature e.g.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indole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,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quinoline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,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benzofuran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, </a:t>
            </a:r>
            <a:r>
              <a:rPr lang="en-US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benzothiophene</a:t>
            </a:r>
            <a:r>
              <a:rPr lang="en-US" sz="2000" dirty="0" smtClean="0">
                <a:solidFill>
                  <a:srgbClr val="222222"/>
                </a:solidFill>
                <a:latin typeface="Times New Roman"/>
                <a:ea typeface="Times New Roman"/>
                <a:cs typeface="Mangal"/>
              </a:rPr>
              <a:t> etc.</a:t>
            </a:r>
            <a:endParaRPr lang="en-US" sz="1800" dirty="0" smtClean="0">
              <a:ea typeface="Times New Roman"/>
              <a:cs typeface="Mangal"/>
            </a:endParaRPr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733800"/>
            <a:ext cx="708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3773774" cy="6400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Nomenclature: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Generally, three methods or systems are used for naming heterocyclic compounds.</a:t>
            </a:r>
          </a:p>
          <a:p>
            <a:pPr marL="0" indent="0" algn="just">
              <a:buNone/>
            </a:pP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Common name or trivial</a:t>
            </a:r>
            <a:r>
              <a:rPr lang="en-US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en-US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The common or trivial name is assigned to each heterocyclic compound on the basis of its occurrence or its preparation or its special properties (Table 2).</a:t>
            </a:r>
          </a:p>
          <a:p>
            <a:pPr marL="0" indent="0" algn="just">
              <a:buNone/>
            </a:pPr>
            <a:r>
              <a:rPr lang="en-US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Replacement method name:</a:t>
            </a:r>
            <a:r>
              <a:rPr 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The replacement name is derived name of corresponding ring and elemental prefix present in ring. The prefixes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oxa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(for oxygen)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aza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(for nitrogen),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thia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(for sulphur) are used and order of preference is oxygen &gt;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sulplur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&gt; nitrogen (Table 2). The numbering of ring begins with heteroatom and denoted by number 1, 2, 3 ......etc. (exception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isoquinoline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04800"/>
            <a:ext cx="480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955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UNIT 4 Heterocyclic Compounds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UNIT 4 Heterocyclic Compounds </dc:title>
  <dc:creator/>
  <cp:lastModifiedBy>om</cp:lastModifiedBy>
  <cp:revision>5</cp:revision>
  <dcterms:created xsi:type="dcterms:W3CDTF">2006-08-16T00:00:00Z</dcterms:created>
  <dcterms:modified xsi:type="dcterms:W3CDTF">2024-10-03T10:32:05Z</dcterms:modified>
</cp:coreProperties>
</file>