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4"/>
  </p:notesMasterIdLst>
  <p:sldIdLst>
    <p:sldId id="256" r:id="rId2"/>
    <p:sldId id="259" r:id="rId3"/>
    <p:sldId id="295" r:id="rId4"/>
    <p:sldId id="260" r:id="rId5"/>
    <p:sldId id="264" r:id="rId6"/>
    <p:sldId id="262" r:id="rId7"/>
    <p:sldId id="303" r:id="rId8"/>
    <p:sldId id="284" r:id="rId9"/>
    <p:sldId id="285" r:id="rId10"/>
    <p:sldId id="263" r:id="rId11"/>
    <p:sldId id="287" r:id="rId12"/>
    <p:sldId id="266" r:id="rId13"/>
    <p:sldId id="307" r:id="rId14"/>
    <p:sldId id="306" r:id="rId15"/>
    <p:sldId id="275" r:id="rId16"/>
    <p:sldId id="265" r:id="rId17"/>
    <p:sldId id="281" r:id="rId18"/>
    <p:sldId id="282" r:id="rId19"/>
    <p:sldId id="283" r:id="rId20"/>
    <p:sldId id="279" r:id="rId21"/>
    <p:sldId id="272" r:id="rId22"/>
    <p:sldId id="273" r:id="rId23"/>
    <p:sldId id="290" r:id="rId24"/>
    <p:sldId id="291" r:id="rId25"/>
    <p:sldId id="292" r:id="rId26"/>
    <p:sldId id="294" r:id="rId27"/>
    <p:sldId id="293" r:id="rId28"/>
    <p:sldId id="274" r:id="rId29"/>
    <p:sldId id="311" r:id="rId30"/>
    <p:sldId id="312" r:id="rId31"/>
    <p:sldId id="313" r:id="rId32"/>
    <p:sldId id="314" r:id="rId33"/>
    <p:sldId id="315" r:id="rId34"/>
    <p:sldId id="316" r:id="rId35"/>
    <p:sldId id="326" r:id="rId36"/>
    <p:sldId id="317" r:id="rId37"/>
    <p:sldId id="319" r:id="rId38"/>
    <p:sldId id="320" r:id="rId39"/>
    <p:sldId id="322" r:id="rId40"/>
    <p:sldId id="323" r:id="rId41"/>
    <p:sldId id="324" r:id="rId42"/>
    <p:sldId id="325" r:id="rId43"/>
    <p:sldId id="327" r:id="rId44"/>
    <p:sldId id="328" r:id="rId45"/>
    <p:sldId id="329" r:id="rId46"/>
    <p:sldId id="330" r:id="rId47"/>
    <p:sldId id="331" r:id="rId48"/>
    <p:sldId id="332" r:id="rId49"/>
    <p:sldId id="336" r:id="rId50"/>
    <p:sldId id="333" r:id="rId51"/>
    <p:sldId id="335" r:id="rId52"/>
    <p:sldId id="25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4552" autoAdjust="0"/>
  </p:normalViewPr>
  <p:slideViewPr>
    <p:cSldViewPr>
      <p:cViewPr varScale="1">
        <p:scale>
          <a:sx n="69" d="100"/>
          <a:sy n="69" d="100"/>
        </p:scale>
        <p:origin x="-132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wmf"/><Relationship Id="rId1" Type="http://schemas.openxmlformats.org/officeDocument/2006/relationships/image" Target="../media/image64.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23087-58F7-4377-9EF9-D5DEAA9A4C00}" type="datetimeFigureOut">
              <a:rPr lang="en-US" smtClean="0"/>
              <a:pPr/>
              <a:t>20/08/2025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6633F-43DA-4BD1-906E-1508C5BC32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2A3F8-4103-4B99-B51B-9BC2A7B68272}" type="slidenum">
              <a:rPr lang="en-US"/>
              <a:pPr/>
              <a:t>7</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76633F-43DA-4BD1-906E-1508C5BC32F1}"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F25AE-821C-467E-9505-ECA888FCB555}" type="slidenum">
              <a:rPr lang="en-US"/>
              <a:pPr/>
              <a:t>17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893DC-96D3-472C-9821-3A77539FF6F8}" type="slidenum">
              <a:rPr lang="en-US"/>
              <a:pPr/>
              <a:t>18</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EBABB-6647-40DD-AC53-D571CC82AF2B}" type="slidenum">
              <a:rPr lang="en-US"/>
              <a:pPr/>
              <a:t>19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66902-0DDB-422C-AF6C-DD06E0FFDB8F}" type="slidenum">
              <a:rPr lang="en-US"/>
              <a:pPr/>
              <a:t>20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273050"/>
            <a:ext cx="8226425" cy="582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5613" y="6242050"/>
            <a:ext cx="2130425" cy="474663"/>
          </a:xfrm>
        </p:spPr>
        <p:txBody>
          <a:bodyPr/>
          <a:lstStyle>
            <a:lvl1pPr>
              <a:defRPr/>
            </a:lvl1pPr>
          </a:lstStyle>
          <a:p>
            <a:endParaRPr lang="cs-CZ"/>
          </a:p>
        </p:txBody>
      </p:sp>
      <p:sp>
        <p:nvSpPr>
          <p:cNvPr id="4" name="Footer Placeholder 3"/>
          <p:cNvSpPr>
            <a:spLocks noGrp="1"/>
          </p:cNvSpPr>
          <p:nvPr>
            <p:ph type="ftr" sz="quarter" idx="11"/>
          </p:nvPr>
        </p:nvSpPr>
        <p:spPr>
          <a:xfrm>
            <a:off x="3124200" y="6242050"/>
            <a:ext cx="2895600" cy="474663"/>
          </a:xfrm>
        </p:spPr>
        <p:txBody>
          <a:bodyPr/>
          <a:lstStyle>
            <a:lvl1pPr>
              <a:defRPr/>
            </a:lvl1pPr>
          </a:lstStyle>
          <a:p>
            <a:endParaRPr lang="cs-CZ"/>
          </a:p>
        </p:txBody>
      </p:sp>
      <p:sp>
        <p:nvSpPr>
          <p:cNvPr id="5" name="Slide Number Placeholder 4"/>
          <p:cNvSpPr>
            <a:spLocks noGrp="1"/>
          </p:cNvSpPr>
          <p:nvPr>
            <p:ph type="sldNum" sz="quarter" idx="12"/>
          </p:nvPr>
        </p:nvSpPr>
        <p:spPr>
          <a:xfrm>
            <a:off x="6553200" y="6242050"/>
            <a:ext cx="2130425" cy="474663"/>
          </a:xfrm>
        </p:spPr>
        <p:txBody>
          <a:bodyPr/>
          <a:lstStyle>
            <a:lvl1pPr>
              <a:defRPr/>
            </a:lvl1pPr>
          </a:lstStyle>
          <a:p>
            <a:fld id="{F20706DC-BD88-4FDE-992B-495C095F1892}" type="slidenum">
              <a:rPr lang="cs-CZ"/>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82264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3" y="3922713"/>
            <a:ext cx="82264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5613" y="6242050"/>
            <a:ext cx="2130425" cy="474663"/>
          </a:xfrm>
        </p:spPr>
        <p:txBody>
          <a:bodyPr/>
          <a:lstStyle>
            <a:lvl1pPr>
              <a:defRPr/>
            </a:lvl1pPr>
          </a:lstStyle>
          <a:p>
            <a:endParaRPr lang="cs-CZ"/>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endParaRPr lang="cs-CZ"/>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fld id="{FB7142BE-E6C1-48B6-A8C7-DEFC8E88F781}" type="slidenum">
              <a:rPr lang="cs-CZ"/>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1598613"/>
            <a:ext cx="40370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598613"/>
            <a:ext cx="40370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5613" y="3922713"/>
            <a:ext cx="82264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5613" y="6242050"/>
            <a:ext cx="2130425" cy="474663"/>
          </a:xfrm>
        </p:spPr>
        <p:txBody>
          <a:bodyPr/>
          <a:lstStyle>
            <a:lvl1pPr>
              <a:defRPr/>
            </a:lvl1pPr>
          </a:lstStyle>
          <a:p>
            <a:endParaRPr lang="cs-CZ"/>
          </a:p>
        </p:txBody>
      </p:sp>
      <p:sp>
        <p:nvSpPr>
          <p:cNvPr id="7" name="Footer Placeholder 6"/>
          <p:cNvSpPr>
            <a:spLocks noGrp="1"/>
          </p:cNvSpPr>
          <p:nvPr>
            <p:ph type="ftr" sz="quarter" idx="11"/>
          </p:nvPr>
        </p:nvSpPr>
        <p:spPr>
          <a:xfrm>
            <a:off x="3124200" y="6242050"/>
            <a:ext cx="2895600" cy="474663"/>
          </a:xfrm>
        </p:spPr>
        <p:txBody>
          <a:bodyPr/>
          <a:lstStyle>
            <a:lvl1pPr>
              <a:defRPr/>
            </a:lvl1pPr>
          </a:lstStyle>
          <a:p>
            <a:endParaRPr lang="cs-CZ"/>
          </a:p>
        </p:txBody>
      </p:sp>
      <p:sp>
        <p:nvSpPr>
          <p:cNvPr id="8" name="Slide Number Placeholder 7"/>
          <p:cNvSpPr>
            <a:spLocks noGrp="1"/>
          </p:cNvSpPr>
          <p:nvPr>
            <p:ph type="sldNum" sz="quarter" idx="12"/>
          </p:nvPr>
        </p:nvSpPr>
        <p:spPr>
          <a:xfrm>
            <a:off x="6553200" y="6242050"/>
            <a:ext cx="2130425" cy="474663"/>
          </a:xfrm>
        </p:spPr>
        <p:txBody>
          <a:bodyPr/>
          <a:lstStyle>
            <a:lvl1pPr>
              <a:defRPr/>
            </a:lvl1pPr>
          </a:lstStyle>
          <a:p>
            <a:fld id="{F9F355E8-445E-4BDD-88D5-6DF4A3FACCA9}"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20/08/2025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20/08/2025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20/08/2025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2.chemistry.msu.edu/faculty/reusch/virttxtjml/Spectrpy/InfraRed/irspec1.ht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2.chemistry.msu.edu/faculty/reusch/virttxtjml/Spectrpy/InfraRed/irspec1.ht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2.chemistry.msu.edu/faculty/reusch/virttxtjml/Spectrpy/InfraRed/irspec1.ht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2.chemistry.msu.edu/faculty/reusch/virttxtjml/Spectrpy/InfraRed/irspec1.ht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0.gif"/><Relationship Id="rId4" Type="http://schemas.openxmlformats.org/officeDocument/2006/relationships/image" Target="../media/image29.gif"/></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18.bin"/><Relationship Id="rId4" Type="http://schemas.openxmlformats.org/officeDocument/2006/relationships/image" Target="../media/image46.gif"/></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19.bin"/><Relationship Id="rId4" Type="http://schemas.openxmlformats.org/officeDocument/2006/relationships/image" Target="../media/image46.gif"/></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51.gif"/><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21.bin"/><Relationship Id="rId4" Type="http://schemas.openxmlformats.org/officeDocument/2006/relationships/image" Target="../media/image46.gif"/></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22.bin"/></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23.bin"/></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4.bin"/></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5.bin"/></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6.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31.bin"/></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image" Target="../media/image7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4800599"/>
          </a:xfrm>
        </p:spPr>
        <p:txBody>
          <a:bodyPr>
            <a:noAutofit/>
          </a:bodyPr>
          <a:lstStyle/>
          <a:p>
            <a:r>
              <a:rPr lang="cs-CZ" sz="8000" b="1" dirty="0" smtClean="0">
                <a:latin typeface="Algerian" pitchFamily="82" charset="0"/>
              </a:rPr>
              <a:t>INFRA RED SPECTROSCOPY</a:t>
            </a:r>
            <a:endParaRPr lang="en-US" sz="8000" b="1"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5613" y="273050"/>
            <a:ext cx="8226425" cy="717550"/>
          </a:xfrm>
        </p:spPr>
        <p:txBody>
          <a:bodyPr/>
          <a:lstStyle/>
          <a:p>
            <a:r>
              <a:rPr lang="cs-CZ" b="1" dirty="0"/>
              <a:t>Molecular vibrations</a:t>
            </a:r>
            <a:endParaRPr lang="cs-CZ" dirty="0"/>
          </a:p>
        </p:txBody>
      </p:sp>
      <p:pic>
        <p:nvPicPr>
          <p:cNvPr id="53254" name="Picture 6" descr="irstrani"/>
          <p:cNvPicPr>
            <a:picLocks noGrp="1" noChangeAspect="1" noChangeArrowheads="1" noCrop="1"/>
          </p:cNvPicPr>
          <p:nvPr>
            <p:ph sz="quarter" idx="1"/>
          </p:nvPr>
        </p:nvPicPr>
        <p:blipFill>
          <a:blip r:embed="rId2"/>
          <a:srcRect/>
          <a:stretch>
            <a:fillRect/>
          </a:stretch>
        </p:blipFill>
        <p:spPr>
          <a:xfrm>
            <a:off x="755650" y="3549650"/>
            <a:ext cx="2811463" cy="1919288"/>
          </a:xfrm>
          <a:noFill/>
          <a:ln/>
        </p:spPr>
      </p:pic>
      <p:pic>
        <p:nvPicPr>
          <p:cNvPr id="53255" name="Picture 7" descr="irbendan"/>
          <p:cNvPicPr>
            <a:picLocks noGrp="1" noChangeAspect="1" noChangeArrowheads="1" noCrop="1"/>
          </p:cNvPicPr>
          <p:nvPr>
            <p:ph sz="quarter" idx="2"/>
          </p:nvPr>
        </p:nvPicPr>
        <p:blipFill>
          <a:blip r:embed="rId3"/>
          <a:srcRect/>
          <a:stretch>
            <a:fillRect/>
          </a:stretch>
        </p:blipFill>
        <p:spPr>
          <a:xfrm>
            <a:off x="3924300" y="3789363"/>
            <a:ext cx="5040313" cy="1427162"/>
          </a:xfrm>
          <a:noFill/>
          <a:ln/>
        </p:spPr>
      </p:pic>
      <p:sp>
        <p:nvSpPr>
          <p:cNvPr id="53251" name="Rectangle 3"/>
          <p:cNvSpPr>
            <a:spLocks noGrp="1" noChangeArrowheads="1"/>
          </p:cNvSpPr>
          <p:nvPr>
            <p:ph type="body" sz="half" idx="3"/>
          </p:nvPr>
        </p:nvSpPr>
        <p:spPr>
          <a:xfrm>
            <a:off x="539750" y="1341438"/>
            <a:ext cx="8226425" cy="2173287"/>
          </a:xfrm>
        </p:spPr>
        <p:txBody>
          <a:bodyPr/>
          <a:lstStyle/>
          <a:p>
            <a:r>
              <a:rPr lang="cs-CZ" sz="2800" dirty="0"/>
              <a:t>The positions of atoms in a molecules are not fixed; they are subject to a number of different vibrations.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1000"/>
                                        <p:tgtEl>
                                          <p:spTgt spid="53250"/>
                                        </p:tgtEl>
                                      </p:cBhvr>
                                    </p:animEffect>
                                    <p:anim calcmode="lin" valueType="num">
                                      <p:cBhvr>
                                        <p:cTn id="8" dur="1000" fill="hold"/>
                                        <p:tgtEl>
                                          <p:spTgt spid="53250"/>
                                        </p:tgtEl>
                                        <p:attrNameLst>
                                          <p:attrName>ppt_x</p:attrName>
                                        </p:attrNameLst>
                                      </p:cBhvr>
                                      <p:tavLst>
                                        <p:tav tm="0">
                                          <p:val>
                                            <p:strVal val="#ppt_x"/>
                                          </p:val>
                                        </p:tav>
                                        <p:tav tm="100000">
                                          <p:val>
                                            <p:strVal val="#ppt_x"/>
                                          </p:val>
                                        </p:tav>
                                      </p:tavLst>
                                    </p:anim>
                                    <p:anim calcmode="lin" valueType="num">
                                      <p:cBhvr>
                                        <p:cTn id="9" dur="1000" fill="hold"/>
                                        <p:tgtEl>
                                          <p:spTgt spid="532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Effect transition="in" filter="fade">
                                      <p:cBhvr>
                                        <p:cTn id="13" dur="2000"/>
                                        <p:tgtEl>
                                          <p:spTgt spid="53251">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3254"/>
                                        </p:tgtEl>
                                        <p:attrNameLst>
                                          <p:attrName>style.visibility</p:attrName>
                                        </p:attrNameLst>
                                      </p:cBhvr>
                                      <p:to>
                                        <p:strVal val="visible"/>
                                      </p:to>
                                    </p:set>
                                    <p:animEffect transition="in" filter="fade">
                                      <p:cBhvr>
                                        <p:cTn id="16" dur="2000"/>
                                        <p:tgtEl>
                                          <p:spTgt spid="53254"/>
                                        </p:tgtEl>
                                      </p:cBhvr>
                                    </p:animEffect>
                                  </p:childTnLst>
                                </p:cTn>
                              </p:par>
                              <p:par>
                                <p:cTn id="17" presetID="10" presetClass="entr" presetSubtype="0" fill="hold" nodeType="withEffect">
                                  <p:stCondLst>
                                    <p:cond delay="0"/>
                                  </p:stCondLst>
                                  <p:childTnLst>
                                    <p:set>
                                      <p:cBhvr>
                                        <p:cTn id="18" dur="1" fill="hold">
                                          <p:stCondLst>
                                            <p:cond delay="0"/>
                                          </p:stCondLst>
                                        </p:cTn>
                                        <p:tgtEl>
                                          <p:spTgt spid="53255"/>
                                        </p:tgtEl>
                                        <p:attrNameLst>
                                          <p:attrName>style.visibility</p:attrName>
                                        </p:attrNameLst>
                                      </p:cBhvr>
                                      <p:to>
                                        <p:strVal val="visible"/>
                                      </p:to>
                                    </p:set>
                                    <p:animEffect transition="in" filter="fade">
                                      <p:cBhvr>
                                        <p:cTn id="19" dur="2000"/>
                                        <p:tgtEl>
                                          <p:spTgt spid="5325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53251">
                                            <p:txEl>
                                              <p:pRg st="0" end="0"/>
                                            </p:txEl>
                                          </p:spTgt>
                                        </p:tgtEl>
                                      </p:cBhvr>
                                    </p:animEffect>
                                    <p:set>
                                      <p:cBhvr>
                                        <p:cTn id="24" dur="1" fill="hold">
                                          <p:stCondLst>
                                            <p:cond delay="1999"/>
                                          </p:stCondLst>
                                        </p:cTn>
                                        <p:tgtEl>
                                          <p:spTgt spid="53251">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53254"/>
                                        </p:tgtEl>
                                      </p:cBhvr>
                                    </p:animEffect>
                                    <p:set>
                                      <p:cBhvr>
                                        <p:cTn id="27" dur="1" fill="hold">
                                          <p:stCondLst>
                                            <p:cond delay="1999"/>
                                          </p:stCondLst>
                                        </p:cTn>
                                        <p:tgtEl>
                                          <p:spTgt spid="5325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53255"/>
                                        </p:tgtEl>
                                      </p:cBhvr>
                                    </p:animEffect>
                                    <p:set>
                                      <p:cBhvr>
                                        <p:cTn id="30" dur="1" fill="hold">
                                          <p:stCondLst>
                                            <p:cond delay="1999"/>
                                          </p:stCondLst>
                                        </p:cTn>
                                        <p:tgtEl>
                                          <p:spTgt spid="53255"/>
                                        </p:tgtEl>
                                        <p:attrNameLst>
                                          <p:attrName>style.visibility</p:attrName>
                                        </p:attrNameLst>
                                      </p:cBhvr>
                                      <p:to>
                                        <p:strVal val="hidden"/>
                                      </p:to>
                                    </p:set>
                                  </p:childTnLst>
                                </p:cTn>
                              </p:par>
                              <p:par>
                                <p:cTn id="31" presetID="47" presetClass="exit" presetSubtype="0" fill="hold" grpId="1" nodeType="withEffect">
                                  <p:stCondLst>
                                    <p:cond delay="0"/>
                                  </p:stCondLst>
                                  <p:childTnLst>
                                    <p:animEffect transition="out" filter="fade">
                                      <p:cBhvr>
                                        <p:cTn id="32" dur="2000"/>
                                        <p:tgtEl>
                                          <p:spTgt spid="53250"/>
                                        </p:tgtEl>
                                      </p:cBhvr>
                                    </p:animEffect>
                                    <p:anim calcmode="lin" valueType="num">
                                      <p:cBhvr>
                                        <p:cTn id="33" dur="2000"/>
                                        <p:tgtEl>
                                          <p:spTgt spid="53250"/>
                                        </p:tgtEl>
                                        <p:attrNameLst>
                                          <p:attrName>ppt_x</p:attrName>
                                        </p:attrNameLst>
                                      </p:cBhvr>
                                      <p:tavLst>
                                        <p:tav tm="0">
                                          <p:val>
                                            <p:strVal val="ppt_x"/>
                                          </p:val>
                                        </p:tav>
                                        <p:tav tm="100000">
                                          <p:val>
                                            <p:strVal val="ppt_x"/>
                                          </p:val>
                                        </p:tav>
                                      </p:tavLst>
                                    </p:anim>
                                    <p:anim calcmode="lin" valueType="num">
                                      <p:cBhvr>
                                        <p:cTn id="34" dur="2000"/>
                                        <p:tgtEl>
                                          <p:spTgt spid="53250"/>
                                        </p:tgtEl>
                                        <p:attrNameLst>
                                          <p:attrName>ppt_y</p:attrName>
                                        </p:attrNameLst>
                                      </p:cBhvr>
                                      <p:tavLst>
                                        <p:tav tm="0">
                                          <p:val>
                                            <p:strVal val="ppt_y"/>
                                          </p:val>
                                        </p:tav>
                                        <p:tav tm="100000">
                                          <p:val>
                                            <p:strVal val="ppt_y-.1"/>
                                          </p:val>
                                        </p:tav>
                                      </p:tavLst>
                                    </p:anim>
                                    <p:set>
                                      <p:cBhvr>
                                        <p:cTn id="35" dur="1" fill="hold">
                                          <p:stCondLst>
                                            <p:cond delay="1999"/>
                                          </p:stCondLst>
                                        </p:cTn>
                                        <p:tgtEl>
                                          <p:spTgt spid="53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P spid="53251" grpId="0" build="p"/>
      <p:bldP spid="53251"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1028"/>
          <p:cNvSpPr>
            <a:spLocks noChangeArrowheads="1"/>
          </p:cNvSpPr>
          <p:nvPr/>
        </p:nvSpPr>
        <p:spPr bwMode="auto">
          <a:xfrm>
            <a:off x="2819400" y="381000"/>
            <a:ext cx="2835275" cy="519113"/>
          </a:xfrm>
          <a:prstGeom prst="rect">
            <a:avLst/>
          </a:prstGeom>
          <a:noFill/>
          <a:ln w="9525">
            <a:noFill/>
            <a:miter lim="800000"/>
            <a:headEnd/>
            <a:tailEnd/>
          </a:ln>
          <a:effectLst/>
        </p:spPr>
        <p:txBody>
          <a:bodyPr wrap="none">
            <a:spAutoFit/>
          </a:bodyPr>
          <a:lstStyle/>
          <a:p>
            <a:pPr>
              <a:spcBef>
                <a:spcPct val="50000"/>
              </a:spcBef>
            </a:pPr>
            <a:r>
              <a:rPr lang="en-US" sz="2800" b="1">
                <a:solidFill>
                  <a:srgbClr val="FF9900"/>
                </a:solidFill>
                <a:latin typeface="Arial" charset="0"/>
              </a:rPr>
              <a:t>Selection Rules</a:t>
            </a:r>
          </a:p>
        </p:txBody>
      </p:sp>
      <p:sp>
        <p:nvSpPr>
          <p:cNvPr id="88069" name="Text Box 1029"/>
          <p:cNvSpPr txBox="1">
            <a:spLocks noChangeArrowheads="1"/>
          </p:cNvSpPr>
          <p:nvPr/>
        </p:nvSpPr>
        <p:spPr bwMode="auto">
          <a:xfrm>
            <a:off x="381000" y="1143000"/>
            <a:ext cx="8353425" cy="5232202"/>
          </a:xfrm>
          <a:prstGeom prst="rect">
            <a:avLst/>
          </a:prstGeom>
          <a:noFill/>
          <a:ln w="9525">
            <a:noFill/>
            <a:miter lim="800000"/>
            <a:headEnd/>
            <a:tailEnd/>
          </a:ln>
          <a:effectLst/>
        </p:spPr>
        <p:txBody>
          <a:bodyPr wrap="square">
            <a:spAutoFit/>
          </a:bodyPr>
          <a:lstStyle/>
          <a:p>
            <a:pPr algn="ctr">
              <a:spcBef>
                <a:spcPct val="50000"/>
              </a:spcBef>
            </a:pPr>
            <a:r>
              <a:rPr lang="en-US" sz="3200" b="1" dirty="0" smtClean="0">
                <a:solidFill>
                  <a:srgbClr val="FF0000"/>
                </a:solidFill>
                <a:latin typeface="Times New Roman" pitchFamily="18" charset="0"/>
                <a:ea typeface="Arial Unicode MS" pitchFamily="34" charset="-128"/>
                <a:cs typeface="Times New Roman" pitchFamily="18" charset="0"/>
              </a:rPr>
              <a:t>Conditions for the Absorption of IR –radiation</a:t>
            </a:r>
          </a:p>
          <a:p>
            <a:pPr algn="ctr">
              <a:spcBef>
                <a:spcPct val="50000"/>
              </a:spcBef>
            </a:pPr>
            <a:endParaRPr lang="en-US" sz="3200" b="1" dirty="0" smtClean="0">
              <a:solidFill>
                <a:srgbClr val="FF0000"/>
              </a:solidFill>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1.The natural frequency of vibration of the molecule must be equal to frequency of incident radiation.</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2.Changes in vibrations must stimulate change in dipole moment.</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3. The intensity of absorption must be proportional to the rate of change of dipole.</a:t>
            </a:r>
          </a:p>
          <a:p>
            <a:pPr algn="just">
              <a:spcBef>
                <a:spcPct val="50000"/>
              </a:spcBef>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457200" y="304800"/>
            <a:ext cx="8458200" cy="7109639"/>
          </a:xfrm>
          <a:prstGeom prst="rect">
            <a:avLst/>
          </a:prstGeom>
          <a:noFill/>
          <a:ln w="9525">
            <a:noFill/>
            <a:miter lim="800000"/>
            <a:headEnd/>
            <a:tailEnd/>
          </a:ln>
          <a:effectLst/>
        </p:spPr>
        <p:txBody>
          <a:bodyPr wrap="square">
            <a:spAutoFit/>
          </a:bodyPr>
          <a:lstStyle/>
          <a:p>
            <a:pPr algn="just">
              <a:spcBef>
                <a:spcPct val="50000"/>
              </a:spcBef>
            </a:pPr>
            <a:r>
              <a:rPr lang="en-US" sz="2400" dirty="0"/>
              <a:t>• </a:t>
            </a:r>
            <a:r>
              <a:rPr lang="en-US" sz="2400" b="1" dirty="0" smtClean="0">
                <a:solidFill>
                  <a:srgbClr val="FF0000"/>
                </a:solidFill>
              </a:rPr>
              <a:t>Selection Rule</a:t>
            </a:r>
          </a:p>
          <a:p>
            <a:pPr algn="just"/>
            <a:r>
              <a:rPr lang="en-US" sz="2400" dirty="0" smtClean="0"/>
              <a:t>	The selection rule for IR spectrum says that, only those vibrations are effective in causing IR- Absorption which are not </a:t>
            </a:r>
            <a:r>
              <a:rPr lang="en-US" sz="2400" dirty="0" err="1" smtClean="0"/>
              <a:t>centro</a:t>
            </a:r>
            <a:r>
              <a:rPr lang="en-US" sz="2400" dirty="0" smtClean="0"/>
              <a:t>-symmetric that is vibrations are not symmetric about the centre of molecule.</a:t>
            </a:r>
          </a:p>
          <a:p>
            <a:pPr algn="just"/>
            <a:r>
              <a:rPr lang="en-US" sz="2400" dirty="0" smtClean="0"/>
              <a:t>So we have,</a:t>
            </a:r>
          </a:p>
          <a:p>
            <a:pPr algn="just"/>
            <a:endParaRPr lang="en-US" sz="2400" dirty="0" smtClean="0"/>
          </a:p>
          <a:p>
            <a:pPr marL="514350" indent="-514350" algn="just">
              <a:buAutoNum type="romanUcParenR"/>
            </a:pPr>
            <a:r>
              <a:rPr lang="en-US" sz="2400" dirty="0" smtClean="0"/>
              <a:t>IR-active Transitions: The vibrations that generate oscillating dipole moment absorb in IR and are known as IR-active Transitions. e.g. H-</a:t>
            </a:r>
            <a:r>
              <a:rPr lang="en-US" sz="2400" dirty="0" err="1" smtClean="0"/>
              <a:t>Cl</a:t>
            </a:r>
            <a:r>
              <a:rPr lang="en-US" sz="2400" dirty="0" smtClean="0"/>
              <a:t>, I-</a:t>
            </a:r>
            <a:r>
              <a:rPr lang="en-US" sz="2400" dirty="0" err="1" smtClean="0"/>
              <a:t>Cl</a:t>
            </a:r>
            <a:r>
              <a:rPr lang="en-US" sz="2400" dirty="0" smtClean="0"/>
              <a:t>, CHCl3 </a:t>
            </a:r>
          </a:p>
          <a:p>
            <a:pPr marL="514350" indent="-514350" algn="just"/>
            <a:r>
              <a:rPr lang="en-US" sz="2400" b="1" dirty="0" smtClean="0">
                <a:latin typeface="Times New Roman" pitchFamily="18" charset="0"/>
                <a:cs typeface="Times New Roman" pitchFamily="18" charset="0"/>
              </a:rPr>
              <a:t>			</a:t>
            </a:r>
          </a:p>
          <a:p>
            <a:pPr marL="514350" indent="-514350" algn="just"/>
            <a:r>
              <a:rPr lang="en-US" sz="2400" b="1" dirty="0" smtClean="0">
                <a:latin typeface="Times New Roman" pitchFamily="18" charset="0"/>
                <a:cs typeface="Times New Roman" pitchFamily="18" charset="0"/>
              </a:rPr>
              <a:t>			A molecule will absorb infrared radiation if the change in vibrational states is associated with a change in the dipole moment (</a:t>
            </a:r>
            <a:r>
              <a:rPr lang="en-US" sz="2400" b="1" dirty="0" smtClean="0">
                <a:latin typeface="Times New Roman" pitchFamily="18" charset="0"/>
                <a:cs typeface="Times New Roman" pitchFamily="18" charset="0"/>
                <a:sym typeface="Symbol" pitchFamily="18" charset="2"/>
              </a:rPr>
              <a:t>) </a:t>
            </a:r>
            <a:r>
              <a:rPr lang="en-US" sz="2400" b="1" dirty="0" smtClean="0">
                <a:latin typeface="Times New Roman" pitchFamily="18" charset="0"/>
                <a:cs typeface="Times New Roman" pitchFamily="18" charset="0"/>
              </a:rPr>
              <a:t>of the molecule.</a:t>
            </a:r>
          </a:p>
          <a:p>
            <a:pPr marL="514350" indent="-514350" algn="just">
              <a:buAutoNum type="romanUcParenR"/>
            </a:pPr>
            <a:endParaRPr lang="en-US" sz="2400" dirty="0" smtClean="0"/>
          </a:p>
          <a:p>
            <a:endParaRPr lang="en-US" sz="2400" dirty="0" smtClean="0"/>
          </a:p>
          <a:p>
            <a:pPr>
              <a:spcBef>
                <a:spcPct val="50000"/>
              </a:spcBef>
            </a:pPr>
            <a:endParaRPr lang="en-US" sz="2400" dirty="0" smtClean="0"/>
          </a:p>
          <a:p>
            <a:pPr>
              <a:spcBef>
                <a:spcPct val="50000"/>
              </a:spcBef>
            </a:pPr>
            <a:endParaRPr lang="en-US" sz="2400" dirty="0" smtClean="0"/>
          </a:p>
        </p:txBody>
      </p:sp>
      <p:sp>
        <p:nvSpPr>
          <p:cNvPr id="50188" name="Text Box 12"/>
          <p:cNvSpPr txBox="1">
            <a:spLocks noChangeArrowheads="1"/>
          </p:cNvSpPr>
          <p:nvPr/>
        </p:nvSpPr>
        <p:spPr bwMode="auto">
          <a:xfrm>
            <a:off x="611188" y="3716338"/>
            <a:ext cx="8281987"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457200" y="304800"/>
            <a:ext cx="8458200" cy="7848302"/>
          </a:xfrm>
          <a:prstGeom prst="rect">
            <a:avLst/>
          </a:prstGeom>
          <a:noFill/>
          <a:ln w="9525">
            <a:noFill/>
            <a:miter lim="800000"/>
            <a:headEnd/>
            <a:tailEnd/>
          </a:ln>
          <a:effectLst/>
        </p:spPr>
        <p:txBody>
          <a:bodyPr wrap="square">
            <a:spAutoFit/>
          </a:bodyPr>
          <a:lstStyle/>
          <a:p>
            <a:pPr algn="just"/>
            <a:r>
              <a:rPr lang="en-US" sz="2400" dirty="0" smtClean="0">
                <a:solidFill>
                  <a:srgbClr val="C00000"/>
                </a:solidFill>
              </a:rPr>
              <a:t>II) IR-inactive Transitions: </a:t>
            </a:r>
            <a:r>
              <a:rPr lang="en-US" sz="2400" dirty="0" smtClean="0"/>
              <a:t>The vibrations that does not generate oscillating dipole moment do not absorb in IR and are known as IR-inactive Transitions. e.g. H2, Cl2,N2, CCl4.</a:t>
            </a:r>
          </a:p>
          <a:p>
            <a:pPr algn="just"/>
            <a:r>
              <a:rPr lang="en-US" sz="2400" dirty="0" smtClean="0"/>
              <a:t>	Symmetrical Stretching of C=C of ethylene will not produce change in dipole moment of the molecule. Therefore this mode of vibrations infrared inactive.</a:t>
            </a:r>
          </a:p>
          <a:p>
            <a:pPr algn="just"/>
            <a:r>
              <a:rPr lang="en-US" sz="2400" dirty="0" smtClean="0"/>
              <a:t>Vibrations which do not change the dipole moment are </a:t>
            </a:r>
            <a:r>
              <a:rPr lang="en-US" sz="2400" i="1" dirty="0" smtClean="0">
                <a:solidFill>
                  <a:srgbClr val="FF3300"/>
                </a:solidFill>
              </a:rPr>
              <a:t>Infrared Inactiv</a:t>
            </a:r>
            <a:r>
              <a:rPr lang="en-US" sz="2400" dirty="0" smtClean="0">
                <a:solidFill>
                  <a:srgbClr val="FF3300"/>
                </a:solidFill>
              </a:rPr>
              <a:t>e </a:t>
            </a:r>
            <a:r>
              <a:rPr lang="en-US" sz="2400" dirty="0" smtClean="0"/>
              <a:t>(</a:t>
            </a:r>
            <a:r>
              <a:rPr lang="en-US" sz="2400" dirty="0" err="1" smtClean="0"/>
              <a:t>homonuclear</a:t>
            </a:r>
            <a:r>
              <a:rPr lang="en-US" sz="2400" dirty="0" smtClean="0"/>
              <a:t> </a:t>
            </a:r>
            <a:r>
              <a:rPr lang="en-US" sz="2400" dirty="0" err="1" smtClean="0"/>
              <a:t>diatomics</a:t>
            </a:r>
            <a:r>
              <a:rPr lang="en-US" sz="2400" dirty="0" smtClean="0"/>
              <a:t>).</a:t>
            </a:r>
          </a:p>
          <a:p>
            <a:pPr algn="just"/>
            <a:r>
              <a:rPr lang="en-US" sz="2400" dirty="0" smtClean="0">
                <a:solidFill>
                  <a:srgbClr val="C00000"/>
                </a:solidFill>
              </a:rPr>
              <a:t>III) Allowed and Forbidden Transitions</a:t>
            </a:r>
          </a:p>
          <a:p>
            <a:pPr algn="just"/>
            <a:r>
              <a:rPr lang="en-US" sz="2400" dirty="0" smtClean="0"/>
              <a:t>Only the transitions from Vo to the next higher level V1 or </a:t>
            </a:r>
            <a:r>
              <a:rPr lang="en-US" sz="2400" dirty="0" smtClean="0"/>
              <a:t>V1 toV2 </a:t>
            </a:r>
            <a:r>
              <a:rPr lang="en-US" sz="2400" dirty="0" smtClean="0"/>
              <a:t>are allowed for </a:t>
            </a:r>
            <a:r>
              <a:rPr lang="en-US" sz="2400" dirty="0" smtClean="0"/>
              <a:t>idealized </a:t>
            </a:r>
            <a:r>
              <a:rPr lang="en-US" sz="2400" dirty="0" smtClean="0"/>
              <a:t>system. Such as perfectly </a:t>
            </a:r>
            <a:r>
              <a:rPr lang="en-US" sz="2400" dirty="0" err="1" smtClean="0"/>
              <a:t>hormonic</a:t>
            </a:r>
            <a:r>
              <a:rPr lang="en-US" sz="2400" dirty="0" smtClean="0"/>
              <a:t> oscillator. These are called fundamental transitions and only these transitions are allowed.</a:t>
            </a:r>
          </a:p>
          <a:p>
            <a:pPr algn="just"/>
            <a:r>
              <a:rPr lang="en-US" sz="2400" dirty="0" smtClean="0"/>
              <a:t>	Generally molecular vibrations are not strictly </a:t>
            </a:r>
            <a:r>
              <a:rPr lang="en-US" sz="2400" dirty="0" err="1" smtClean="0"/>
              <a:t>hormonic</a:t>
            </a:r>
            <a:r>
              <a:rPr lang="en-US" sz="2400" dirty="0" smtClean="0"/>
              <a:t>. So, overtone bands are also seen and there frequency will be 2v,3v etc. These are known as Forbidden transitions. </a:t>
            </a:r>
          </a:p>
          <a:p>
            <a:endParaRPr lang="en-US" sz="2400" dirty="0" smtClean="0"/>
          </a:p>
          <a:p>
            <a:pPr>
              <a:spcBef>
                <a:spcPct val="50000"/>
              </a:spcBef>
            </a:pPr>
            <a:endParaRPr lang="en-US" sz="2400" dirty="0" smtClean="0"/>
          </a:p>
          <a:p>
            <a:pPr>
              <a:spcBef>
                <a:spcPct val="50000"/>
              </a:spcBef>
            </a:pPr>
            <a:endParaRPr lang="en-US" sz="2400" dirty="0" smtClean="0"/>
          </a:p>
        </p:txBody>
      </p:sp>
      <p:sp>
        <p:nvSpPr>
          <p:cNvPr id="50188" name="Text Box 12"/>
          <p:cNvSpPr txBox="1">
            <a:spLocks noChangeArrowheads="1"/>
          </p:cNvSpPr>
          <p:nvPr/>
        </p:nvSpPr>
        <p:spPr bwMode="auto">
          <a:xfrm>
            <a:off x="611188" y="3716338"/>
            <a:ext cx="8281987"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457200" y="838200"/>
            <a:ext cx="8458200" cy="1735138"/>
          </a:xfrm>
          <a:prstGeom prst="rect">
            <a:avLst/>
          </a:prstGeom>
          <a:noFill/>
          <a:ln w="9525">
            <a:noFill/>
            <a:miter lim="800000"/>
            <a:headEnd/>
            <a:tailEnd/>
          </a:ln>
          <a:effectLst/>
        </p:spPr>
        <p:txBody>
          <a:bodyPr>
            <a:spAutoFit/>
          </a:bodyPr>
          <a:lstStyle/>
          <a:p>
            <a:pPr>
              <a:spcBef>
                <a:spcPct val="50000"/>
              </a:spcBef>
            </a:pPr>
            <a:r>
              <a:rPr lang="en-US" sz="2400" dirty="0"/>
              <a:t>• Infrared radiation in the range from 10,000 – 100 cm </a:t>
            </a:r>
            <a:r>
              <a:rPr lang="en-US" sz="2400" baseline="30000" dirty="0"/>
              <a:t>–1</a:t>
            </a:r>
            <a:r>
              <a:rPr lang="en-US" sz="2400" dirty="0"/>
              <a:t> is absorbed and converted by an organic molecule into energy of molecular vibration</a:t>
            </a:r>
          </a:p>
          <a:p>
            <a:pPr>
              <a:spcBef>
                <a:spcPct val="50000"/>
              </a:spcBef>
            </a:pPr>
            <a:r>
              <a:rPr lang="en-US" sz="2400" dirty="0"/>
              <a:t>–&gt; this absorption is quantized:</a:t>
            </a:r>
          </a:p>
        </p:txBody>
      </p:sp>
      <p:sp>
        <p:nvSpPr>
          <p:cNvPr id="50182" name="Rectangle 6"/>
          <p:cNvSpPr>
            <a:spLocks noChangeArrowheads="1"/>
          </p:cNvSpPr>
          <p:nvPr/>
        </p:nvSpPr>
        <p:spPr bwMode="auto">
          <a:xfrm>
            <a:off x="323850" y="303213"/>
            <a:ext cx="8820150" cy="461665"/>
          </a:xfrm>
          <a:prstGeom prst="rect">
            <a:avLst/>
          </a:prstGeom>
          <a:noFill/>
          <a:ln w="9525">
            <a:noFill/>
            <a:miter lim="800000"/>
            <a:headEnd/>
            <a:tailEnd/>
          </a:ln>
          <a:effectLst/>
        </p:spPr>
        <p:txBody>
          <a:bodyPr>
            <a:spAutoFit/>
          </a:bodyPr>
          <a:lstStyle/>
          <a:p>
            <a:r>
              <a:rPr lang="en-US" sz="2400" b="1" dirty="0">
                <a:solidFill>
                  <a:srgbClr val="FF9900"/>
                </a:solidFill>
              </a:rPr>
              <a:t>Vibrational spectra (I): Harmonic oscillator model</a:t>
            </a:r>
          </a:p>
        </p:txBody>
      </p:sp>
      <p:pic>
        <p:nvPicPr>
          <p:cNvPr id="50183" name="Picture 7"/>
          <p:cNvPicPr>
            <a:picLocks noChangeAspect="1" noChangeArrowheads="1"/>
          </p:cNvPicPr>
          <p:nvPr/>
        </p:nvPicPr>
        <p:blipFill>
          <a:blip r:embed="rId2"/>
          <a:srcRect/>
          <a:stretch>
            <a:fillRect/>
          </a:stretch>
        </p:blipFill>
        <p:spPr bwMode="auto">
          <a:xfrm>
            <a:off x="971550" y="2760662"/>
            <a:ext cx="7543800" cy="1506538"/>
          </a:xfrm>
          <a:prstGeom prst="rect">
            <a:avLst/>
          </a:prstGeom>
          <a:noFill/>
          <a:ln w="9525">
            <a:noFill/>
            <a:miter lim="800000"/>
            <a:headEnd/>
            <a:tailEnd/>
          </a:ln>
          <a:effectLst/>
        </p:spPr>
      </p:pic>
      <p:sp>
        <p:nvSpPr>
          <p:cNvPr id="50188" name="Text Box 12"/>
          <p:cNvSpPr txBox="1">
            <a:spLocks noChangeArrowheads="1"/>
          </p:cNvSpPr>
          <p:nvPr/>
        </p:nvSpPr>
        <p:spPr bwMode="auto">
          <a:xfrm>
            <a:off x="611188" y="3716338"/>
            <a:ext cx="8281987"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50189" name="Text Box 13"/>
          <p:cNvSpPr txBox="1">
            <a:spLocks noChangeArrowheads="1"/>
          </p:cNvSpPr>
          <p:nvPr/>
        </p:nvSpPr>
        <p:spPr bwMode="auto">
          <a:xfrm>
            <a:off x="468313" y="4365625"/>
            <a:ext cx="8424862" cy="1938992"/>
          </a:xfrm>
          <a:prstGeom prst="rect">
            <a:avLst/>
          </a:prstGeom>
          <a:noFill/>
          <a:ln w="9525">
            <a:noFill/>
            <a:miter lim="800000"/>
            <a:headEnd/>
            <a:tailEnd/>
          </a:ln>
          <a:effectLst/>
        </p:spPr>
        <p:txBody>
          <a:bodyPr>
            <a:spAutoFit/>
          </a:bodyPr>
          <a:lstStyle/>
          <a:p>
            <a:pPr algn="just">
              <a:spcBef>
                <a:spcPct val="50000"/>
              </a:spcBef>
            </a:pPr>
            <a:r>
              <a:rPr lang="en-US" sz="2400" dirty="0">
                <a:latin typeface="Times New Roman" pitchFamily="18" charset="0"/>
                <a:cs typeface="Times New Roman" pitchFamily="18" charset="0"/>
              </a:rPr>
              <a:t>A simple harmonic oscillator is a mechanical system consisting of a point mass connected to a </a:t>
            </a:r>
            <a:r>
              <a:rPr lang="en-US" sz="2400" dirty="0" err="1">
                <a:latin typeface="Times New Roman" pitchFamily="18" charset="0"/>
                <a:cs typeface="Times New Roman" pitchFamily="18" charset="0"/>
              </a:rPr>
              <a:t>massless</a:t>
            </a:r>
            <a:r>
              <a:rPr lang="en-US" sz="2400" dirty="0">
                <a:latin typeface="Times New Roman" pitchFamily="18" charset="0"/>
                <a:cs typeface="Times New Roman" pitchFamily="18" charset="0"/>
              </a:rPr>
              <a:t> spring. The mass is under action of a restoring force proportional to the displacement of particle from its equilibrium position and the force constant </a:t>
            </a:r>
            <a:r>
              <a:rPr lang="en-US" sz="2400" i="1" dirty="0">
                <a:latin typeface="Times New Roman" pitchFamily="18" charset="0"/>
                <a:cs typeface="Times New Roman" pitchFamily="18" charset="0"/>
              </a:rPr>
              <a:t>f</a:t>
            </a:r>
            <a:r>
              <a:rPr lang="en-US" sz="2400" dirty="0">
                <a:latin typeface="Times New Roman" pitchFamily="18" charset="0"/>
                <a:cs typeface="Times New Roman" pitchFamily="18" charset="0"/>
              </a:rPr>
              <a:t> (also </a:t>
            </a:r>
            <a:r>
              <a:rPr lang="en-US" sz="2400" i="1" dirty="0">
                <a:latin typeface="Times New Roman" pitchFamily="18" charset="0"/>
                <a:cs typeface="Times New Roman" pitchFamily="18" charset="0"/>
              </a:rPr>
              <a:t>k</a:t>
            </a:r>
            <a:r>
              <a:rPr lang="en-US" sz="2400" dirty="0">
                <a:latin typeface="Times New Roman" pitchFamily="18" charset="0"/>
                <a:cs typeface="Times New Roman" pitchFamily="18" charset="0"/>
              </a:rPr>
              <a:t> in followings) of the spring.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FG12_01-01UN-01"/>
          <p:cNvPicPr>
            <a:picLocks noChangeAspect="1" noChangeArrowheads="1"/>
          </p:cNvPicPr>
          <p:nvPr/>
        </p:nvPicPr>
        <p:blipFill>
          <a:blip r:embed="rId2">
            <a:lum bright="-32000" contrast="70000"/>
          </a:blip>
          <a:srcRect/>
          <a:stretch>
            <a:fillRect/>
          </a:stretch>
        </p:blipFill>
        <p:spPr bwMode="auto">
          <a:xfrm>
            <a:off x="822325" y="2057400"/>
            <a:ext cx="7559675" cy="3686175"/>
          </a:xfrm>
          <a:prstGeom prst="rect">
            <a:avLst/>
          </a:prstGeom>
          <a:noFill/>
        </p:spPr>
      </p:pic>
      <p:sp>
        <p:nvSpPr>
          <p:cNvPr id="11269" name="Text Box 5"/>
          <p:cNvSpPr txBox="1">
            <a:spLocks noChangeArrowheads="1"/>
          </p:cNvSpPr>
          <p:nvPr/>
        </p:nvSpPr>
        <p:spPr bwMode="auto">
          <a:xfrm>
            <a:off x="304800" y="228601"/>
            <a:ext cx="8610600" cy="978729"/>
          </a:xfrm>
          <a:prstGeom prst="rect">
            <a:avLst/>
          </a:prstGeom>
          <a:noFill/>
          <a:ln w="9525">
            <a:noFill/>
            <a:miter lim="800000"/>
            <a:headEnd/>
            <a:tailEnd/>
          </a:ln>
          <a:effectLst/>
        </p:spPr>
        <p:txBody>
          <a:bodyPr wrap="square" lIns="54864" tIns="27432" rIns="54864" bIns="27432">
            <a:spAutoFit/>
          </a:bodyPr>
          <a:lstStyle/>
          <a:p>
            <a:pPr algn="just" defTabSz="549275" eaLnBrk="0" hangingPunct="0"/>
            <a:r>
              <a:rPr lang="en-US" sz="2000" dirty="0"/>
              <a:t>Infrared radiation is largely thermal energy.</a:t>
            </a:r>
          </a:p>
          <a:p>
            <a:pPr algn="just" defTabSz="549275" eaLnBrk="0" hangingPunct="0"/>
            <a:r>
              <a:rPr lang="en-US" sz="2000" dirty="0"/>
              <a:t>It induces stronger </a:t>
            </a:r>
            <a:r>
              <a:rPr lang="en-US" sz="2000" b="1" dirty="0"/>
              <a:t>molecular vibrations</a:t>
            </a:r>
            <a:r>
              <a:rPr lang="en-US" sz="2000" dirty="0"/>
              <a:t> in covalent bonds, which can be viewed as springs holding together two masses, or atoms.</a:t>
            </a:r>
          </a:p>
        </p:txBody>
      </p:sp>
      <p:sp>
        <p:nvSpPr>
          <p:cNvPr id="11271" name="Rectangle 7"/>
          <p:cNvSpPr>
            <a:spLocks noChangeArrowheads="1"/>
          </p:cNvSpPr>
          <p:nvPr/>
        </p:nvSpPr>
        <p:spPr bwMode="auto">
          <a:xfrm>
            <a:off x="1692275" y="1463675"/>
            <a:ext cx="5668963" cy="576263"/>
          </a:xfrm>
          <a:prstGeom prst="rect">
            <a:avLst/>
          </a:prstGeom>
          <a:solidFill>
            <a:schemeClr val="bg1"/>
          </a:solidFill>
          <a:ln w="9525">
            <a:noFill/>
            <a:miter lim="800000"/>
            <a:headEnd/>
            <a:tailEnd/>
          </a:ln>
          <a:effectLst/>
        </p:spPr>
        <p:txBody>
          <a:bodyPr wrap="none" anchor="ctr"/>
          <a:lstStyle/>
          <a:p>
            <a:endParaRPr lang="en-US"/>
          </a:p>
        </p:txBody>
      </p:sp>
      <p:sp>
        <p:nvSpPr>
          <p:cNvPr id="11272" name="Rectangle 8"/>
          <p:cNvSpPr>
            <a:spLocks noChangeArrowheads="1"/>
          </p:cNvSpPr>
          <p:nvPr/>
        </p:nvSpPr>
        <p:spPr bwMode="auto">
          <a:xfrm>
            <a:off x="1828800" y="6324600"/>
            <a:ext cx="5526088" cy="206375"/>
          </a:xfrm>
          <a:prstGeom prst="rect">
            <a:avLst/>
          </a:prstGeom>
          <a:noFill/>
          <a:ln w="9525">
            <a:noFill/>
            <a:miter lim="800000"/>
            <a:headEnd/>
            <a:tailEnd/>
          </a:ln>
          <a:effectLst/>
        </p:spPr>
        <p:txBody>
          <a:bodyPr wrap="none" lIns="54864" tIns="27432" rIns="54864" bIns="27432">
            <a:spAutoFit/>
          </a:bodyPr>
          <a:lstStyle/>
          <a:p>
            <a:pPr algn="l" defTabSz="549275" eaLnBrk="0" hangingPunct="0"/>
            <a:r>
              <a:rPr lang="en-US" sz="1000" b="1">
                <a:solidFill>
                  <a:srgbClr val="181512"/>
                </a:solidFill>
              </a:rPr>
              <a:t>Graphics source: Wade, Jr., L.G. </a:t>
            </a:r>
            <a:r>
              <a:rPr lang="en-US" sz="1000" b="1" i="1">
                <a:solidFill>
                  <a:srgbClr val="181512"/>
                </a:solidFill>
              </a:rPr>
              <a:t>Organic Chemistry</a:t>
            </a:r>
            <a:r>
              <a:rPr lang="en-US" sz="1000" b="1">
                <a:solidFill>
                  <a:srgbClr val="181512"/>
                </a:solidFill>
              </a:rPr>
              <a:t>, 5th ed. Pearson Education Inc., 2003 </a:t>
            </a:r>
          </a:p>
        </p:txBody>
      </p:sp>
      <p:sp>
        <p:nvSpPr>
          <p:cNvPr id="11270" name="Text Box 6"/>
          <p:cNvSpPr txBox="1">
            <a:spLocks noChangeArrowheads="1"/>
          </p:cNvSpPr>
          <p:nvPr/>
        </p:nvSpPr>
        <p:spPr bwMode="auto">
          <a:xfrm>
            <a:off x="990600" y="1685925"/>
            <a:ext cx="7315200" cy="904875"/>
          </a:xfrm>
          <a:prstGeom prst="rect">
            <a:avLst/>
          </a:prstGeom>
          <a:solidFill>
            <a:srgbClr val="CCFFCC"/>
          </a:solidFill>
          <a:ln w="12700">
            <a:solidFill>
              <a:schemeClr val="tx1"/>
            </a:solidFill>
            <a:miter lim="800000"/>
            <a:headEnd/>
            <a:tailEnd/>
          </a:ln>
          <a:effectLst/>
        </p:spPr>
        <p:txBody>
          <a:bodyPr lIns="54864" tIns="27432" rIns="54864" bIns="27432">
            <a:spAutoFit/>
          </a:bodyPr>
          <a:lstStyle/>
          <a:p>
            <a:pPr algn="ctr" defTabSz="549275" eaLnBrk="0" hangingPunct="0">
              <a:spcBef>
                <a:spcPct val="50000"/>
              </a:spcBef>
            </a:pPr>
            <a:endParaRPr lang="en-US" sz="1000" b="1"/>
          </a:p>
          <a:p>
            <a:pPr algn="ctr" defTabSz="549275" eaLnBrk="0" hangingPunct="0">
              <a:spcBef>
                <a:spcPct val="50000"/>
              </a:spcBef>
            </a:pPr>
            <a:r>
              <a:rPr lang="en-US" sz="2000" b="1"/>
              <a:t>Specific</a:t>
            </a:r>
            <a:r>
              <a:rPr lang="en-US" sz="2000"/>
              <a:t> bonds respond to (absorb) </a:t>
            </a:r>
            <a:r>
              <a:rPr lang="en-US" sz="2000" b="1"/>
              <a:t>specific</a:t>
            </a:r>
            <a:r>
              <a:rPr lang="en-US" sz="2000"/>
              <a:t> frequencies</a:t>
            </a:r>
          </a:p>
          <a:p>
            <a:pPr algn="ctr" defTabSz="549275" eaLnBrk="0" hangingPunct="0">
              <a:spcBef>
                <a:spcPct val="50000"/>
              </a:spcBef>
            </a:pPr>
            <a:endParaRPr lang="en-US" sz="1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1524000" y="4600575"/>
            <a:ext cx="6248400" cy="1311275"/>
          </a:xfrm>
          <a:prstGeom prst="rect">
            <a:avLst/>
          </a:prstGeom>
          <a:noFill/>
          <a:ln w="9525">
            <a:noFill/>
            <a:miter lim="800000"/>
            <a:headEnd/>
            <a:tailEnd/>
          </a:ln>
          <a:effectLst/>
        </p:spPr>
        <p:txBody>
          <a:bodyPr>
            <a:spAutoFit/>
          </a:bodyPr>
          <a:lstStyle/>
          <a:p>
            <a:pPr>
              <a:spcBef>
                <a:spcPct val="50000"/>
              </a:spcBef>
            </a:pPr>
            <a:r>
              <a:rPr lang="en-US" sz="2000" b="1" dirty="0"/>
              <a:t>The vibrational frequency is increasing with:</a:t>
            </a:r>
          </a:p>
          <a:p>
            <a:pPr>
              <a:spcBef>
                <a:spcPct val="50000"/>
              </a:spcBef>
            </a:pPr>
            <a:r>
              <a:rPr lang="en-US" sz="2000" b="1" dirty="0"/>
              <a:t>• increasing force constant </a:t>
            </a:r>
            <a:r>
              <a:rPr lang="en-US" sz="2000" b="1" i="1" dirty="0"/>
              <a:t>f </a:t>
            </a:r>
            <a:r>
              <a:rPr lang="en-US" sz="2000" b="1" dirty="0"/>
              <a:t>= increasing bond strength</a:t>
            </a:r>
          </a:p>
          <a:p>
            <a:pPr>
              <a:spcBef>
                <a:spcPct val="50000"/>
              </a:spcBef>
            </a:pPr>
            <a:r>
              <a:rPr lang="en-US" sz="2000" b="1" dirty="0"/>
              <a:t>• decreasing atomic mass</a:t>
            </a:r>
          </a:p>
        </p:txBody>
      </p:sp>
      <p:sp>
        <p:nvSpPr>
          <p:cNvPr id="51208" name="Rectangle 8"/>
          <p:cNvSpPr>
            <a:spLocks noChangeArrowheads="1"/>
          </p:cNvSpPr>
          <p:nvPr/>
        </p:nvSpPr>
        <p:spPr bwMode="auto">
          <a:xfrm>
            <a:off x="1447800" y="4437063"/>
            <a:ext cx="6248400" cy="1447800"/>
          </a:xfrm>
          <a:prstGeom prst="rect">
            <a:avLst/>
          </a:prstGeom>
          <a:noFill/>
          <a:ln w="9525">
            <a:solidFill>
              <a:schemeClr val="bg1"/>
            </a:solidFill>
            <a:miter lim="800000"/>
            <a:headEnd/>
            <a:tailEnd/>
          </a:ln>
          <a:effectLst/>
        </p:spPr>
        <p:txBody>
          <a:bodyPr wrap="none" anchor="ctr"/>
          <a:lstStyle/>
          <a:p>
            <a:endParaRPr lang="en-US"/>
          </a:p>
        </p:txBody>
      </p:sp>
      <p:sp>
        <p:nvSpPr>
          <p:cNvPr id="51209" name="Text Box 9"/>
          <p:cNvSpPr txBox="1">
            <a:spLocks noChangeArrowheads="1"/>
          </p:cNvSpPr>
          <p:nvPr/>
        </p:nvSpPr>
        <p:spPr bwMode="auto">
          <a:xfrm>
            <a:off x="1676400" y="6200775"/>
            <a:ext cx="3141663" cy="396875"/>
          </a:xfrm>
          <a:prstGeom prst="rect">
            <a:avLst/>
          </a:prstGeom>
          <a:noFill/>
          <a:ln w="9525">
            <a:noFill/>
            <a:miter lim="800000"/>
            <a:headEnd/>
            <a:tailEnd/>
          </a:ln>
          <a:effectLst/>
        </p:spPr>
        <p:txBody>
          <a:bodyPr wrap="none">
            <a:spAutoFit/>
          </a:bodyPr>
          <a:lstStyle/>
          <a:p>
            <a:r>
              <a:rPr lang="en-US" sz="2000">
                <a:latin typeface="Arial" charset="0"/>
              </a:rPr>
              <a:t>• Example: </a:t>
            </a:r>
            <a:r>
              <a:rPr lang="en-US" sz="2000" i="1"/>
              <a:t>f </a:t>
            </a:r>
            <a:r>
              <a:rPr lang="en-US" sz="2000" i="1" baseline="-25000"/>
              <a:t>c</a:t>
            </a:r>
            <a:r>
              <a:rPr lang="en-US" sz="2000" i="1" baseline="-25000">
                <a:sym typeface="Symbol" pitchFamily="18" charset="2"/>
              </a:rPr>
              <a:t></a:t>
            </a:r>
            <a:r>
              <a:rPr lang="en-US" sz="2000" i="1" baseline="-25000"/>
              <a:t>c</a:t>
            </a:r>
            <a:r>
              <a:rPr lang="en-US" sz="2000">
                <a:latin typeface="Arial" charset="0"/>
              </a:rPr>
              <a:t> &gt; </a:t>
            </a:r>
            <a:r>
              <a:rPr lang="en-US" sz="2000" i="1"/>
              <a:t>f </a:t>
            </a:r>
            <a:r>
              <a:rPr lang="en-US" sz="2000" i="1" baseline="-25000"/>
              <a:t>c=c</a:t>
            </a:r>
            <a:r>
              <a:rPr lang="en-US" sz="2000">
                <a:latin typeface="Arial" charset="0"/>
              </a:rPr>
              <a:t> &gt; </a:t>
            </a:r>
            <a:r>
              <a:rPr lang="en-US" sz="2000" i="1"/>
              <a:t>f </a:t>
            </a:r>
            <a:r>
              <a:rPr lang="en-US" sz="2000" i="1" baseline="-25000"/>
              <a:t>c-c</a:t>
            </a:r>
            <a:endParaRPr lang="en-US" sz="2000" baseline="-25000">
              <a:latin typeface="Arial" charset="0"/>
            </a:endParaRPr>
          </a:p>
        </p:txBody>
      </p:sp>
      <p:pic>
        <p:nvPicPr>
          <p:cNvPr id="51211" name="Picture 11"/>
          <p:cNvPicPr>
            <a:picLocks noChangeAspect="1" noChangeArrowheads="1"/>
          </p:cNvPicPr>
          <p:nvPr/>
        </p:nvPicPr>
        <p:blipFill>
          <a:blip r:embed="rId2">
            <a:lum bright="-18000" contrast="30000"/>
          </a:blip>
          <a:srcRect/>
          <a:stretch>
            <a:fillRect/>
          </a:stretch>
        </p:blipFill>
        <p:spPr bwMode="auto">
          <a:xfrm>
            <a:off x="1143000" y="1450975"/>
            <a:ext cx="7258050" cy="762000"/>
          </a:xfrm>
          <a:prstGeom prst="rect">
            <a:avLst/>
          </a:prstGeom>
          <a:noFill/>
          <a:ln w="9525">
            <a:noFill/>
            <a:miter lim="800000"/>
            <a:headEnd/>
            <a:tailEnd/>
          </a:ln>
          <a:effectLst/>
        </p:spPr>
      </p:pic>
      <p:pic>
        <p:nvPicPr>
          <p:cNvPr id="51212" name="Picture 12"/>
          <p:cNvPicPr>
            <a:picLocks noChangeAspect="1" noChangeArrowheads="1"/>
          </p:cNvPicPr>
          <p:nvPr/>
        </p:nvPicPr>
        <p:blipFill>
          <a:blip r:embed="rId3">
            <a:lum bright="-30000" contrast="48000"/>
          </a:blip>
          <a:srcRect/>
          <a:stretch>
            <a:fillRect/>
          </a:stretch>
        </p:blipFill>
        <p:spPr bwMode="auto">
          <a:xfrm>
            <a:off x="3352800" y="3119438"/>
            <a:ext cx="1905000" cy="1147762"/>
          </a:xfrm>
          <a:prstGeom prst="rect">
            <a:avLst/>
          </a:prstGeom>
          <a:noFill/>
          <a:ln w="9525">
            <a:noFill/>
            <a:miter lim="800000"/>
            <a:headEnd/>
            <a:tailEnd/>
          </a:ln>
          <a:effectLst/>
        </p:spPr>
      </p:pic>
      <p:sp>
        <p:nvSpPr>
          <p:cNvPr id="51213" name="Text Box 13"/>
          <p:cNvSpPr txBox="1">
            <a:spLocks noChangeArrowheads="1"/>
          </p:cNvSpPr>
          <p:nvPr/>
        </p:nvSpPr>
        <p:spPr bwMode="auto">
          <a:xfrm>
            <a:off x="457200" y="765175"/>
            <a:ext cx="8382000" cy="701675"/>
          </a:xfrm>
          <a:prstGeom prst="rect">
            <a:avLst/>
          </a:prstGeom>
          <a:noFill/>
          <a:ln w="9525">
            <a:noFill/>
            <a:miter lim="800000"/>
            <a:headEnd/>
            <a:tailEnd/>
          </a:ln>
          <a:effectLst/>
        </p:spPr>
        <p:txBody>
          <a:bodyPr>
            <a:spAutoFit/>
          </a:bodyPr>
          <a:lstStyle/>
          <a:p>
            <a:pPr>
              <a:spcBef>
                <a:spcPct val="50000"/>
              </a:spcBef>
            </a:pPr>
            <a:r>
              <a:rPr lang="en-US" sz="2000" dirty="0"/>
              <a:t>• The vibrational energy V(r) can be calculated using the (classical) model of the harmonic oscillator:</a:t>
            </a:r>
          </a:p>
        </p:txBody>
      </p:sp>
      <p:sp>
        <p:nvSpPr>
          <p:cNvPr id="51214" name="Text Box 14"/>
          <p:cNvSpPr txBox="1">
            <a:spLocks noChangeArrowheads="1"/>
          </p:cNvSpPr>
          <p:nvPr/>
        </p:nvSpPr>
        <p:spPr bwMode="auto">
          <a:xfrm>
            <a:off x="457200" y="2289175"/>
            <a:ext cx="8686800" cy="701675"/>
          </a:xfrm>
          <a:prstGeom prst="rect">
            <a:avLst/>
          </a:prstGeom>
          <a:noFill/>
          <a:ln w="9525">
            <a:noFill/>
            <a:miter lim="800000"/>
            <a:headEnd/>
            <a:tailEnd/>
          </a:ln>
          <a:effectLst/>
        </p:spPr>
        <p:txBody>
          <a:bodyPr>
            <a:spAutoFit/>
          </a:bodyPr>
          <a:lstStyle/>
          <a:p>
            <a:r>
              <a:rPr lang="en-US" sz="2000" dirty="0"/>
              <a:t>• Using this potential energy function in the Schr</a:t>
            </a:r>
            <a:r>
              <a:rPr lang="en-US" sz="2000" dirty="0">
                <a:cs typeface="Times New Roman" pitchFamily="18" charset="0"/>
              </a:rPr>
              <a:t>ödinger equation,</a:t>
            </a:r>
            <a:r>
              <a:rPr lang="en-US" sz="2000" dirty="0"/>
              <a:t> the vibrational frequency can be calculated: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a:xfrm>
            <a:off x="381000" y="304800"/>
            <a:ext cx="8153400" cy="6324600"/>
          </a:xfrm>
        </p:spPr>
        <p:txBody>
          <a:bodyPr/>
          <a:lstStyle/>
          <a:p>
            <a:pPr algn="just">
              <a:lnSpc>
                <a:spcPct val="105000"/>
              </a:lnSpc>
            </a:pPr>
            <a:r>
              <a:rPr lang="en-US" sz="3600" b="1" dirty="0"/>
              <a:t>Vibrational Frequency</a:t>
            </a:r>
            <a:r>
              <a:rPr lang="en-US" sz="3600" dirty="0"/>
              <a:t>: The natural frequency of the oscillation is</a:t>
            </a:r>
          </a:p>
          <a:p>
            <a:pPr algn="just">
              <a:lnSpc>
                <a:spcPct val="105000"/>
              </a:lnSpc>
              <a:buFontTx/>
              <a:buNone/>
            </a:pPr>
            <a:endParaRPr lang="en-US" sz="3600" dirty="0"/>
          </a:p>
          <a:p>
            <a:pPr algn="just">
              <a:lnSpc>
                <a:spcPct val="105000"/>
              </a:lnSpc>
              <a:buFontTx/>
              <a:buNone/>
            </a:pPr>
            <a:endParaRPr lang="en-US" sz="3600" dirty="0"/>
          </a:p>
          <a:p>
            <a:pPr algn="just">
              <a:lnSpc>
                <a:spcPct val="105000"/>
              </a:lnSpc>
              <a:buFontTx/>
              <a:buNone/>
            </a:pPr>
            <a:endParaRPr lang="en-US" sz="3600" dirty="0">
              <a:sym typeface="Symbol" pitchFamily="18" charset="2"/>
            </a:endParaRPr>
          </a:p>
          <a:p>
            <a:pPr algn="just">
              <a:lnSpc>
                <a:spcPct val="105000"/>
              </a:lnSpc>
              <a:buFontTx/>
              <a:buNone/>
            </a:pPr>
            <a:r>
              <a:rPr lang="en-US" sz="3600" dirty="0">
                <a:sym typeface="Symbol" pitchFamily="18" charset="2"/>
              </a:rPr>
              <a:t>	</a:t>
            </a:r>
          </a:p>
          <a:p>
            <a:pPr algn="just">
              <a:lnSpc>
                <a:spcPct val="105000"/>
              </a:lnSpc>
              <a:buFontTx/>
              <a:buNone/>
            </a:pPr>
            <a:r>
              <a:rPr lang="en-US" sz="3600" dirty="0">
                <a:sym typeface="Symbol" pitchFamily="18" charset="2"/>
              </a:rPr>
              <a:t>	</a:t>
            </a:r>
            <a:r>
              <a:rPr lang="en-US" sz="3600" baseline="-25000" dirty="0">
                <a:sym typeface="Symbol" pitchFamily="18" charset="2"/>
              </a:rPr>
              <a:t>m</a:t>
            </a:r>
            <a:r>
              <a:rPr lang="en-US" sz="3600" dirty="0">
                <a:sym typeface="Symbol" pitchFamily="18" charset="2"/>
              </a:rPr>
              <a:t> = natural frequency</a:t>
            </a:r>
          </a:p>
          <a:p>
            <a:pPr algn="just">
              <a:lnSpc>
                <a:spcPct val="105000"/>
              </a:lnSpc>
              <a:buFontTx/>
              <a:buNone/>
            </a:pPr>
            <a:r>
              <a:rPr lang="en-US" sz="3600" dirty="0"/>
              <a:t>	m = mass of the attached body</a:t>
            </a:r>
          </a:p>
          <a:p>
            <a:pPr algn="just">
              <a:lnSpc>
                <a:spcPct val="105000"/>
              </a:lnSpc>
              <a:buFontTx/>
              <a:buNone/>
            </a:pPr>
            <a:r>
              <a:rPr lang="en-US" sz="3600" dirty="0"/>
              <a:t>	k = force constant of the spring</a:t>
            </a:r>
          </a:p>
        </p:txBody>
      </p:sp>
      <p:graphicFrame>
        <p:nvGraphicFramePr>
          <p:cNvPr id="8196" name="Object 4"/>
          <p:cNvGraphicFramePr>
            <a:graphicFrameLocks noChangeAspect="1"/>
          </p:cNvGraphicFramePr>
          <p:nvPr/>
        </p:nvGraphicFramePr>
        <p:xfrm>
          <a:off x="2590800" y="1828800"/>
          <a:ext cx="3733800" cy="2074863"/>
        </p:xfrm>
        <a:graphic>
          <a:graphicData uri="http://schemas.openxmlformats.org/presentationml/2006/ole">
            <p:oleObj spid="_x0000_s4098" name="Equation" r:id="rId4" imgW="799920" imgH="44424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sz="quarter" idx="1"/>
          </p:nvPr>
        </p:nvSpPr>
        <p:spPr>
          <a:xfrm>
            <a:off x="152400" y="228600"/>
            <a:ext cx="8610600" cy="6400800"/>
          </a:xfrm>
        </p:spPr>
        <p:txBody>
          <a:bodyPr/>
          <a:lstStyle/>
          <a:p>
            <a:pPr>
              <a:buFontTx/>
              <a:buNone/>
            </a:pPr>
            <a:r>
              <a:rPr lang="en-US" sz="2800" dirty="0">
                <a:sym typeface="Symbol" pitchFamily="18" charset="2"/>
              </a:rPr>
              <a:t>	</a:t>
            </a:r>
            <a:r>
              <a:rPr lang="en-US" sz="2400" b="1" i="1" dirty="0"/>
              <a:t>…continued…</a:t>
            </a:r>
          </a:p>
          <a:p>
            <a:pPr algn="just">
              <a:buFontTx/>
              <a:buNone/>
            </a:pPr>
            <a:r>
              <a:rPr lang="en-US" sz="2800" dirty="0">
                <a:sym typeface="Symbol" pitchFamily="18" charset="2"/>
              </a:rPr>
              <a:t>	</a:t>
            </a:r>
            <a:r>
              <a:rPr lang="en-US" dirty="0">
                <a:sym typeface="Symbol" pitchFamily="18" charset="2"/>
              </a:rPr>
              <a:t>The equation may be modified to describe the behavior of a system consisting of two masses m</a:t>
            </a:r>
            <a:r>
              <a:rPr lang="en-US" baseline="-25000" dirty="0">
                <a:sym typeface="Symbol" pitchFamily="18" charset="2"/>
              </a:rPr>
              <a:t>1</a:t>
            </a:r>
            <a:r>
              <a:rPr lang="en-US" dirty="0">
                <a:sym typeface="Symbol" pitchFamily="18" charset="2"/>
              </a:rPr>
              <a:t> and m</a:t>
            </a:r>
            <a:r>
              <a:rPr lang="en-US" baseline="-25000" dirty="0">
                <a:sym typeface="Symbol" pitchFamily="18" charset="2"/>
              </a:rPr>
              <a:t>2</a:t>
            </a:r>
            <a:r>
              <a:rPr lang="en-US" dirty="0">
                <a:sym typeface="Symbol" pitchFamily="18" charset="2"/>
              </a:rPr>
              <a:t> connected by a spring. Here, it is only necessary to substitute the reduced mass  for the single mass m where</a:t>
            </a:r>
          </a:p>
          <a:p>
            <a:pPr algn="just">
              <a:buFontTx/>
              <a:buNone/>
            </a:pPr>
            <a:endParaRPr lang="en-US" dirty="0">
              <a:sym typeface="Symbol" pitchFamily="18" charset="2"/>
            </a:endParaRPr>
          </a:p>
          <a:p>
            <a:pPr algn="just">
              <a:buFontTx/>
              <a:buNone/>
            </a:pPr>
            <a:endParaRPr lang="en-US" dirty="0">
              <a:sym typeface="Symbol" pitchFamily="18" charset="2"/>
            </a:endParaRPr>
          </a:p>
          <a:p>
            <a:pPr algn="just">
              <a:buFontTx/>
              <a:buNone/>
            </a:pPr>
            <a:r>
              <a:rPr lang="en-US" dirty="0">
                <a:sym typeface="Symbol" pitchFamily="18" charset="2"/>
              </a:rPr>
              <a:t>	Thus, the vibrational frequency for such a system is given by</a:t>
            </a:r>
            <a:endParaRPr lang="en-US" b="1" dirty="0"/>
          </a:p>
          <a:p>
            <a:pPr algn="just">
              <a:buFontTx/>
              <a:buNone/>
            </a:pPr>
            <a:endParaRPr lang="en-US" dirty="0"/>
          </a:p>
        </p:txBody>
      </p:sp>
      <p:graphicFrame>
        <p:nvGraphicFramePr>
          <p:cNvPr id="9220" name="Object 4"/>
          <p:cNvGraphicFramePr>
            <a:graphicFrameLocks noChangeAspect="1"/>
          </p:cNvGraphicFramePr>
          <p:nvPr/>
        </p:nvGraphicFramePr>
        <p:xfrm>
          <a:off x="4343400" y="2590800"/>
          <a:ext cx="2819400" cy="1455738"/>
        </p:xfrm>
        <a:graphic>
          <a:graphicData uri="http://schemas.openxmlformats.org/presentationml/2006/ole">
            <p:oleObj spid="_x0000_s5122" name="Equation" r:id="rId4" imgW="761760" imgH="393480" progId="">
              <p:embed/>
            </p:oleObj>
          </a:graphicData>
        </a:graphic>
      </p:graphicFrame>
      <p:graphicFrame>
        <p:nvGraphicFramePr>
          <p:cNvPr id="9221" name="Object 5"/>
          <p:cNvGraphicFramePr>
            <a:graphicFrameLocks noChangeAspect="1"/>
          </p:cNvGraphicFramePr>
          <p:nvPr/>
        </p:nvGraphicFramePr>
        <p:xfrm>
          <a:off x="2438400" y="4800600"/>
          <a:ext cx="6019800" cy="1455737"/>
        </p:xfrm>
        <a:graphic>
          <a:graphicData uri="http://schemas.openxmlformats.org/presentationml/2006/ole">
            <p:oleObj spid="_x0000_s5123" name="Equation" r:id="rId5" imgW="1942920" imgH="46980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
          </p:nvPr>
        </p:nvSpPr>
        <p:spPr>
          <a:xfrm>
            <a:off x="304800" y="152400"/>
            <a:ext cx="8534400" cy="6705600"/>
          </a:xfrm>
        </p:spPr>
        <p:txBody>
          <a:bodyPr/>
          <a:lstStyle/>
          <a:p>
            <a:pPr>
              <a:buFontTx/>
              <a:buNone/>
            </a:pPr>
            <a:r>
              <a:rPr lang="en-US" sz="2400" b="1" i="1"/>
              <a:t>…continued…</a:t>
            </a:r>
          </a:p>
          <a:p>
            <a:r>
              <a:rPr lang="en-US" sz="2800" b="1"/>
              <a:t>Quantum Treatment of Vibrations</a:t>
            </a:r>
          </a:p>
          <a:p>
            <a:endParaRPr lang="en-US" sz="2800" b="1"/>
          </a:p>
          <a:p>
            <a:endParaRPr lang="en-US" sz="2800" b="1"/>
          </a:p>
          <a:p>
            <a:endParaRPr lang="en-US" sz="2800" b="1"/>
          </a:p>
          <a:p>
            <a:endParaRPr lang="en-US" sz="2800" b="1"/>
          </a:p>
          <a:p>
            <a:endParaRPr lang="en-US" sz="2800" b="1"/>
          </a:p>
          <a:p>
            <a:endParaRPr lang="en-US" sz="2800" b="1"/>
          </a:p>
          <a:p>
            <a:pPr>
              <a:buFontTx/>
              <a:buNone/>
            </a:pPr>
            <a:r>
              <a:rPr lang="en-US" sz="2800"/>
              <a:t>	</a:t>
            </a:r>
            <a:r>
              <a:rPr lang="en-US"/>
              <a:t>The radiation in wavenumbers,</a:t>
            </a:r>
            <a:r>
              <a:rPr lang="en-US" sz="2800" b="1"/>
              <a:t>	</a:t>
            </a:r>
          </a:p>
          <a:p>
            <a:pPr>
              <a:buFontTx/>
              <a:buNone/>
            </a:pPr>
            <a:endParaRPr lang="en-US" sz="2800"/>
          </a:p>
        </p:txBody>
      </p:sp>
      <p:graphicFrame>
        <p:nvGraphicFramePr>
          <p:cNvPr id="10244" name="Object 4"/>
          <p:cNvGraphicFramePr>
            <a:graphicFrameLocks noChangeAspect="1"/>
          </p:cNvGraphicFramePr>
          <p:nvPr/>
        </p:nvGraphicFramePr>
        <p:xfrm>
          <a:off x="2362200" y="1258888"/>
          <a:ext cx="3962400" cy="1497012"/>
        </p:xfrm>
        <a:graphic>
          <a:graphicData uri="http://schemas.openxmlformats.org/presentationml/2006/ole">
            <p:oleObj spid="_x0000_s6146" name="Equation" r:id="rId4" imgW="1244520" imgH="469800" progId="">
              <p:embed/>
            </p:oleObj>
          </a:graphicData>
        </a:graphic>
      </p:graphicFrame>
      <p:graphicFrame>
        <p:nvGraphicFramePr>
          <p:cNvPr id="10245" name="Object 5"/>
          <p:cNvGraphicFramePr>
            <a:graphicFrameLocks noChangeAspect="1"/>
          </p:cNvGraphicFramePr>
          <p:nvPr/>
        </p:nvGraphicFramePr>
        <p:xfrm>
          <a:off x="762000" y="2667000"/>
          <a:ext cx="7315200" cy="1593850"/>
        </p:xfrm>
        <a:graphic>
          <a:graphicData uri="http://schemas.openxmlformats.org/presentationml/2006/ole">
            <p:oleObj spid="_x0000_s6147" name="Equation" r:id="rId5" imgW="2158920" imgH="469800" progId="">
              <p:embed/>
            </p:oleObj>
          </a:graphicData>
        </a:graphic>
      </p:graphicFrame>
      <p:graphicFrame>
        <p:nvGraphicFramePr>
          <p:cNvPr id="10246" name="Object 6"/>
          <p:cNvGraphicFramePr>
            <a:graphicFrameLocks noChangeAspect="1"/>
          </p:cNvGraphicFramePr>
          <p:nvPr/>
        </p:nvGraphicFramePr>
        <p:xfrm>
          <a:off x="1905000" y="4876800"/>
          <a:ext cx="5638800" cy="1630363"/>
        </p:xfrm>
        <a:graphic>
          <a:graphicData uri="http://schemas.openxmlformats.org/presentationml/2006/ole">
            <p:oleObj spid="_x0000_s6148" name="Equation" r:id="rId6" imgW="1625400" imgH="469800" progId="">
              <p:embed/>
            </p:oleObj>
          </a:graphicData>
        </a:graphic>
      </p:graphicFrame>
      <p:graphicFrame>
        <p:nvGraphicFramePr>
          <p:cNvPr id="10247" name="Object 7"/>
          <p:cNvGraphicFramePr>
            <a:graphicFrameLocks noChangeAspect="1"/>
          </p:cNvGraphicFramePr>
          <p:nvPr/>
        </p:nvGraphicFramePr>
        <p:xfrm>
          <a:off x="6400800" y="5257800"/>
          <a:ext cx="457200" cy="238125"/>
        </p:xfrm>
        <a:graphic>
          <a:graphicData uri="http://schemas.openxmlformats.org/presentationml/2006/ole">
            <p:oleObj spid="_x0000_s6149" name="Equation" r:id="rId7" imgW="291960" imgH="15228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93" name="Picture 21" descr="mb154"/>
          <p:cNvPicPr>
            <a:picLocks noGrp="1" noChangeAspect="1" noChangeArrowheads="1"/>
          </p:cNvPicPr>
          <p:nvPr>
            <p:ph/>
          </p:nvPr>
        </p:nvPicPr>
        <p:blipFill>
          <a:blip r:embed="rId2"/>
          <a:srcRect/>
          <a:stretch>
            <a:fillRect/>
          </a:stretch>
        </p:blipFill>
        <p:spPr>
          <a:xfrm>
            <a:off x="827088" y="939800"/>
            <a:ext cx="7451725" cy="4775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93"/>
                                        </p:tgtEl>
                                        <p:attrNameLst>
                                          <p:attrName>style.visibility</p:attrName>
                                        </p:attrNameLst>
                                      </p:cBhvr>
                                      <p:to>
                                        <p:strVal val="visible"/>
                                      </p:to>
                                    </p:set>
                                    <p:animEffect transition="in" filter="fade">
                                      <p:cBhvr>
                                        <p:cTn id="7" dur="3000"/>
                                        <p:tgtEl>
                                          <p:spTgt spid="286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8693"/>
                                        </p:tgtEl>
                                      </p:cBhvr>
                                    </p:animEffect>
                                    <p:set>
                                      <p:cBhvr>
                                        <p:cTn id="12" dur="1" fill="hold">
                                          <p:stCondLst>
                                            <p:cond delay="1999"/>
                                          </p:stCondLst>
                                        </p:cTn>
                                        <p:tgtEl>
                                          <p:spTgt spid="286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sz="quarter" idx="1"/>
          </p:nvPr>
        </p:nvSpPr>
        <p:spPr>
          <a:xfrm>
            <a:off x="152400" y="457200"/>
            <a:ext cx="8763000" cy="6400800"/>
          </a:xfrm>
        </p:spPr>
        <p:txBody>
          <a:bodyPr/>
          <a:lstStyle/>
          <a:p>
            <a:pPr algn="just">
              <a:lnSpc>
                <a:spcPct val="110000"/>
              </a:lnSpc>
              <a:buFontTx/>
              <a:buNone/>
            </a:pPr>
            <a:r>
              <a:rPr lang="en-US" dirty="0"/>
              <a:t>	</a:t>
            </a:r>
            <a:endParaRPr lang="en-US" dirty="0" smtClean="0"/>
          </a:p>
          <a:p>
            <a:pPr algn="just">
              <a:lnSpc>
                <a:spcPct val="110000"/>
              </a:lnSpc>
              <a:buFontTx/>
              <a:buNone/>
            </a:pPr>
            <a:endParaRPr lang="en-US" dirty="0" smtClean="0"/>
          </a:p>
          <a:p>
            <a:pPr algn="just">
              <a:lnSpc>
                <a:spcPct val="110000"/>
              </a:lnSpc>
              <a:buFontTx/>
              <a:buNone/>
            </a:pPr>
            <a:r>
              <a:rPr lang="en-US" dirty="0" smtClean="0"/>
              <a:t>			Where</a:t>
            </a:r>
            <a:r>
              <a:rPr lang="en-US" dirty="0"/>
              <a:t>, </a:t>
            </a:r>
            <a:r>
              <a:rPr lang="en-US" dirty="0">
                <a:sym typeface="Symbol" pitchFamily="18" charset="2"/>
              </a:rPr>
              <a:t> is the </a:t>
            </a:r>
            <a:r>
              <a:rPr lang="en-US" dirty="0" err="1">
                <a:sym typeface="Symbol" pitchFamily="18" charset="2"/>
              </a:rPr>
              <a:t>wavenumber</a:t>
            </a:r>
            <a:r>
              <a:rPr lang="en-US" dirty="0">
                <a:sym typeface="Symbol" pitchFamily="18" charset="2"/>
              </a:rPr>
              <a:t> of an absorption peak in cm</a:t>
            </a:r>
            <a:r>
              <a:rPr lang="en-US" baseline="30000" dirty="0">
                <a:sym typeface="Symbol" pitchFamily="18" charset="2"/>
              </a:rPr>
              <a:t>-1</a:t>
            </a:r>
            <a:r>
              <a:rPr lang="en-US" dirty="0">
                <a:sym typeface="Symbol" pitchFamily="18" charset="2"/>
              </a:rPr>
              <a:t>, k is the force constant for the bond in </a:t>
            </a:r>
            <a:r>
              <a:rPr lang="en-US" dirty="0" err="1">
                <a:sym typeface="Symbol" pitchFamily="18" charset="2"/>
              </a:rPr>
              <a:t>newtons</a:t>
            </a:r>
            <a:r>
              <a:rPr lang="en-US" dirty="0">
                <a:sym typeface="Symbol" pitchFamily="18" charset="2"/>
              </a:rPr>
              <a:t> per meter (N/m), c is the velocity of light in cm/s, and the reduced mass  has units of kg. k has been found to lie in the range between 3 x 10</a:t>
            </a:r>
            <a:r>
              <a:rPr lang="en-US" baseline="30000" dirty="0">
                <a:sym typeface="Symbol" pitchFamily="18" charset="2"/>
              </a:rPr>
              <a:t>2</a:t>
            </a:r>
            <a:r>
              <a:rPr lang="en-US" dirty="0">
                <a:sym typeface="Symbol" pitchFamily="18" charset="2"/>
              </a:rPr>
              <a:t>  and 8 x 10</a:t>
            </a:r>
            <a:r>
              <a:rPr lang="en-US" baseline="30000" dirty="0">
                <a:sym typeface="Symbol" pitchFamily="18" charset="2"/>
              </a:rPr>
              <a:t>2 </a:t>
            </a:r>
            <a:r>
              <a:rPr lang="en-US" dirty="0">
                <a:sym typeface="Symbol" pitchFamily="18" charset="2"/>
              </a:rPr>
              <a:t>N/m for most single bonds, with 5 x 10</a:t>
            </a:r>
            <a:r>
              <a:rPr lang="en-US" baseline="30000" dirty="0">
                <a:sym typeface="Symbol" pitchFamily="18" charset="2"/>
              </a:rPr>
              <a:t>2</a:t>
            </a:r>
            <a:r>
              <a:rPr lang="en-US" dirty="0">
                <a:sym typeface="Symbol" pitchFamily="18" charset="2"/>
              </a:rPr>
              <a:t> serving as a reasonable average value. Double and triple bonds are found by this same means to have force constants of about two and three times this value (1 x 10</a:t>
            </a:r>
            <a:r>
              <a:rPr lang="en-US" baseline="30000" dirty="0">
                <a:sym typeface="Symbol" pitchFamily="18" charset="2"/>
              </a:rPr>
              <a:t>3</a:t>
            </a:r>
            <a:r>
              <a:rPr lang="en-US" dirty="0">
                <a:sym typeface="Symbol" pitchFamily="18" charset="2"/>
              </a:rPr>
              <a:t>  and 1.5 x 10</a:t>
            </a:r>
            <a:r>
              <a:rPr lang="en-US" baseline="30000" dirty="0">
                <a:sym typeface="Symbol" pitchFamily="18" charset="2"/>
              </a:rPr>
              <a:t>3</a:t>
            </a:r>
            <a:r>
              <a:rPr lang="en-US" dirty="0">
                <a:sym typeface="Symbol" pitchFamily="18" charset="2"/>
              </a:rPr>
              <a:t> , respectively).</a:t>
            </a:r>
            <a:endParaRPr lang="en-US" dirty="0"/>
          </a:p>
          <a:p>
            <a:endParaRPr lang="en-US" sz="3600" dirty="0"/>
          </a:p>
        </p:txBody>
      </p:sp>
      <p:sp>
        <p:nvSpPr>
          <p:cNvPr id="11268" name="Line 4"/>
          <p:cNvSpPr>
            <a:spLocks noChangeShapeType="1"/>
          </p:cNvSpPr>
          <p:nvPr/>
        </p:nvSpPr>
        <p:spPr bwMode="auto">
          <a:xfrm>
            <a:off x="2209800" y="1447800"/>
            <a:ext cx="2286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Text Box 4"/>
          <p:cNvSpPr txBox="1">
            <a:spLocks noChangeArrowheads="1"/>
          </p:cNvSpPr>
          <p:nvPr/>
        </p:nvSpPr>
        <p:spPr bwMode="auto">
          <a:xfrm>
            <a:off x="2667000" y="304800"/>
            <a:ext cx="3349625" cy="519113"/>
          </a:xfrm>
          <a:prstGeom prst="rect">
            <a:avLst/>
          </a:prstGeom>
          <a:noFill/>
          <a:ln w="9525">
            <a:noFill/>
            <a:miter lim="800000"/>
            <a:headEnd/>
            <a:tailEnd/>
          </a:ln>
          <a:effectLst/>
        </p:spPr>
        <p:txBody>
          <a:bodyPr wrap="none">
            <a:spAutoFit/>
          </a:bodyPr>
          <a:lstStyle/>
          <a:p>
            <a:r>
              <a:rPr lang="en-US" sz="2800" b="1">
                <a:solidFill>
                  <a:srgbClr val="FF9900"/>
                </a:solidFill>
                <a:latin typeface="Arial" charset="0"/>
              </a:rPr>
              <a:t>Group frequencies</a:t>
            </a:r>
          </a:p>
        </p:txBody>
      </p:sp>
      <p:sp>
        <p:nvSpPr>
          <p:cNvPr id="133125" name="Text Box 5"/>
          <p:cNvSpPr txBox="1">
            <a:spLocks noChangeArrowheads="1"/>
          </p:cNvSpPr>
          <p:nvPr/>
        </p:nvSpPr>
        <p:spPr bwMode="auto">
          <a:xfrm>
            <a:off x="609600" y="838200"/>
            <a:ext cx="8153400" cy="1569660"/>
          </a:xfrm>
          <a:prstGeom prst="rect">
            <a:avLst/>
          </a:prstGeom>
          <a:noFill/>
          <a:ln w="9525">
            <a:noFill/>
            <a:miter lim="800000"/>
            <a:headEnd/>
            <a:tailEnd/>
          </a:ln>
          <a:effectLst/>
        </p:spPr>
        <p:txBody>
          <a:bodyPr wrap="square">
            <a:spAutoFit/>
          </a:bodyPr>
          <a:lstStyle/>
          <a:p>
            <a:pPr algn="just">
              <a:spcBef>
                <a:spcPct val="50000"/>
              </a:spcBef>
            </a:pPr>
            <a:r>
              <a:rPr lang="en-US" sz="2400" dirty="0" smtClean="0"/>
              <a:t>	With </a:t>
            </a:r>
            <a:r>
              <a:rPr lang="en-US" sz="2400" dirty="0"/>
              <a:t>certain functional or structural groups, it has been found that their vibrational frequencies are nearly independent of the rest of the molecule – </a:t>
            </a:r>
            <a:r>
              <a:rPr lang="en-US" sz="2400" dirty="0" smtClean="0"/>
              <a:t>group frequencies.</a:t>
            </a:r>
          </a:p>
        </p:txBody>
      </p:sp>
      <p:sp>
        <p:nvSpPr>
          <p:cNvPr id="133126" name="Text Box 6"/>
          <p:cNvSpPr txBox="1">
            <a:spLocks noChangeArrowheads="1"/>
          </p:cNvSpPr>
          <p:nvPr/>
        </p:nvSpPr>
        <p:spPr bwMode="auto">
          <a:xfrm>
            <a:off x="609600" y="2362200"/>
            <a:ext cx="8077200" cy="400110"/>
          </a:xfrm>
          <a:prstGeom prst="rect">
            <a:avLst/>
          </a:prstGeom>
          <a:noFill/>
          <a:ln w="9525">
            <a:noFill/>
            <a:miter lim="800000"/>
            <a:headEnd/>
            <a:tailEnd/>
          </a:ln>
          <a:effectLst/>
        </p:spPr>
        <p:txBody>
          <a:bodyPr>
            <a:spAutoFit/>
          </a:bodyPr>
          <a:lstStyle/>
          <a:p>
            <a:pPr>
              <a:spcBef>
                <a:spcPct val="50000"/>
              </a:spcBef>
            </a:pPr>
            <a:r>
              <a:rPr lang="en-US" sz="2000" b="1" dirty="0" smtClean="0">
                <a:latin typeface="Times New Roman" pitchFamily="18" charset="0"/>
                <a:cs typeface="Times New Roman" pitchFamily="18" charset="0"/>
              </a:rPr>
              <a:t>Carbonyl </a:t>
            </a:r>
            <a:r>
              <a:rPr lang="en-US" sz="2000" b="1" dirty="0">
                <a:latin typeface="Times New Roman" pitchFamily="18" charset="0"/>
                <a:cs typeface="Times New Roman" pitchFamily="18" charset="0"/>
              </a:rPr>
              <a:t>group	</a:t>
            </a:r>
            <a:r>
              <a:rPr lang="en-US" sz="2000" b="1" dirty="0" smtClean="0">
                <a:latin typeface="Times New Roman" pitchFamily="18" charset="0"/>
                <a:cs typeface="Times New Roman" pitchFamily="18" charset="0"/>
              </a:rPr>
              <a:t>    1650 to </a:t>
            </a:r>
            <a:r>
              <a:rPr lang="en-US" sz="2000" b="1" dirty="0">
                <a:latin typeface="Times New Roman" pitchFamily="18" charset="0"/>
                <a:cs typeface="Times New Roman" pitchFamily="18" charset="0"/>
              </a:rPr>
              <a:t>1740 cm</a:t>
            </a:r>
            <a:r>
              <a:rPr lang="en-US" sz="2000" b="1" baseline="30000" dirty="0">
                <a:latin typeface="Times New Roman" pitchFamily="18" charset="0"/>
                <a:cs typeface="Times New Roman" pitchFamily="18" charset="0"/>
              </a:rPr>
              <a:t>-1</a:t>
            </a:r>
            <a:r>
              <a:rPr lang="en-US" sz="2000" b="1" dirty="0">
                <a:latin typeface="Times New Roman" pitchFamily="18" charset="0"/>
                <a:cs typeface="Times New Roman" pitchFamily="18" charset="0"/>
              </a:rPr>
              <a:t>	various </a:t>
            </a:r>
            <a:r>
              <a:rPr lang="en-US" sz="2000" b="1" dirty="0" err="1">
                <a:latin typeface="Times New Roman" pitchFamily="18" charset="0"/>
                <a:cs typeface="Times New Roman" pitchFamily="18" charset="0"/>
              </a:rPr>
              <a:t>aldehydes</a:t>
            </a:r>
            <a:r>
              <a:rPr lang="en-US" sz="2000" b="1" dirty="0">
                <a:latin typeface="Times New Roman" pitchFamily="18" charset="0"/>
                <a:cs typeface="Times New Roman" pitchFamily="18" charset="0"/>
              </a:rPr>
              <a:t> and </a:t>
            </a:r>
            <a:r>
              <a:rPr lang="en-US" sz="2000" b="1" dirty="0" err="1">
                <a:latin typeface="Times New Roman" pitchFamily="18" charset="0"/>
                <a:cs typeface="Times New Roman" pitchFamily="18" charset="0"/>
              </a:rPr>
              <a:t>ketones</a:t>
            </a:r>
            <a:endParaRPr lang="en-US" sz="2000" b="1" dirty="0">
              <a:latin typeface="Times New Roman" pitchFamily="18" charset="0"/>
              <a:cs typeface="Times New Roman" pitchFamily="18" charset="0"/>
            </a:endParaRPr>
          </a:p>
        </p:txBody>
      </p:sp>
      <p:sp>
        <p:nvSpPr>
          <p:cNvPr id="133127" name="Text Box 7"/>
          <p:cNvSpPr txBox="1">
            <a:spLocks noChangeArrowheads="1"/>
          </p:cNvSpPr>
          <p:nvPr/>
        </p:nvSpPr>
        <p:spPr bwMode="auto">
          <a:xfrm>
            <a:off x="609600" y="2743200"/>
            <a:ext cx="7924800" cy="1200329"/>
          </a:xfrm>
          <a:prstGeom prst="rect">
            <a:avLst/>
          </a:prstGeom>
          <a:noFill/>
          <a:ln w="9525">
            <a:noFill/>
            <a:miter lim="800000"/>
            <a:headEnd/>
            <a:tailEnd/>
          </a:ln>
          <a:effectLst/>
        </p:spPr>
        <p:txBody>
          <a:bodyPr>
            <a:spAutoFit/>
          </a:bodyPr>
          <a:lstStyle/>
          <a:p>
            <a:pPr algn="just">
              <a:spcBef>
                <a:spcPct val="50000"/>
              </a:spcBef>
            </a:pPr>
            <a:r>
              <a:rPr lang="en-US" sz="2000" dirty="0" smtClean="0">
                <a:latin typeface="Arial" charset="0"/>
              </a:rPr>
              <a:t>	</a:t>
            </a:r>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many groups involving only two atoms, the approximate frequency of the fundamental vibration can be calculated from a  simple </a:t>
            </a:r>
            <a:r>
              <a:rPr lang="en-US" sz="2400" i="1" dirty="0">
                <a:latin typeface="Times New Roman" pitchFamily="18" charset="0"/>
                <a:cs typeface="Times New Roman" pitchFamily="18" charset="0"/>
              </a:rPr>
              <a:t>harmonic oscillator model</a:t>
            </a:r>
            <a:r>
              <a:rPr lang="en-US" sz="24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33128" name="Text Box 8"/>
          <p:cNvSpPr txBox="1">
            <a:spLocks noChangeArrowheads="1"/>
          </p:cNvSpPr>
          <p:nvPr/>
        </p:nvSpPr>
        <p:spPr bwMode="auto">
          <a:xfrm>
            <a:off x="609600" y="3962400"/>
            <a:ext cx="8153400" cy="707886"/>
          </a:xfrm>
          <a:prstGeom prst="rect">
            <a:avLst/>
          </a:prstGeom>
          <a:noFill/>
          <a:ln w="9525">
            <a:noFill/>
            <a:miter lim="800000"/>
            <a:headEnd/>
            <a:tailEnd/>
          </a:ln>
          <a:effectLst/>
        </p:spPr>
        <p:txBody>
          <a:bodyPr>
            <a:spAutoFit/>
          </a:bodyPr>
          <a:lstStyle/>
          <a:p>
            <a:pPr algn="just">
              <a:spcBef>
                <a:spcPct val="50000"/>
              </a:spcBef>
            </a:pPr>
            <a:r>
              <a:rPr lang="en-US" sz="2000" dirty="0" smtClean="0"/>
              <a:t>	In </a:t>
            </a:r>
            <a:r>
              <a:rPr lang="en-US" sz="2000" dirty="0"/>
              <a:t>practical, the region from 4000 to 1300 cm</a:t>
            </a:r>
            <a:r>
              <a:rPr lang="en-US" sz="2000" baseline="30000" dirty="0"/>
              <a:t>-1</a:t>
            </a:r>
            <a:r>
              <a:rPr lang="en-US" sz="2000" dirty="0"/>
              <a:t> is often called the</a:t>
            </a:r>
            <a:r>
              <a:rPr lang="en-US" sz="2000" dirty="0">
                <a:solidFill>
                  <a:srgbClr val="FFFF99"/>
                </a:solidFill>
              </a:rPr>
              <a:t> </a:t>
            </a:r>
            <a:r>
              <a:rPr lang="en-US" sz="2000" b="1" dirty="0">
                <a:solidFill>
                  <a:srgbClr val="FF3300"/>
                </a:solidFill>
              </a:rPr>
              <a:t>group frequency region</a:t>
            </a:r>
            <a:r>
              <a:rPr lang="en-US" sz="2000" dirty="0">
                <a:solidFill>
                  <a:srgbClr val="FF3300"/>
                </a:solidFill>
              </a:rPr>
              <a:t>. </a:t>
            </a:r>
          </a:p>
        </p:txBody>
      </p:sp>
      <p:sp>
        <p:nvSpPr>
          <p:cNvPr id="133130" name="Text Box 10"/>
          <p:cNvSpPr txBox="1">
            <a:spLocks noChangeArrowheads="1"/>
          </p:cNvSpPr>
          <p:nvPr/>
        </p:nvSpPr>
        <p:spPr bwMode="auto">
          <a:xfrm>
            <a:off x="533400" y="4953000"/>
            <a:ext cx="8077200" cy="1200329"/>
          </a:xfrm>
          <a:prstGeom prst="rect">
            <a:avLst/>
          </a:prstGeom>
          <a:noFill/>
          <a:ln w="9525">
            <a:noFill/>
            <a:miter lim="800000"/>
            <a:headEnd/>
            <a:tailEnd/>
          </a:ln>
          <a:effectLst/>
        </p:spPr>
        <p:txBody>
          <a:bodyPr wrap="square">
            <a:spAutoFit/>
          </a:bodyPr>
          <a:lstStyle/>
          <a:p>
            <a:pPr algn="just">
              <a:spcBef>
                <a:spcPct val="50000"/>
              </a:spcBef>
            </a:pPr>
            <a:r>
              <a:rPr lang="en-US" sz="2400" dirty="0" smtClean="0"/>
              <a:t>	The </a:t>
            </a:r>
            <a:r>
              <a:rPr lang="en-US" sz="2400" dirty="0"/>
              <a:t>presence of various group vibrations in the IR spectrum is of great assistance in identifying the absorbing molecule.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2"/>
          <a:srcRect/>
          <a:stretch>
            <a:fillRect/>
          </a:stretch>
        </p:blipFill>
        <p:spPr bwMode="auto">
          <a:xfrm>
            <a:off x="228600" y="0"/>
            <a:ext cx="8915400" cy="695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0998" y="228599"/>
          <a:ext cx="8305801" cy="6248401"/>
        </p:xfrm>
        <a:graphic>
          <a:graphicData uri="http://schemas.openxmlformats.org/drawingml/2006/table">
            <a:tbl>
              <a:tblPr/>
              <a:tblGrid>
                <a:gridCol w="1186543"/>
                <a:gridCol w="1186543"/>
                <a:gridCol w="1186543"/>
                <a:gridCol w="1186543"/>
                <a:gridCol w="1186543"/>
                <a:gridCol w="1186543"/>
                <a:gridCol w="1186543"/>
              </a:tblGrid>
              <a:tr h="407552">
                <a:tc gridSpan="7">
                  <a:txBody>
                    <a:bodyPr/>
                    <a:lstStyle/>
                    <a:p>
                      <a:pPr marL="0" marR="0" algn="ctr">
                        <a:lnSpc>
                          <a:spcPct val="115000"/>
                        </a:lnSpc>
                        <a:spcBef>
                          <a:spcPts val="0"/>
                        </a:spcBef>
                        <a:spcAft>
                          <a:spcPts val="1000"/>
                        </a:spcAft>
                      </a:pPr>
                      <a:r>
                        <a:rPr lang="en-US" sz="2000" b="1">
                          <a:solidFill>
                            <a:srgbClr val="800000"/>
                          </a:solidFill>
                          <a:latin typeface="Arial"/>
                          <a:ea typeface="Times New Roman"/>
                          <a:cs typeface="Times New Roman"/>
                        </a:rPr>
                        <a:t>            Typical Infrared Absorption Frequencies</a:t>
                      </a:r>
                      <a:endParaRPr lang="en-US" sz="1400">
                        <a:latin typeface="Calibri"/>
                        <a:ea typeface="Times New Roman"/>
                        <a:cs typeface="Times New Roman"/>
                      </a:endParaRPr>
                    </a:p>
                  </a:txBody>
                  <a:tcPr marL="26578" marR="26578" marT="26578" marB="26578"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7426">
                <a:tc>
                  <a:txBody>
                    <a:bodyPr/>
                    <a:lstStyle/>
                    <a:p>
                      <a:pPr>
                        <a:lnSpc>
                          <a:spcPct val="115000"/>
                        </a:lnSpc>
                      </a:pPr>
                      <a:endParaRPr lang="en-US" sz="1400">
                        <a:latin typeface="Calibri"/>
                        <a:cs typeface="Times New Roman"/>
                      </a:endParaRPr>
                    </a:p>
                  </a:txBody>
                  <a:tcPr marL="26578" marR="26578" marT="26578" marB="26578" anchor="ctr">
                    <a:lnL>
                      <a:noFill/>
                    </a:lnL>
                    <a:lnR>
                      <a:noFill/>
                    </a:lnR>
                    <a:lnT>
                      <a:noFill/>
                    </a:lnT>
                    <a:lnB>
                      <a:noFill/>
                    </a:lnB>
                  </a:tcPr>
                </a:tc>
                <a:tc gridSpan="3">
                  <a:txBody>
                    <a:bodyPr/>
                    <a:lstStyle/>
                    <a:p>
                      <a:pPr marL="0" marR="0" algn="ctr">
                        <a:lnSpc>
                          <a:spcPct val="115000"/>
                        </a:lnSpc>
                        <a:spcBef>
                          <a:spcPts val="0"/>
                        </a:spcBef>
                        <a:spcAft>
                          <a:spcPts val="1000"/>
                        </a:spcAft>
                      </a:pPr>
                      <a:r>
                        <a:rPr lang="en-US" sz="1400" b="1">
                          <a:solidFill>
                            <a:srgbClr val="0000FF"/>
                          </a:solidFill>
                          <a:latin typeface="Times New Roman"/>
                          <a:ea typeface="Times New Roman"/>
                          <a:cs typeface="Times New Roman"/>
                        </a:rPr>
                        <a:t>Stretching Vibrations</a:t>
                      </a:r>
                      <a:endParaRPr lang="en-US" sz="1400">
                        <a:latin typeface="Calibri"/>
                        <a:ea typeface="Times New Roman"/>
                        <a:cs typeface="Times New Roman"/>
                      </a:endParaRPr>
                    </a:p>
                  </a:txBody>
                  <a:tcPr marL="26578" marR="26578" marT="26578" marB="26578"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1400" b="1">
                          <a:solidFill>
                            <a:srgbClr val="008000"/>
                          </a:solidFill>
                          <a:latin typeface="Times New Roman"/>
                          <a:ea typeface="Times New Roman"/>
                          <a:cs typeface="Times New Roman"/>
                        </a:rPr>
                        <a:t>Bending Vibrations</a:t>
                      </a:r>
                      <a:endParaRPr lang="en-US" sz="1400">
                        <a:latin typeface="Calibri"/>
                        <a:ea typeface="Times New Roman"/>
                        <a:cs typeface="Times New Roman"/>
                      </a:endParaRPr>
                    </a:p>
                  </a:txBody>
                  <a:tcPr marL="26578" marR="26578" marT="26578" marB="26578" anchor="ctr">
                    <a:lnL>
                      <a:noFill/>
                    </a:lnL>
                    <a:lnR>
                      <a:noFill/>
                    </a:lnR>
                    <a:lnT>
                      <a:noFill/>
                    </a:lnT>
                    <a:lnB>
                      <a:noFill/>
                    </a:lnB>
                  </a:tcPr>
                </a:tc>
                <a:tc hMerge="1">
                  <a:txBody>
                    <a:bodyPr/>
                    <a:lstStyle/>
                    <a:p>
                      <a:endParaRPr lang="en-US"/>
                    </a:p>
                  </a:txBody>
                  <a:tcPr/>
                </a:tc>
                <a:tc hMerge="1">
                  <a:txBody>
                    <a:bodyPr/>
                    <a:lstStyle/>
                    <a:p>
                      <a:endParaRPr lang="en-US"/>
                    </a:p>
                  </a:txBody>
                  <a:tcPr/>
                </a:tc>
              </a:tr>
              <a:tr h="633123">
                <a:tc>
                  <a:txBody>
                    <a:bodyPr/>
                    <a:lstStyle/>
                    <a:p>
                      <a:pPr marL="0" marR="0" algn="ctr">
                        <a:lnSpc>
                          <a:spcPct val="115000"/>
                        </a:lnSpc>
                        <a:spcBef>
                          <a:spcPts val="0"/>
                        </a:spcBef>
                        <a:spcAft>
                          <a:spcPts val="1000"/>
                        </a:spcAft>
                      </a:pPr>
                      <a:r>
                        <a:rPr lang="en-US" sz="1400" b="1" u="sng">
                          <a:latin typeface="Times New Roman"/>
                          <a:ea typeface="Times New Roman"/>
                          <a:cs typeface="Times New Roman"/>
                        </a:rPr>
                        <a:t>Functional Class</a:t>
                      </a:r>
                      <a:endParaRPr lang="en-US" sz="1400">
                        <a:latin typeface="Calibri"/>
                        <a:ea typeface="Times New Roman"/>
                        <a:cs typeface="Times New Roman"/>
                      </a:endParaRPr>
                    </a:p>
                  </a:txBody>
                  <a:tcPr marL="26578" marR="26578" marT="26578" marB="26578" anchor="ctr">
                    <a:lnL>
                      <a:noFill/>
                    </a:lnL>
                    <a:lnR>
                      <a:noFill/>
                    </a:lnR>
                    <a:lnT>
                      <a:noFill/>
                    </a:lnT>
                    <a:lnB>
                      <a:noFill/>
                    </a:lnB>
                  </a:tcPr>
                </a:tc>
                <a:tc>
                  <a:txBody>
                    <a:bodyPr/>
                    <a:lstStyle/>
                    <a:p>
                      <a:pPr marL="0" marR="0" algn="ctr">
                        <a:lnSpc>
                          <a:spcPct val="115000"/>
                        </a:lnSpc>
                        <a:spcBef>
                          <a:spcPts val="0"/>
                        </a:spcBef>
                        <a:spcAft>
                          <a:spcPts val="1000"/>
                        </a:spcAft>
                      </a:pPr>
                      <a:r>
                        <a:rPr lang="en-US" sz="1400" b="1">
                          <a:latin typeface="Times New Roman"/>
                          <a:ea typeface="Times New Roman"/>
                          <a:cs typeface="Times New Roman"/>
                        </a:rPr>
                        <a:t>Range (cm</a:t>
                      </a:r>
                      <a:r>
                        <a:rPr lang="en-US" sz="1100" b="1" baseline="30000">
                          <a:latin typeface="Times New Roman"/>
                          <a:ea typeface="Times New Roman"/>
                          <a:cs typeface="Times New Roman"/>
                        </a:rPr>
                        <a:t>-1</a:t>
                      </a:r>
                      <a:r>
                        <a:rPr lang="en-US" sz="1400" b="1">
                          <a:latin typeface="Times New Roman"/>
                          <a:ea typeface="Times New Roman"/>
                          <a:cs typeface="Times New Roman"/>
                        </a:rPr>
                        <a:t>)</a:t>
                      </a:r>
                      <a:endParaRPr lang="en-US" sz="1400">
                        <a:latin typeface="Calibri"/>
                        <a:ea typeface="Times New Roman"/>
                        <a:cs typeface="Times New Roman"/>
                      </a:endParaRPr>
                    </a:p>
                  </a:txBody>
                  <a:tcPr marL="26578" marR="26578" marT="26578" marB="26578" anchor="ctr">
                    <a:lnL>
                      <a:noFill/>
                    </a:lnL>
                    <a:lnR>
                      <a:noFill/>
                    </a:lnR>
                    <a:lnT>
                      <a:noFill/>
                    </a:lnT>
                    <a:lnB>
                      <a:noFill/>
                    </a:lnB>
                    <a:solidFill>
                      <a:srgbClr val="DDEEFF"/>
                    </a:solidFill>
                  </a:tcPr>
                </a:tc>
                <a:tc>
                  <a:txBody>
                    <a:bodyPr/>
                    <a:lstStyle/>
                    <a:p>
                      <a:pPr marL="0" marR="0" algn="ctr">
                        <a:lnSpc>
                          <a:spcPct val="115000"/>
                        </a:lnSpc>
                        <a:spcBef>
                          <a:spcPts val="0"/>
                        </a:spcBef>
                        <a:spcAft>
                          <a:spcPts val="1000"/>
                        </a:spcAft>
                      </a:pPr>
                      <a:r>
                        <a:rPr lang="en-US" sz="1400" b="1">
                          <a:latin typeface="Times New Roman"/>
                          <a:ea typeface="Times New Roman"/>
                          <a:cs typeface="Times New Roman"/>
                        </a:rPr>
                        <a:t>Intensity</a:t>
                      </a:r>
                      <a:endParaRPr lang="en-US" sz="1400">
                        <a:latin typeface="Calibri"/>
                        <a:ea typeface="Times New Roman"/>
                        <a:cs typeface="Times New Roman"/>
                      </a:endParaRPr>
                    </a:p>
                  </a:txBody>
                  <a:tcPr marL="26578" marR="26578" marT="26578" marB="26578" anchor="ctr">
                    <a:lnL>
                      <a:noFill/>
                    </a:lnL>
                    <a:lnR>
                      <a:noFill/>
                    </a:lnR>
                    <a:lnT>
                      <a:noFill/>
                    </a:lnT>
                    <a:lnB>
                      <a:noFill/>
                    </a:lnB>
                    <a:solidFill>
                      <a:srgbClr val="DDEEFF"/>
                    </a:solidFill>
                  </a:tcPr>
                </a:tc>
                <a:tc>
                  <a:txBody>
                    <a:bodyPr/>
                    <a:lstStyle/>
                    <a:p>
                      <a:pPr marL="0" marR="0" algn="ctr">
                        <a:lnSpc>
                          <a:spcPct val="115000"/>
                        </a:lnSpc>
                        <a:spcBef>
                          <a:spcPts val="0"/>
                        </a:spcBef>
                        <a:spcAft>
                          <a:spcPts val="1000"/>
                        </a:spcAft>
                      </a:pPr>
                      <a:r>
                        <a:rPr lang="en-US" sz="1400" b="1">
                          <a:latin typeface="Times New Roman"/>
                          <a:ea typeface="Times New Roman"/>
                          <a:cs typeface="Times New Roman"/>
                        </a:rPr>
                        <a:t>Assignment</a:t>
                      </a:r>
                      <a:endParaRPr lang="en-US" sz="1400">
                        <a:latin typeface="Calibri"/>
                        <a:ea typeface="Times New Roman"/>
                        <a:cs typeface="Times New Roman"/>
                      </a:endParaRPr>
                    </a:p>
                  </a:txBody>
                  <a:tcPr marL="26578" marR="26578" marT="26578" marB="26578" anchor="ctr">
                    <a:lnL>
                      <a:noFill/>
                    </a:lnL>
                    <a:lnR>
                      <a:noFill/>
                    </a:lnR>
                    <a:lnT>
                      <a:noFill/>
                    </a:lnT>
                    <a:lnB>
                      <a:noFill/>
                    </a:lnB>
                    <a:solidFill>
                      <a:srgbClr val="DDEEFF"/>
                    </a:solidFill>
                  </a:tcPr>
                </a:tc>
                <a:tc>
                  <a:txBody>
                    <a:bodyPr/>
                    <a:lstStyle/>
                    <a:p>
                      <a:pPr marL="0" marR="0" algn="ctr">
                        <a:lnSpc>
                          <a:spcPct val="115000"/>
                        </a:lnSpc>
                        <a:spcBef>
                          <a:spcPts val="0"/>
                        </a:spcBef>
                        <a:spcAft>
                          <a:spcPts val="1000"/>
                        </a:spcAft>
                      </a:pPr>
                      <a:r>
                        <a:rPr lang="en-US" sz="1400" b="1">
                          <a:latin typeface="Times New Roman"/>
                          <a:ea typeface="Times New Roman"/>
                          <a:cs typeface="Times New Roman"/>
                        </a:rPr>
                        <a:t>Range (cm</a:t>
                      </a:r>
                      <a:r>
                        <a:rPr lang="en-US" sz="1100" b="1" baseline="30000">
                          <a:latin typeface="Times New Roman"/>
                          <a:ea typeface="Times New Roman"/>
                          <a:cs typeface="Times New Roman"/>
                        </a:rPr>
                        <a:t>-1</a:t>
                      </a:r>
                      <a:r>
                        <a:rPr lang="en-US" sz="1400" b="1">
                          <a:latin typeface="Times New Roman"/>
                          <a:ea typeface="Times New Roman"/>
                          <a:cs typeface="Times New Roman"/>
                        </a:rPr>
                        <a:t>)</a:t>
                      </a:r>
                      <a:endParaRPr lang="en-US" sz="1400">
                        <a:latin typeface="Calibri"/>
                        <a:ea typeface="Times New Roman"/>
                        <a:cs typeface="Times New Roman"/>
                      </a:endParaRPr>
                    </a:p>
                  </a:txBody>
                  <a:tcPr marL="26578" marR="26578" marT="26578" marB="26578" anchor="ctr">
                    <a:lnL>
                      <a:noFill/>
                    </a:lnL>
                    <a:lnR>
                      <a:noFill/>
                    </a:lnR>
                    <a:lnT>
                      <a:noFill/>
                    </a:lnT>
                    <a:lnB>
                      <a:noFill/>
                    </a:lnB>
                    <a:solidFill>
                      <a:srgbClr val="DDFFEE"/>
                    </a:solidFill>
                  </a:tcPr>
                </a:tc>
                <a:tc>
                  <a:txBody>
                    <a:bodyPr/>
                    <a:lstStyle/>
                    <a:p>
                      <a:pPr marL="0" marR="0" algn="ctr">
                        <a:lnSpc>
                          <a:spcPct val="115000"/>
                        </a:lnSpc>
                        <a:spcBef>
                          <a:spcPts val="0"/>
                        </a:spcBef>
                        <a:spcAft>
                          <a:spcPts val="1000"/>
                        </a:spcAft>
                      </a:pPr>
                      <a:r>
                        <a:rPr lang="en-US" sz="1400" b="1">
                          <a:latin typeface="Times New Roman"/>
                          <a:ea typeface="Times New Roman"/>
                          <a:cs typeface="Times New Roman"/>
                        </a:rPr>
                        <a:t>Intensity</a:t>
                      </a:r>
                      <a:endParaRPr lang="en-US" sz="1400">
                        <a:latin typeface="Calibri"/>
                        <a:ea typeface="Times New Roman"/>
                        <a:cs typeface="Times New Roman"/>
                      </a:endParaRPr>
                    </a:p>
                  </a:txBody>
                  <a:tcPr marL="26578" marR="26578" marT="26578" marB="26578" anchor="ctr">
                    <a:lnL>
                      <a:noFill/>
                    </a:lnL>
                    <a:lnR>
                      <a:noFill/>
                    </a:lnR>
                    <a:lnT>
                      <a:noFill/>
                    </a:lnT>
                    <a:lnB>
                      <a:noFill/>
                    </a:lnB>
                    <a:solidFill>
                      <a:srgbClr val="DDFFEE"/>
                    </a:solidFill>
                  </a:tcPr>
                </a:tc>
                <a:tc>
                  <a:txBody>
                    <a:bodyPr/>
                    <a:lstStyle/>
                    <a:p>
                      <a:pPr marL="0" marR="0" algn="ctr">
                        <a:lnSpc>
                          <a:spcPct val="115000"/>
                        </a:lnSpc>
                        <a:spcBef>
                          <a:spcPts val="0"/>
                        </a:spcBef>
                        <a:spcAft>
                          <a:spcPts val="1000"/>
                        </a:spcAft>
                      </a:pPr>
                      <a:r>
                        <a:rPr lang="en-US" sz="1400" b="1">
                          <a:latin typeface="Times New Roman"/>
                          <a:ea typeface="Times New Roman"/>
                          <a:cs typeface="Times New Roman"/>
                        </a:rPr>
                        <a:t>Assignment</a:t>
                      </a:r>
                      <a:endParaRPr lang="en-US" sz="1400">
                        <a:latin typeface="Calibri"/>
                        <a:ea typeface="Times New Roman"/>
                        <a:cs typeface="Times New Roman"/>
                      </a:endParaRPr>
                    </a:p>
                  </a:txBody>
                  <a:tcPr marL="26578" marR="26578" marT="26578" marB="26578" anchor="ctr">
                    <a:lnL>
                      <a:noFill/>
                    </a:lnL>
                    <a:lnR>
                      <a:noFill/>
                    </a:lnR>
                    <a:lnT>
                      <a:noFill/>
                    </a:lnT>
                    <a:lnB>
                      <a:noFill/>
                    </a:lnB>
                    <a:solidFill>
                      <a:srgbClr val="DDFFEE"/>
                    </a:solidFill>
                  </a:tcPr>
                </a:tc>
              </a:tr>
              <a:tr h="1735908">
                <a:tc>
                  <a:txBody>
                    <a:bodyPr/>
                    <a:lstStyle/>
                    <a:p>
                      <a:pPr marL="0" marR="0" algn="ctr">
                        <a:lnSpc>
                          <a:spcPct val="115000"/>
                        </a:lnSpc>
                        <a:spcBef>
                          <a:spcPts val="0"/>
                        </a:spcBef>
                        <a:spcAft>
                          <a:spcPts val="1000"/>
                        </a:spcAft>
                      </a:pPr>
                      <a:r>
                        <a:rPr lang="en-US" sz="1400" b="1">
                          <a:latin typeface="Times New Roman"/>
                          <a:ea typeface="Times New Roman"/>
                          <a:cs typeface="Times New Roman"/>
                        </a:rPr>
                        <a:t>Alkanes</a:t>
                      </a:r>
                      <a:endParaRPr lang="en-US" sz="1400">
                        <a:latin typeface="Calibri"/>
                        <a:ea typeface="Times New Roman"/>
                        <a:cs typeface="Times New Roman"/>
                      </a:endParaRPr>
                    </a:p>
                  </a:txBody>
                  <a:tcPr marL="26578" marR="26578" marT="26578" marB="26578">
                    <a:lnL>
                      <a:noFill/>
                    </a:lnL>
                    <a:lnR>
                      <a:noFill/>
                    </a:lnR>
                    <a:lnT>
                      <a:noFill/>
                    </a:lnT>
                    <a:lnB>
                      <a:noFill/>
                    </a:lnB>
                  </a:tcPr>
                </a:tc>
                <a:tc>
                  <a:txBody>
                    <a:bodyPr/>
                    <a:lstStyle/>
                    <a:p>
                      <a:pPr marL="0" marR="0">
                        <a:lnSpc>
                          <a:spcPct val="115000"/>
                        </a:lnSpc>
                        <a:spcBef>
                          <a:spcPts val="0"/>
                        </a:spcBef>
                        <a:spcAft>
                          <a:spcPts val="0"/>
                        </a:spcAft>
                      </a:pPr>
                      <a:r>
                        <a:rPr lang="en-US" sz="1400">
                          <a:latin typeface="Times New Roman"/>
                          <a:ea typeface="Times New Roman"/>
                          <a:cs typeface="Times New Roman"/>
                        </a:rPr>
                        <a:t>2850-3000</a:t>
                      </a:r>
                      <a:endParaRPr lang="en-US" sz="1400">
                        <a:latin typeface="Calibri"/>
                        <a:ea typeface="Times New Roman"/>
                        <a:cs typeface="Times New Roman"/>
                      </a:endParaRPr>
                    </a:p>
                  </a:txBody>
                  <a:tcPr marL="26578" marR="26578" marT="26578" marB="26578">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str</a:t>
                      </a:r>
                      <a:endParaRPr lang="en-US" sz="1400">
                        <a:latin typeface="Calibri"/>
                        <a:ea typeface="Times New Roman"/>
                        <a:cs typeface="Times New Roman"/>
                      </a:endParaRPr>
                    </a:p>
                  </a:txBody>
                  <a:tcPr marL="26578" marR="26578" marT="26578" marB="26578">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CH</a:t>
                      </a:r>
                      <a:r>
                        <a:rPr lang="en-US" sz="1100" baseline="-25000">
                          <a:latin typeface="Times New Roman"/>
                          <a:ea typeface="Times New Roman"/>
                          <a:cs typeface="Times New Roman"/>
                        </a:rPr>
                        <a:t>3</a:t>
                      </a:r>
                      <a:r>
                        <a:rPr lang="en-US" sz="1400">
                          <a:latin typeface="Times New Roman"/>
                          <a:ea typeface="Times New Roman"/>
                          <a:cs typeface="Times New Roman"/>
                        </a:rPr>
                        <a:t>, CH</a:t>
                      </a:r>
                      <a:r>
                        <a:rPr lang="en-US" sz="1100" baseline="-25000">
                          <a:latin typeface="Times New Roman"/>
                          <a:ea typeface="Times New Roman"/>
                          <a:cs typeface="Times New Roman"/>
                        </a:rPr>
                        <a:t>2</a:t>
                      </a:r>
                      <a:r>
                        <a:rPr lang="en-US" sz="1400">
                          <a:latin typeface="Times New Roman"/>
                          <a:ea typeface="Times New Roman"/>
                          <a:cs typeface="Times New Roman"/>
                        </a:rPr>
                        <a:t> &amp; CH</a:t>
                      </a:r>
                      <a:br>
                        <a:rPr lang="en-US" sz="1400">
                          <a:latin typeface="Times New Roman"/>
                          <a:ea typeface="Times New Roman"/>
                          <a:cs typeface="Times New Roman"/>
                        </a:rPr>
                      </a:br>
                      <a:r>
                        <a:rPr lang="en-US" sz="1400">
                          <a:latin typeface="Times New Roman"/>
                          <a:ea typeface="Times New Roman"/>
                          <a:cs typeface="Times New Roman"/>
                        </a:rPr>
                        <a:t>2 or 3 bands</a:t>
                      </a:r>
                      <a:endParaRPr lang="en-US" sz="1400">
                        <a:latin typeface="Calibri"/>
                        <a:ea typeface="Times New Roman"/>
                        <a:cs typeface="Times New Roman"/>
                      </a:endParaRPr>
                    </a:p>
                  </a:txBody>
                  <a:tcPr marL="26578" marR="26578" marT="26578" marB="26578">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1350-1470</a:t>
                      </a:r>
                      <a:br>
                        <a:rPr lang="en-US" sz="1400">
                          <a:latin typeface="Times New Roman"/>
                          <a:ea typeface="Times New Roman"/>
                          <a:cs typeface="Times New Roman"/>
                        </a:rPr>
                      </a:br>
                      <a:r>
                        <a:rPr lang="en-US" sz="1400">
                          <a:latin typeface="Times New Roman"/>
                          <a:ea typeface="Times New Roman"/>
                          <a:cs typeface="Times New Roman"/>
                        </a:rPr>
                        <a:t>1370-1390</a:t>
                      </a:r>
                      <a:br>
                        <a:rPr lang="en-US" sz="1400">
                          <a:latin typeface="Times New Roman"/>
                          <a:ea typeface="Times New Roman"/>
                          <a:cs typeface="Times New Roman"/>
                        </a:rPr>
                      </a:br>
                      <a:r>
                        <a:rPr lang="en-US" sz="1400">
                          <a:latin typeface="Times New Roman"/>
                          <a:ea typeface="Times New Roman"/>
                          <a:cs typeface="Times New Roman"/>
                        </a:rPr>
                        <a:t>720-725</a:t>
                      </a:r>
                      <a:endParaRPr lang="en-US" sz="1400">
                        <a:latin typeface="Calibri"/>
                        <a:ea typeface="Times New Roman"/>
                        <a:cs typeface="Times New Roman"/>
                      </a:endParaRPr>
                    </a:p>
                  </a:txBody>
                  <a:tcPr marL="26578" marR="26578" marT="26578" marB="26578">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med</a:t>
                      </a:r>
                      <a:br>
                        <a:rPr lang="en-US" sz="1400">
                          <a:latin typeface="Times New Roman"/>
                          <a:ea typeface="Times New Roman"/>
                          <a:cs typeface="Times New Roman"/>
                        </a:rPr>
                      </a:br>
                      <a:r>
                        <a:rPr lang="en-US" sz="1400">
                          <a:latin typeface="Times New Roman"/>
                          <a:ea typeface="Times New Roman"/>
                          <a:cs typeface="Times New Roman"/>
                        </a:rPr>
                        <a:t>med</a:t>
                      </a:r>
                      <a:br>
                        <a:rPr lang="en-US" sz="1400">
                          <a:latin typeface="Times New Roman"/>
                          <a:ea typeface="Times New Roman"/>
                          <a:cs typeface="Times New Roman"/>
                        </a:rPr>
                      </a:br>
                      <a:r>
                        <a:rPr lang="en-US" sz="1400">
                          <a:latin typeface="Times New Roman"/>
                          <a:ea typeface="Times New Roman"/>
                          <a:cs typeface="Times New Roman"/>
                        </a:rPr>
                        <a:t>wk</a:t>
                      </a:r>
                      <a:endParaRPr lang="en-US" sz="1400">
                        <a:latin typeface="Calibri"/>
                        <a:ea typeface="Times New Roman"/>
                        <a:cs typeface="Times New Roman"/>
                      </a:endParaRPr>
                    </a:p>
                  </a:txBody>
                  <a:tcPr marL="26578" marR="26578" marT="26578" marB="26578">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CH</a:t>
                      </a:r>
                      <a:r>
                        <a:rPr lang="en-US" sz="1100" baseline="-25000">
                          <a:latin typeface="Times New Roman"/>
                          <a:ea typeface="Times New Roman"/>
                          <a:cs typeface="Times New Roman"/>
                        </a:rPr>
                        <a:t>2</a:t>
                      </a:r>
                      <a:r>
                        <a:rPr lang="en-US" sz="1400">
                          <a:latin typeface="Times New Roman"/>
                          <a:ea typeface="Times New Roman"/>
                          <a:cs typeface="Times New Roman"/>
                        </a:rPr>
                        <a:t> &amp; CH</a:t>
                      </a:r>
                      <a:r>
                        <a:rPr lang="en-US" sz="1100" baseline="-25000">
                          <a:latin typeface="Times New Roman"/>
                          <a:ea typeface="Times New Roman"/>
                          <a:cs typeface="Times New Roman"/>
                        </a:rPr>
                        <a:t>3</a:t>
                      </a:r>
                      <a:r>
                        <a:rPr lang="en-US" sz="1400">
                          <a:latin typeface="Times New Roman"/>
                          <a:ea typeface="Times New Roman"/>
                          <a:cs typeface="Times New Roman"/>
                        </a:rPr>
                        <a:t> deformation</a:t>
                      </a:r>
                      <a:br>
                        <a:rPr lang="en-US" sz="1400">
                          <a:latin typeface="Times New Roman"/>
                          <a:ea typeface="Times New Roman"/>
                          <a:cs typeface="Times New Roman"/>
                        </a:rPr>
                      </a:br>
                      <a:r>
                        <a:rPr lang="en-US" sz="1400">
                          <a:latin typeface="Times New Roman"/>
                          <a:ea typeface="Times New Roman"/>
                          <a:cs typeface="Times New Roman"/>
                        </a:rPr>
                        <a:t>CH</a:t>
                      </a:r>
                      <a:r>
                        <a:rPr lang="en-US" sz="1100" baseline="-25000">
                          <a:latin typeface="Times New Roman"/>
                          <a:ea typeface="Times New Roman"/>
                          <a:cs typeface="Times New Roman"/>
                        </a:rPr>
                        <a:t>3</a:t>
                      </a:r>
                      <a:r>
                        <a:rPr lang="en-US" sz="1400">
                          <a:latin typeface="Times New Roman"/>
                          <a:ea typeface="Times New Roman"/>
                          <a:cs typeface="Times New Roman"/>
                        </a:rPr>
                        <a:t> deformation</a:t>
                      </a:r>
                      <a:br>
                        <a:rPr lang="en-US" sz="1400">
                          <a:latin typeface="Times New Roman"/>
                          <a:ea typeface="Times New Roman"/>
                          <a:cs typeface="Times New Roman"/>
                        </a:rPr>
                      </a:br>
                      <a:r>
                        <a:rPr lang="en-US" sz="1400">
                          <a:latin typeface="Times New Roman"/>
                          <a:ea typeface="Times New Roman"/>
                          <a:cs typeface="Times New Roman"/>
                        </a:rPr>
                        <a:t>CH</a:t>
                      </a:r>
                      <a:r>
                        <a:rPr lang="en-US" sz="1100" baseline="-25000">
                          <a:latin typeface="Times New Roman"/>
                          <a:ea typeface="Times New Roman"/>
                          <a:cs typeface="Times New Roman"/>
                        </a:rPr>
                        <a:t>2</a:t>
                      </a:r>
                      <a:r>
                        <a:rPr lang="en-US" sz="1400">
                          <a:latin typeface="Times New Roman"/>
                          <a:ea typeface="Times New Roman"/>
                          <a:cs typeface="Times New Roman"/>
                        </a:rPr>
                        <a:t> rocking</a:t>
                      </a:r>
                      <a:endParaRPr lang="en-US" sz="1400">
                        <a:latin typeface="Calibri"/>
                        <a:ea typeface="Times New Roman"/>
                        <a:cs typeface="Times New Roman"/>
                      </a:endParaRPr>
                    </a:p>
                  </a:txBody>
                  <a:tcPr marL="26578" marR="26578" marT="26578" marB="26578">
                    <a:lnL>
                      <a:noFill/>
                    </a:lnL>
                    <a:lnR>
                      <a:noFill/>
                    </a:lnR>
                    <a:lnT>
                      <a:noFill/>
                    </a:lnT>
                    <a:lnB>
                      <a:noFill/>
                    </a:lnB>
                    <a:solidFill>
                      <a:srgbClr val="DDFFEE"/>
                    </a:solidFill>
                  </a:tcPr>
                </a:tc>
              </a:tr>
              <a:tr h="3114392">
                <a:tc>
                  <a:txBody>
                    <a:bodyPr/>
                    <a:lstStyle/>
                    <a:p>
                      <a:pPr marL="0" marR="0" algn="ctr">
                        <a:lnSpc>
                          <a:spcPct val="115000"/>
                        </a:lnSpc>
                        <a:spcBef>
                          <a:spcPts val="0"/>
                        </a:spcBef>
                        <a:spcAft>
                          <a:spcPts val="1000"/>
                        </a:spcAft>
                      </a:pPr>
                      <a:r>
                        <a:rPr lang="en-US" sz="1400" b="1" u="sng">
                          <a:solidFill>
                            <a:srgbClr val="008080"/>
                          </a:solidFill>
                          <a:latin typeface="Times New Roman"/>
                          <a:ea typeface="Times New Roman"/>
                          <a:cs typeface="Times New Roman"/>
                          <a:hlinkClick r:id="rId2"/>
                        </a:rPr>
                        <a:t>Alkenes</a:t>
                      </a:r>
                      <a:endParaRPr lang="en-US" sz="1400">
                        <a:latin typeface="Calibri"/>
                        <a:ea typeface="Times New Roman"/>
                        <a:cs typeface="Times New Roman"/>
                      </a:endParaRPr>
                    </a:p>
                  </a:txBody>
                  <a:tcPr marL="26578" marR="26578" marT="26578" marB="26578">
                    <a:lnL>
                      <a:noFill/>
                    </a:lnL>
                    <a:lnR>
                      <a:noFill/>
                    </a:lnR>
                    <a:lnT>
                      <a:noFill/>
                    </a:lnT>
                    <a:lnB>
                      <a:noFill/>
                    </a:lnB>
                  </a:tcPr>
                </a:tc>
                <a:tc>
                  <a:txBody>
                    <a:bodyPr/>
                    <a:lstStyle/>
                    <a:p>
                      <a:pPr marL="0" marR="0">
                        <a:lnSpc>
                          <a:spcPct val="115000"/>
                        </a:lnSpc>
                        <a:spcBef>
                          <a:spcPts val="0"/>
                        </a:spcBef>
                        <a:spcAft>
                          <a:spcPts val="0"/>
                        </a:spcAft>
                      </a:pPr>
                      <a:r>
                        <a:rPr lang="en-US" sz="1400">
                          <a:latin typeface="Times New Roman"/>
                          <a:ea typeface="Times New Roman"/>
                          <a:cs typeface="Times New Roman"/>
                        </a:rPr>
                        <a:t>3020-3100</a:t>
                      </a:r>
                      <a:br>
                        <a:rPr lang="en-US" sz="1400">
                          <a:latin typeface="Times New Roman"/>
                          <a:ea typeface="Times New Roman"/>
                          <a:cs typeface="Times New Roman"/>
                        </a:rPr>
                      </a:br>
                      <a:r>
                        <a:rPr lang="en-US" sz="1400">
                          <a:latin typeface="Times New Roman"/>
                          <a:ea typeface="Times New Roman"/>
                          <a:cs typeface="Times New Roman"/>
                        </a:rPr>
                        <a:t>1630-1680</a:t>
                      </a:r>
                      <a:br>
                        <a:rPr lang="en-US" sz="1400">
                          <a:latin typeface="Times New Roman"/>
                          <a:ea typeface="Times New Roman"/>
                          <a:cs typeface="Times New Roman"/>
                        </a:rPr>
                      </a:br>
                      <a:r>
                        <a:rPr lang="en-US" sz="1400">
                          <a:latin typeface="Times New Roman"/>
                          <a:ea typeface="Times New Roman"/>
                          <a:cs typeface="Times New Roman"/>
                        </a:rPr>
                        <a:t/>
                      </a:r>
                      <a:br>
                        <a:rPr lang="en-US" sz="1400">
                          <a:latin typeface="Times New Roman"/>
                          <a:ea typeface="Times New Roman"/>
                          <a:cs typeface="Times New Roman"/>
                        </a:rPr>
                      </a:br>
                      <a:r>
                        <a:rPr lang="en-US" sz="1400">
                          <a:latin typeface="Times New Roman"/>
                          <a:ea typeface="Times New Roman"/>
                          <a:cs typeface="Times New Roman"/>
                        </a:rPr>
                        <a:t>1900-2000</a:t>
                      </a:r>
                      <a:endParaRPr lang="en-US" sz="1400">
                        <a:latin typeface="Calibri"/>
                        <a:ea typeface="Times New Roman"/>
                        <a:cs typeface="Times New Roman"/>
                      </a:endParaRPr>
                    </a:p>
                  </a:txBody>
                  <a:tcPr marL="26578" marR="26578" marT="26578" marB="26578">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med</a:t>
                      </a:r>
                      <a:br>
                        <a:rPr lang="en-US" sz="1400">
                          <a:latin typeface="Times New Roman"/>
                          <a:ea typeface="Times New Roman"/>
                          <a:cs typeface="Times New Roman"/>
                        </a:rPr>
                      </a:br>
                      <a:r>
                        <a:rPr lang="en-US" sz="1400">
                          <a:latin typeface="Times New Roman"/>
                          <a:ea typeface="Times New Roman"/>
                          <a:cs typeface="Times New Roman"/>
                        </a:rPr>
                        <a:t>var</a:t>
                      </a:r>
                      <a:br>
                        <a:rPr lang="en-US" sz="1400">
                          <a:latin typeface="Times New Roman"/>
                          <a:ea typeface="Times New Roman"/>
                          <a:cs typeface="Times New Roman"/>
                        </a:rPr>
                      </a:br>
                      <a:r>
                        <a:rPr lang="en-US" sz="1400">
                          <a:latin typeface="Times New Roman"/>
                          <a:ea typeface="Times New Roman"/>
                          <a:cs typeface="Times New Roman"/>
                        </a:rPr>
                        <a:t/>
                      </a:r>
                      <a:br>
                        <a:rPr lang="en-US" sz="1400">
                          <a:latin typeface="Times New Roman"/>
                          <a:ea typeface="Times New Roman"/>
                          <a:cs typeface="Times New Roman"/>
                        </a:rPr>
                      </a:br>
                      <a:r>
                        <a:rPr lang="en-US" sz="1400">
                          <a:latin typeface="Times New Roman"/>
                          <a:ea typeface="Times New Roman"/>
                          <a:cs typeface="Times New Roman"/>
                        </a:rPr>
                        <a:t>str</a:t>
                      </a:r>
                      <a:endParaRPr lang="en-US" sz="1400">
                        <a:latin typeface="Calibri"/>
                        <a:ea typeface="Times New Roman"/>
                        <a:cs typeface="Times New Roman"/>
                      </a:endParaRPr>
                    </a:p>
                  </a:txBody>
                  <a:tcPr marL="26578" marR="26578" marT="26578" marB="26578">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dirty="0">
                          <a:latin typeface="Times New Roman"/>
                          <a:ea typeface="Times New Roman"/>
                          <a:cs typeface="Times New Roman"/>
                        </a:rPr>
                        <a:t>=C-H &amp; =CH</a:t>
                      </a:r>
                      <a:r>
                        <a:rPr lang="en-US" sz="1100" baseline="-25000" dirty="0">
                          <a:latin typeface="Times New Roman"/>
                          <a:ea typeface="Times New Roman"/>
                          <a:cs typeface="Times New Roman"/>
                        </a:rPr>
                        <a:t>2</a:t>
                      </a:r>
                      <a:r>
                        <a:rPr lang="en-US" sz="1400" dirty="0">
                          <a:latin typeface="Times New Roman"/>
                          <a:ea typeface="Times New Roman"/>
                          <a:cs typeface="Times New Roman"/>
                        </a:rPr>
                        <a:t> (usually sharp) </a:t>
                      </a:r>
                      <a:br>
                        <a:rPr lang="en-US" sz="1400" dirty="0">
                          <a:latin typeface="Times New Roman"/>
                          <a:ea typeface="Times New Roman"/>
                          <a:cs typeface="Times New Roman"/>
                        </a:rPr>
                      </a:br>
                      <a:r>
                        <a:rPr lang="en-US" sz="1400" dirty="0">
                          <a:latin typeface="Times New Roman"/>
                          <a:ea typeface="Times New Roman"/>
                          <a:cs typeface="Times New Roman"/>
                        </a:rPr>
                        <a:t>C=C (symmetry reduces intensity)</a:t>
                      </a:r>
                      <a:br>
                        <a:rPr lang="en-US" sz="1400" dirty="0">
                          <a:latin typeface="Times New Roman"/>
                          <a:ea typeface="Times New Roman"/>
                          <a:cs typeface="Times New Roman"/>
                        </a:rPr>
                      </a:br>
                      <a:r>
                        <a:rPr lang="en-US" sz="1400" dirty="0">
                          <a:latin typeface="Times New Roman"/>
                          <a:ea typeface="Times New Roman"/>
                          <a:cs typeface="Times New Roman"/>
                        </a:rPr>
                        <a:t/>
                      </a:r>
                      <a:br>
                        <a:rPr lang="en-US" sz="1400" dirty="0">
                          <a:latin typeface="Times New Roman"/>
                          <a:ea typeface="Times New Roman"/>
                          <a:cs typeface="Times New Roman"/>
                        </a:rPr>
                      </a:br>
                      <a:r>
                        <a:rPr lang="en-US" sz="1400" dirty="0">
                          <a:latin typeface="Times New Roman"/>
                          <a:ea typeface="Times New Roman"/>
                          <a:cs typeface="Times New Roman"/>
                        </a:rPr>
                        <a:t>C=C asymmetric stretch</a:t>
                      </a:r>
                      <a:endParaRPr lang="en-US" sz="1400" dirty="0">
                        <a:latin typeface="Calibri"/>
                        <a:ea typeface="Times New Roman"/>
                        <a:cs typeface="Times New Roman"/>
                      </a:endParaRPr>
                    </a:p>
                  </a:txBody>
                  <a:tcPr marL="26578" marR="26578" marT="26578" marB="26578">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880-995</a:t>
                      </a:r>
                      <a:br>
                        <a:rPr lang="en-US" sz="1400">
                          <a:latin typeface="Times New Roman"/>
                          <a:ea typeface="Times New Roman"/>
                          <a:cs typeface="Times New Roman"/>
                        </a:rPr>
                      </a:br>
                      <a:r>
                        <a:rPr lang="en-US" sz="1400">
                          <a:latin typeface="Times New Roman"/>
                          <a:ea typeface="Times New Roman"/>
                          <a:cs typeface="Times New Roman"/>
                        </a:rPr>
                        <a:t>780-850</a:t>
                      </a:r>
                      <a:br>
                        <a:rPr lang="en-US" sz="1400">
                          <a:latin typeface="Times New Roman"/>
                          <a:ea typeface="Times New Roman"/>
                          <a:cs typeface="Times New Roman"/>
                        </a:rPr>
                      </a:br>
                      <a:r>
                        <a:rPr lang="en-US" sz="1400">
                          <a:latin typeface="Times New Roman"/>
                          <a:ea typeface="Times New Roman"/>
                          <a:cs typeface="Times New Roman"/>
                        </a:rPr>
                        <a:t>675-730</a:t>
                      </a:r>
                      <a:endParaRPr lang="en-US" sz="1400">
                        <a:latin typeface="Calibri"/>
                        <a:ea typeface="Times New Roman"/>
                        <a:cs typeface="Times New Roman"/>
                      </a:endParaRPr>
                    </a:p>
                  </a:txBody>
                  <a:tcPr marL="26578" marR="26578" marT="26578" marB="26578">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str</a:t>
                      </a:r>
                      <a:br>
                        <a:rPr lang="en-US" sz="1400">
                          <a:latin typeface="Times New Roman"/>
                          <a:ea typeface="Times New Roman"/>
                          <a:cs typeface="Times New Roman"/>
                        </a:rPr>
                      </a:br>
                      <a:r>
                        <a:rPr lang="en-US" sz="1400">
                          <a:latin typeface="Times New Roman"/>
                          <a:ea typeface="Times New Roman"/>
                          <a:cs typeface="Times New Roman"/>
                        </a:rPr>
                        <a:t>med</a:t>
                      </a:r>
                      <a:br>
                        <a:rPr lang="en-US" sz="1400">
                          <a:latin typeface="Times New Roman"/>
                          <a:ea typeface="Times New Roman"/>
                          <a:cs typeface="Times New Roman"/>
                        </a:rPr>
                      </a:br>
                      <a:r>
                        <a:rPr lang="en-US" sz="1400">
                          <a:latin typeface="Times New Roman"/>
                          <a:ea typeface="Times New Roman"/>
                          <a:cs typeface="Times New Roman"/>
                        </a:rPr>
                        <a:t>med</a:t>
                      </a:r>
                      <a:endParaRPr lang="en-US" sz="1400">
                        <a:latin typeface="Calibri"/>
                        <a:ea typeface="Times New Roman"/>
                        <a:cs typeface="Times New Roman"/>
                      </a:endParaRPr>
                    </a:p>
                  </a:txBody>
                  <a:tcPr marL="26578" marR="26578" marT="26578" marB="26578">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dirty="0">
                          <a:latin typeface="Times New Roman"/>
                          <a:ea typeface="Times New Roman"/>
                          <a:cs typeface="Times New Roman"/>
                        </a:rPr>
                        <a:t>=C-H &amp; =CH</a:t>
                      </a:r>
                      <a:r>
                        <a:rPr lang="en-US" sz="1100" baseline="-25000" dirty="0">
                          <a:latin typeface="Times New Roman"/>
                          <a:ea typeface="Times New Roman"/>
                          <a:cs typeface="Times New Roman"/>
                        </a:rPr>
                        <a:t>2</a:t>
                      </a:r>
                      <a:r>
                        <a:rPr lang="en-US" sz="1400" dirty="0">
                          <a:latin typeface="Times New Roman"/>
                          <a:ea typeface="Times New Roman"/>
                          <a:cs typeface="Times New Roman"/>
                        </a:rPr>
                        <a:t/>
                      </a:r>
                      <a:br>
                        <a:rPr lang="en-US" sz="1400" dirty="0">
                          <a:latin typeface="Times New Roman"/>
                          <a:ea typeface="Times New Roman"/>
                          <a:cs typeface="Times New Roman"/>
                        </a:rPr>
                      </a:br>
                      <a:r>
                        <a:rPr lang="en-US" sz="1400" dirty="0">
                          <a:latin typeface="Times New Roman"/>
                          <a:ea typeface="Times New Roman"/>
                          <a:cs typeface="Times New Roman"/>
                        </a:rPr>
                        <a:t>(out-of-plane bending)</a:t>
                      </a:r>
                      <a:br>
                        <a:rPr lang="en-US" sz="1400" dirty="0">
                          <a:latin typeface="Times New Roman"/>
                          <a:ea typeface="Times New Roman"/>
                          <a:cs typeface="Times New Roman"/>
                        </a:rPr>
                      </a:br>
                      <a:r>
                        <a:rPr lang="en-US" sz="1400" dirty="0" err="1">
                          <a:latin typeface="Times New Roman"/>
                          <a:ea typeface="Times New Roman"/>
                          <a:cs typeface="Times New Roman"/>
                        </a:rPr>
                        <a:t>cis</a:t>
                      </a:r>
                      <a:r>
                        <a:rPr lang="en-US" sz="1400" dirty="0">
                          <a:latin typeface="Times New Roman"/>
                          <a:ea typeface="Times New Roman"/>
                          <a:cs typeface="Times New Roman"/>
                        </a:rPr>
                        <a:t>-RCH=CHR</a:t>
                      </a:r>
                      <a:endParaRPr lang="en-US" sz="1400" dirty="0">
                        <a:latin typeface="Calibri"/>
                        <a:ea typeface="Times New Roman"/>
                        <a:cs typeface="Times New Roman"/>
                      </a:endParaRPr>
                    </a:p>
                  </a:txBody>
                  <a:tcPr marL="26578" marR="26578" marT="26578" marB="26578">
                    <a:lnL>
                      <a:noFill/>
                    </a:lnL>
                    <a:lnR>
                      <a:noFill/>
                    </a:lnR>
                    <a:lnT>
                      <a:noFill/>
                    </a:lnT>
                    <a:lnB>
                      <a:noFill/>
                    </a:lnB>
                    <a:solidFill>
                      <a:srgbClr val="DDFFEE"/>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98" y="304800"/>
          <a:ext cx="8458205" cy="6324600"/>
        </p:xfrm>
        <a:graphic>
          <a:graphicData uri="http://schemas.openxmlformats.org/drawingml/2006/table">
            <a:tbl>
              <a:tblPr/>
              <a:tblGrid>
                <a:gridCol w="1208315"/>
                <a:gridCol w="1208315"/>
                <a:gridCol w="1208315"/>
                <a:gridCol w="1208315"/>
                <a:gridCol w="1208315"/>
                <a:gridCol w="1208315"/>
                <a:gridCol w="1208315"/>
              </a:tblGrid>
              <a:tr h="1426494">
                <a:tc>
                  <a:txBody>
                    <a:bodyPr/>
                    <a:lstStyle/>
                    <a:p>
                      <a:pPr marL="0" marR="0" algn="ctr">
                        <a:lnSpc>
                          <a:spcPct val="115000"/>
                        </a:lnSpc>
                        <a:spcBef>
                          <a:spcPts val="0"/>
                        </a:spcBef>
                        <a:spcAft>
                          <a:spcPts val="1000"/>
                        </a:spcAft>
                      </a:pPr>
                      <a:r>
                        <a:rPr lang="en-US" sz="1400" b="1">
                          <a:latin typeface="Times New Roman"/>
                          <a:ea typeface="Times New Roman"/>
                          <a:cs typeface="Times New Roman"/>
                        </a:rPr>
                        <a:t>Alkynes</a:t>
                      </a:r>
                      <a:endParaRPr lang="en-US" sz="1400">
                        <a:latin typeface="Calibri"/>
                        <a:ea typeface="Times New Roman"/>
                        <a:cs typeface="Times New Roman"/>
                      </a:endParaRPr>
                    </a:p>
                  </a:txBody>
                  <a:tcPr marL="23917" marR="23917" marT="23917" marB="23917">
                    <a:lnL>
                      <a:noFill/>
                    </a:lnL>
                    <a:lnR>
                      <a:noFill/>
                    </a:lnR>
                    <a:lnT>
                      <a:noFill/>
                    </a:lnT>
                    <a:lnB>
                      <a:noFill/>
                    </a:lnB>
                  </a:tcPr>
                </a:tc>
                <a:tc>
                  <a:txBody>
                    <a:bodyPr/>
                    <a:lstStyle/>
                    <a:p>
                      <a:pPr marL="0" marR="0">
                        <a:lnSpc>
                          <a:spcPct val="115000"/>
                        </a:lnSpc>
                        <a:spcBef>
                          <a:spcPts val="0"/>
                        </a:spcBef>
                        <a:spcAft>
                          <a:spcPts val="0"/>
                        </a:spcAft>
                      </a:pPr>
                      <a:r>
                        <a:rPr lang="en-US" sz="1400">
                          <a:latin typeface="Times New Roman"/>
                          <a:ea typeface="Times New Roman"/>
                          <a:cs typeface="Times New Roman"/>
                        </a:rPr>
                        <a:t>3300</a:t>
                      </a:r>
                      <a:br>
                        <a:rPr lang="en-US" sz="1400">
                          <a:latin typeface="Times New Roman"/>
                          <a:ea typeface="Times New Roman"/>
                          <a:cs typeface="Times New Roman"/>
                        </a:rPr>
                      </a:br>
                      <a:r>
                        <a:rPr lang="en-US" sz="1400">
                          <a:latin typeface="Times New Roman"/>
                          <a:ea typeface="Times New Roman"/>
                          <a:cs typeface="Times New Roman"/>
                        </a:rPr>
                        <a:t>2100-2250</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str</a:t>
                      </a:r>
                      <a:br>
                        <a:rPr lang="en-US" sz="1400">
                          <a:latin typeface="Times New Roman"/>
                          <a:ea typeface="Times New Roman"/>
                          <a:cs typeface="Times New Roman"/>
                        </a:rPr>
                      </a:br>
                      <a:r>
                        <a:rPr lang="en-US" sz="1400">
                          <a:latin typeface="Times New Roman"/>
                          <a:ea typeface="Times New Roman"/>
                          <a:cs typeface="Times New Roman"/>
                        </a:rPr>
                        <a:t>var</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C-H (usually sharp)</a:t>
                      </a:r>
                      <a:br>
                        <a:rPr lang="en-US" sz="1400">
                          <a:latin typeface="Times New Roman"/>
                          <a:ea typeface="Times New Roman"/>
                          <a:cs typeface="Times New Roman"/>
                        </a:rPr>
                      </a:br>
                      <a:r>
                        <a:rPr lang="en-US" sz="1400">
                          <a:latin typeface="Times New Roman"/>
                          <a:ea typeface="Times New Roman"/>
                          <a:cs typeface="Times New Roman"/>
                        </a:rPr>
                        <a:t>C≡C (symmetry reduces intensity)</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600-700</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str</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C-H deformation</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r>
              <a:tr h="1632702">
                <a:tc>
                  <a:txBody>
                    <a:bodyPr/>
                    <a:lstStyle/>
                    <a:p>
                      <a:pPr marL="0" marR="0" algn="ctr">
                        <a:lnSpc>
                          <a:spcPct val="115000"/>
                        </a:lnSpc>
                        <a:spcBef>
                          <a:spcPts val="0"/>
                        </a:spcBef>
                        <a:spcAft>
                          <a:spcPts val="1000"/>
                        </a:spcAft>
                      </a:pPr>
                      <a:r>
                        <a:rPr lang="en-US" sz="1400" b="1" u="sng">
                          <a:solidFill>
                            <a:srgbClr val="008080"/>
                          </a:solidFill>
                          <a:latin typeface="Times New Roman"/>
                          <a:ea typeface="Times New Roman"/>
                          <a:cs typeface="Times New Roman"/>
                          <a:hlinkClick r:id="rId2"/>
                        </a:rPr>
                        <a:t>Arenes</a:t>
                      </a:r>
                      <a:endParaRPr lang="en-US" sz="1400">
                        <a:latin typeface="Calibri"/>
                        <a:ea typeface="Times New Roman"/>
                        <a:cs typeface="Times New Roman"/>
                      </a:endParaRPr>
                    </a:p>
                  </a:txBody>
                  <a:tcPr marL="23917" marR="23917" marT="23917" marB="23917">
                    <a:lnL>
                      <a:noFill/>
                    </a:lnL>
                    <a:lnR>
                      <a:noFill/>
                    </a:lnR>
                    <a:lnT>
                      <a:noFill/>
                    </a:lnT>
                    <a:lnB>
                      <a:noFill/>
                    </a:lnB>
                  </a:tcPr>
                </a:tc>
                <a:tc>
                  <a:txBody>
                    <a:bodyPr/>
                    <a:lstStyle/>
                    <a:p>
                      <a:pPr marL="0" marR="0">
                        <a:lnSpc>
                          <a:spcPct val="115000"/>
                        </a:lnSpc>
                        <a:spcBef>
                          <a:spcPts val="0"/>
                        </a:spcBef>
                        <a:spcAft>
                          <a:spcPts val="0"/>
                        </a:spcAft>
                      </a:pPr>
                      <a:r>
                        <a:rPr lang="en-US" sz="1400">
                          <a:latin typeface="Times New Roman"/>
                          <a:ea typeface="Times New Roman"/>
                          <a:cs typeface="Times New Roman"/>
                        </a:rPr>
                        <a:t>3030</a:t>
                      </a:r>
                      <a:br>
                        <a:rPr lang="en-US" sz="1400">
                          <a:latin typeface="Times New Roman"/>
                          <a:ea typeface="Times New Roman"/>
                          <a:cs typeface="Times New Roman"/>
                        </a:rPr>
                      </a:br>
                      <a:r>
                        <a:rPr lang="en-US" sz="1400">
                          <a:latin typeface="Times New Roman"/>
                          <a:ea typeface="Times New Roman"/>
                          <a:cs typeface="Times New Roman"/>
                        </a:rPr>
                        <a:t>1600 &amp; 1500</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var</a:t>
                      </a:r>
                      <a:br>
                        <a:rPr lang="en-US" sz="1400">
                          <a:latin typeface="Times New Roman"/>
                          <a:ea typeface="Times New Roman"/>
                          <a:cs typeface="Times New Roman"/>
                        </a:rPr>
                      </a:br>
                      <a:r>
                        <a:rPr lang="en-US" sz="1400">
                          <a:latin typeface="Times New Roman"/>
                          <a:ea typeface="Times New Roman"/>
                          <a:cs typeface="Times New Roman"/>
                        </a:rPr>
                        <a:t>med-wk</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C-H (may be several bands)</a:t>
                      </a:r>
                      <a:br>
                        <a:rPr lang="en-US" sz="1400">
                          <a:latin typeface="Times New Roman"/>
                          <a:ea typeface="Times New Roman"/>
                          <a:cs typeface="Times New Roman"/>
                        </a:rPr>
                      </a:br>
                      <a:r>
                        <a:rPr lang="en-US" sz="1400">
                          <a:latin typeface="Times New Roman"/>
                          <a:ea typeface="Times New Roman"/>
                          <a:cs typeface="Times New Roman"/>
                        </a:rPr>
                        <a:t>C=C (in ring) (2 bands)</a:t>
                      </a:r>
                      <a:br>
                        <a:rPr lang="en-US" sz="1400">
                          <a:latin typeface="Times New Roman"/>
                          <a:ea typeface="Times New Roman"/>
                          <a:cs typeface="Times New Roman"/>
                        </a:rPr>
                      </a:br>
                      <a:r>
                        <a:rPr lang="en-US" sz="1400">
                          <a:latin typeface="Times New Roman"/>
                          <a:ea typeface="Times New Roman"/>
                          <a:cs typeface="Times New Roman"/>
                        </a:rPr>
                        <a:t>(3 if conjugated)</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690-900</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str-med</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C-H bending &amp;</a:t>
                      </a:r>
                      <a:br>
                        <a:rPr lang="en-US" sz="1400">
                          <a:latin typeface="Times New Roman"/>
                          <a:ea typeface="Times New Roman"/>
                          <a:cs typeface="Times New Roman"/>
                        </a:rPr>
                      </a:br>
                      <a:r>
                        <a:rPr lang="en-US" sz="1400">
                          <a:latin typeface="Times New Roman"/>
                          <a:ea typeface="Times New Roman"/>
                          <a:cs typeface="Times New Roman"/>
                        </a:rPr>
                        <a:t>ring puckering</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r>
              <a:tr h="1632702">
                <a:tc>
                  <a:txBody>
                    <a:bodyPr/>
                    <a:lstStyle/>
                    <a:p>
                      <a:pPr marL="0" marR="0" algn="ctr">
                        <a:lnSpc>
                          <a:spcPct val="115000"/>
                        </a:lnSpc>
                        <a:spcBef>
                          <a:spcPts val="0"/>
                        </a:spcBef>
                        <a:spcAft>
                          <a:spcPts val="1000"/>
                        </a:spcAft>
                      </a:pPr>
                      <a:r>
                        <a:rPr lang="en-US" sz="1400" b="1" u="sng">
                          <a:solidFill>
                            <a:srgbClr val="008080"/>
                          </a:solidFill>
                          <a:latin typeface="Times New Roman"/>
                          <a:ea typeface="Times New Roman"/>
                          <a:cs typeface="Times New Roman"/>
                          <a:hlinkClick r:id="rId2"/>
                        </a:rPr>
                        <a:t>Alcohols &amp; Phenols</a:t>
                      </a:r>
                      <a:endParaRPr lang="en-US" sz="1400">
                        <a:latin typeface="Calibri"/>
                        <a:ea typeface="Times New Roman"/>
                        <a:cs typeface="Times New Roman"/>
                      </a:endParaRPr>
                    </a:p>
                  </a:txBody>
                  <a:tcPr marL="23917" marR="23917" marT="23917" marB="23917">
                    <a:lnL>
                      <a:noFill/>
                    </a:lnL>
                    <a:lnR>
                      <a:noFill/>
                    </a:lnR>
                    <a:lnT>
                      <a:noFill/>
                    </a:lnT>
                    <a:lnB>
                      <a:noFill/>
                    </a:lnB>
                  </a:tcPr>
                </a:tc>
                <a:tc>
                  <a:txBody>
                    <a:bodyPr/>
                    <a:lstStyle/>
                    <a:p>
                      <a:pPr marL="0" marR="0">
                        <a:lnSpc>
                          <a:spcPct val="115000"/>
                        </a:lnSpc>
                        <a:spcBef>
                          <a:spcPts val="0"/>
                        </a:spcBef>
                        <a:spcAft>
                          <a:spcPts val="0"/>
                        </a:spcAft>
                      </a:pPr>
                      <a:r>
                        <a:rPr lang="en-US" sz="1400">
                          <a:latin typeface="Times New Roman"/>
                          <a:ea typeface="Times New Roman"/>
                          <a:cs typeface="Times New Roman"/>
                        </a:rPr>
                        <a:t>3580-3650</a:t>
                      </a:r>
                      <a:br>
                        <a:rPr lang="en-US" sz="1400">
                          <a:latin typeface="Times New Roman"/>
                          <a:ea typeface="Times New Roman"/>
                          <a:cs typeface="Times New Roman"/>
                        </a:rPr>
                      </a:br>
                      <a:r>
                        <a:rPr lang="en-US" sz="1400">
                          <a:latin typeface="Times New Roman"/>
                          <a:ea typeface="Times New Roman"/>
                          <a:cs typeface="Times New Roman"/>
                        </a:rPr>
                        <a:t>3200-3550</a:t>
                      </a:r>
                      <a:br>
                        <a:rPr lang="en-US" sz="1400">
                          <a:latin typeface="Times New Roman"/>
                          <a:ea typeface="Times New Roman"/>
                          <a:cs typeface="Times New Roman"/>
                        </a:rPr>
                      </a:br>
                      <a:r>
                        <a:rPr lang="en-US" sz="1400">
                          <a:latin typeface="Times New Roman"/>
                          <a:ea typeface="Times New Roman"/>
                          <a:cs typeface="Times New Roman"/>
                        </a:rPr>
                        <a:t>970-1250</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var</a:t>
                      </a:r>
                      <a:br>
                        <a:rPr lang="en-US" sz="1400">
                          <a:latin typeface="Times New Roman"/>
                          <a:ea typeface="Times New Roman"/>
                          <a:cs typeface="Times New Roman"/>
                        </a:rPr>
                      </a:br>
                      <a:r>
                        <a:rPr lang="en-US" sz="1400">
                          <a:latin typeface="Times New Roman"/>
                          <a:ea typeface="Times New Roman"/>
                          <a:cs typeface="Times New Roman"/>
                        </a:rPr>
                        <a:t>str</a:t>
                      </a:r>
                      <a:br>
                        <a:rPr lang="en-US" sz="1400">
                          <a:latin typeface="Times New Roman"/>
                          <a:ea typeface="Times New Roman"/>
                          <a:cs typeface="Times New Roman"/>
                        </a:rPr>
                      </a:br>
                      <a:r>
                        <a:rPr lang="en-US" sz="1400">
                          <a:latin typeface="Times New Roman"/>
                          <a:ea typeface="Times New Roman"/>
                          <a:cs typeface="Times New Roman"/>
                        </a:rPr>
                        <a:t>str</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O-H (free), usually sharp</a:t>
                      </a:r>
                      <a:br>
                        <a:rPr lang="en-US" sz="1400">
                          <a:latin typeface="Times New Roman"/>
                          <a:ea typeface="Times New Roman"/>
                          <a:cs typeface="Times New Roman"/>
                        </a:rPr>
                      </a:br>
                      <a:r>
                        <a:rPr lang="en-US" sz="1400">
                          <a:latin typeface="Times New Roman"/>
                          <a:ea typeface="Times New Roman"/>
                          <a:cs typeface="Times New Roman"/>
                        </a:rPr>
                        <a:t>O-H (H-bonded), usually broad</a:t>
                      </a:r>
                      <a:br>
                        <a:rPr lang="en-US" sz="1400">
                          <a:latin typeface="Times New Roman"/>
                          <a:ea typeface="Times New Roman"/>
                          <a:cs typeface="Times New Roman"/>
                        </a:rPr>
                      </a:br>
                      <a:r>
                        <a:rPr lang="en-US" sz="1400">
                          <a:latin typeface="Times New Roman"/>
                          <a:ea typeface="Times New Roman"/>
                          <a:cs typeface="Times New Roman"/>
                        </a:rPr>
                        <a:t>C-O</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1330-1430</a:t>
                      </a:r>
                      <a:br>
                        <a:rPr lang="en-US" sz="1400">
                          <a:latin typeface="Times New Roman"/>
                          <a:ea typeface="Times New Roman"/>
                          <a:cs typeface="Times New Roman"/>
                        </a:rPr>
                      </a:br>
                      <a:r>
                        <a:rPr lang="en-US" sz="1400">
                          <a:latin typeface="Times New Roman"/>
                          <a:ea typeface="Times New Roman"/>
                          <a:cs typeface="Times New Roman"/>
                        </a:rPr>
                        <a:t>650-770</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med</a:t>
                      </a:r>
                      <a:br>
                        <a:rPr lang="en-US" sz="1400">
                          <a:latin typeface="Times New Roman"/>
                          <a:ea typeface="Times New Roman"/>
                          <a:cs typeface="Times New Roman"/>
                        </a:rPr>
                      </a:br>
                      <a:r>
                        <a:rPr lang="en-US" sz="1400">
                          <a:latin typeface="Times New Roman"/>
                          <a:ea typeface="Times New Roman"/>
                          <a:cs typeface="Times New Roman"/>
                        </a:rPr>
                        <a:t>var-wk</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O-H bending (in-plane)</a:t>
                      </a:r>
                      <a:br>
                        <a:rPr lang="en-US" sz="1400">
                          <a:latin typeface="Times New Roman"/>
                          <a:ea typeface="Times New Roman"/>
                          <a:cs typeface="Times New Roman"/>
                        </a:rPr>
                      </a:br>
                      <a:r>
                        <a:rPr lang="en-US" sz="1400">
                          <a:latin typeface="Times New Roman"/>
                          <a:ea typeface="Times New Roman"/>
                          <a:cs typeface="Times New Roman"/>
                        </a:rPr>
                        <a:t>O-H bend (out-of-plane)</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r>
              <a:tr h="1632702">
                <a:tc>
                  <a:txBody>
                    <a:bodyPr/>
                    <a:lstStyle/>
                    <a:p>
                      <a:pPr marL="0" marR="0" algn="ctr">
                        <a:lnSpc>
                          <a:spcPct val="115000"/>
                        </a:lnSpc>
                        <a:spcBef>
                          <a:spcPts val="0"/>
                        </a:spcBef>
                        <a:spcAft>
                          <a:spcPts val="1000"/>
                        </a:spcAft>
                      </a:pPr>
                      <a:r>
                        <a:rPr lang="en-US" sz="1400" b="1" u="sng">
                          <a:solidFill>
                            <a:srgbClr val="008080"/>
                          </a:solidFill>
                          <a:latin typeface="Times New Roman"/>
                          <a:ea typeface="Times New Roman"/>
                          <a:cs typeface="Times New Roman"/>
                          <a:hlinkClick r:id="rId2"/>
                        </a:rPr>
                        <a:t>Amines</a:t>
                      </a:r>
                      <a:endParaRPr lang="en-US" sz="1400">
                        <a:latin typeface="Calibri"/>
                        <a:ea typeface="Times New Roman"/>
                        <a:cs typeface="Times New Roman"/>
                      </a:endParaRPr>
                    </a:p>
                  </a:txBody>
                  <a:tcPr marL="23917" marR="23917" marT="23917" marB="23917">
                    <a:lnL>
                      <a:noFill/>
                    </a:lnL>
                    <a:lnR>
                      <a:noFill/>
                    </a:lnR>
                    <a:lnT>
                      <a:noFill/>
                    </a:lnT>
                    <a:lnB>
                      <a:noFill/>
                    </a:lnB>
                  </a:tcPr>
                </a:tc>
                <a:tc>
                  <a:txBody>
                    <a:bodyPr/>
                    <a:lstStyle/>
                    <a:p>
                      <a:pPr marL="0" marR="0">
                        <a:lnSpc>
                          <a:spcPct val="115000"/>
                        </a:lnSpc>
                        <a:spcBef>
                          <a:spcPts val="0"/>
                        </a:spcBef>
                        <a:spcAft>
                          <a:spcPts val="0"/>
                        </a:spcAft>
                      </a:pPr>
                      <a:r>
                        <a:rPr lang="en-US" sz="1400">
                          <a:latin typeface="Times New Roman"/>
                          <a:ea typeface="Times New Roman"/>
                          <a:cs typeface="Times New Roman"/>
                        </a:rPr>
                        <a:t>3400-3500 (dil. soln.)</a:t>
                      </a:r>
                      <a:br>
                        <a:rPr lang="en-US" sz="1400">
                          <a:latin typeface="Times New Roman"/>
                          <a:ea typeface="Times New Roman"/>
                          <a:cs typeface="Times New Roman"/>
                        </a:rPr>
                      </a:br>
                      <a:r>
                        <a:rPr lang="en-US" sz="1400">
                          <a:latin typeface="Times New Roman"/>
                          <a:ea typeface="Times New Roman"/>
                          <a:cs typeface="Times New Roman"/>
                        </a:rPr>
                        <a:t>3300-3400 (dil. soln.)</a:t>
                      </a:r>
                      <a:br>
                        <a:rPr lang="en-US" sz="1400">
                          <a:latin typeface="Times New Roman"/>
                          <a:ea typeface="Times New Roman"/>
                          <a:cs typeface="Times New Roman"/>
                        </a:rPr>
                      </a:br>
                      <a:r>
                        <a:rPr lang="en-US" sz="1400">
                          <a:latin typeface="Times New Roman"/>
                          <a:ea typeface="Times New Roman"/>
                          <a:cs typeface="Times New Roman"/>
                        </a:rPr>
                        <a:t>1000-1250</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wk</a:t>
                      </a:r>
                      <a:br>
                        <a:rPr lang="en-US" sz="1400">
                          <a:latin typeface="Times New Roman"/>
                          <a:ea typeface="Times New Roman"/>
                          <a:cs typeface="Times New Roman"/>
                        </a:rPr>
                      </a:br>
                      <a:r>
                        <a:rPr lang="en-US" sz="1400">
                          <a:latin typeface="Times New Roman"/>
                          <a:ea typeface="Times New Roman"/>
                          <a:cs typeface="Times New Roman"/>
                        </a:rPr>
                        <a:t>wk</a:t>
                      </a:r>
                      <a:br>
                        <a:rPr lang="en-US" sz="1400">
                          <a:latin typeface="Times New Roman"/>
                          <a:ea typeface="Times New Roman"/>
                          <a:cs typeface="Times New Roman"/>
                        </a:rPr>
                      </a:br>
                      <a:r>
                        <a:rPr lang="en-US" sz="1400">
                          <a:latin typeface="Times New Roman"/>
                          <a:ea typeface="Times New Roman"/>
                          <a:cs typeface="Times New Roman"/>
                        </a:rPr>
                        <a:t>med</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N-H (1°-amines), 2 bands</a:t>
                      </a:r>
                      <a:br>
                        <a:rPr lang="en-US" sz="1400">
                          <a:latin typeface="Times New Roman"/>
                          <a:ea typeface="Times New Roman"/>
                          <a:cs typeface="Times New Roman"/>
                        </a:rPr>
                      </a:br>
                      <a:r>
                        <a:rPr lang="en-US" sz="1400">
                          <a:latin typeface="Times New Roman"/>
                          <a:ea typeface="Times New Roman"/>
                          <a:cs typeface="Times New Roman"/>
                        </a:rPr>
                        <a:t>N-H (2°-amines)</a:t>
                      </a:r>
                      <a:br>
                        <a:rPr lang="en-US" sz="1400">
                          <a:latin typeface="Times New Roman"/>
                          <a:ea typeface="Times New Roman"/>
                          <a:cs typeface="Times New Roman"/>
                        </a:rPr>
                      </a:br>
                      <a:r>
                        <a:rPr lang="en-US" sz="1400">
                          <a:latin typeface="Times New Roman"/>
                          <a:ea typeface="Times New Roman"/>
                          <a:cs typeface="Times New Roman"/>
                        </a:rPr>
                        <a:t>C-N</a:t>
                      </a:r>
                      <a:endParaRPr lang="en-US" sz="1400">
                        <a:latin typeface="Calibri"/>
                        <a:ea typeface="Times New Roman"/>
                        <a:cs typeface="Times New Roman"/>
                      </a:endParaRPr>
                    </a:p>
                  </a:txBody>
                  <a:tcPr marL="23917" marR="23917" marT="23917" marB="23917">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1550-1650</a:t>
                      </a:r>
                      <a:br>
                        <a:rPr lang="en-US" sz="1400">
                          <a:latin typeface="Times New Roman"/>
                          <a:ea typeface="Times New Roman"/>
                          <a:cs typeface="Times New Roman"/>
                        </a:rPr>
                      </a:br>
                      <a:r>
                        <a:rPr lang="en-US" sz="1400">
                          <a:latin typeface="Times New Roman"/>
                          <a:ea typeface="Times New Roman"/>
                          <a:cs typeface="Times New Roman"/>
                        </a:rPr>
                        <a:t>660-900</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a:latin typeface="Times New Roman"/>
                          <a:ea typeface="Times New Roman"/>
                          <a:cs typeface="Times New Roman"/>
                        </a:rPr>
                        <a:t>med-str</a:t>
                      </a:r>
                      <a:br>
                        <a:rPr lang="en-US" sz="1400">
                          <a:latin typeface="Times New Roman"/>
                          <a:ea typeface="Times New Roman"/>
                          <a:cs typeface="Times New Roman"/>
                        </a:rPr>
                      </a:br>
                      <a:r>
                        <a:rPr lang="en-US" sz="1400">
                          <a:latin typeface="Times New Roman"/>
                          <a:ea typeface="Times New Roman"/>
                          <a:cs typeface="Times New Roman"/>
                        </a:rPr>
                        <a:t>var</a:t>
                      </a:r>
                      <a:endParaRPr lang="en-US" sz="1400">
                        <a:latin typeface="Calibri"/>
                        <a:ea typeface="Times New Roman"/>
                        <a:cs typeface="Times New Roman"/>
                      </a:endParaRPr>
                    </a:p>
                  </a:txBody>
                  <a:tcPr marL="23917" marR="23917" marT="23917" marB="23917">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1400" dirty="0">
                          <a:latin typeface="Times New Roman"/>
                          <a:ea typeface="Times New Roman"/>
                          <a:cs typeface="Times New Roman"/>
                        </a:rPr>
                        <a:t>NH</a:t>
                      </a:r>
                      <a:r>
                        <a:rPr lang="en-US" sz="1200" baseline="-25000" dirty="0">
                          <a:latin typeface="Times New Roman"/>
                          <a:ea typeface="Times New Roman"/>
                          <a:cs typeface="Times New Roman"/>
                        </a:rPr>
                        <a:t>2</a:t>
                      </a:r>
                      <a:r>
                        <a:rPr lang="en-US" sz="1400" dirty="0">
                          <a:latin typeface="Times New Roman"/>
                          <a:ea typeface="Times New Roman"/>
                          <a:cs typeface="Times New Roman"/>
                        </a:rPr>
                        <a:t> scissoring (1°-amines)</a:t>
                      </a:r>
                      <a:br>
                        <a:rPr lang="en-US" sz="1400" dirty="0">
                          <a:latin typeface="Times New Roman"/>
                          <a:ea typeface="Times New Roman"/>
                          <a:cs typeface="Times New Roman"/>
                        </a:rPr>
                      </a:br>
                      <a:r>
                        <a:rPr lang="en-US" sz="1400" dirty="0">
                          <a:latin typeface="Times New Roman"/>
                          <a:ea typeface="Times New Roman"/>
                          <a:cs typeface="Times New Roman"/>
                        </a:rPr>
                        <a:t>NH</a:t>
                      </a:r>
                      <a:r>
                        <a:rPr lang="en-US" sz="1200" baseline="-25000" dirty="0">
                          <a:latin typeface="Times New Roman"/>
                          <a:ea typeface="Times New Roman"/>
                          <a:cs typeface="Times New Roman"/>
                        </a:rPr>
                        <a:t>2</a:t>
                      </a:r>
                      <a:r>
                        <a:rPr lang="en-US" sz="1400" dirty="0">
                          <a:latin typeface="Times New Roman"/>
                          <a:ea typeface="Times New Roman"/>
                          <a:cs typeface="Times New Roman"/>
                        </a:rPr>
                        <a:t> &amp; N-H wagging</a:t>
                      </a:r>
                      <a:br>
                        <a:rPr lang="en-US" sz="1400" dirty="0">
                          <a:latin typeface="Times New Roman"/>
                          <a:ea typeface="Times New Roman"/>
                          <a:cs typeface="Times New Roman"/>
                        </a:rPr>
                      </a:br>
                      <a:r>
                        <a:rPr lang="en-US" sz="1400" dirty="0">
                          <a:latin typeface="Times New Roman"/>
                          <a:ea typeface="Times New Roman"/>
                          <a:cs typeface="Times New Roman"/>
                        </a:rPr>
                        <a:t>(shifts on H-bonding)</a:t>
                      </a:r>
                      <a:endParaRPr lang="en-US" sz="1400" dirty="0">
                        <a:latin typeface="Calibri"/>
                        <a:ea typeface="Times New Roman"/>
                        <a:cs typeface="Times New Roman"/>
                      </a:endParaRPr>
                    </a:p>
                  </a:txBody>
                  <a:tcPr marL="23917" marR="23917" marT="23917" marB="23917">
                    <a:lnL>
                      <a:noFill/>
                    </a:lnL>
                    <a:lnR>
                      <a:noFill/>
                    </a:lnR>
                    <a:lnT>
                      <a:noFill/>
                    </a:lnT>
                    <a:lnB>
                      <a:noFill/>
                    </a:lnB>
                    <a:solidFill>
                      <a:srgbClr val="DDFFEE"/>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3" y="228600"/>
          <a:ext cx="8381996" cy="6172200"/>
        </p:xfrm>
        <a:graphic>
          <a:graphicData uri="http://schemas.openxmlformats.org/drawingml/2006/table">
            <a:tbl>
              <a:tblPr/>
              <a:tblGrid>
                <a:gridCol w="1197428"/>
                <a:gridCol w="1197428"/>
                <a:gridCol w="729341"/>
                <a:gridCol w="1600200"/>
                <a:gridCol w="1262743"/>
                <a:gridCol w="794657"/>
                <a:gridCol w="1600199"/>
              </a:tblGrid>
              <a:tr h="6172200">
                <a:tc>
                  <a:txBody>
                    <a:bodyPr/>
                    <a:lstStyle/>
                    <a:p>
                      <a:pPr marL="0" marR="0" algn="ctr">
                        <a:lnSpc>
                          <a:spcPct val="115000"/>
                        </a:lnSpc>
                        <a:spcBef>
                          <a:spcPts val="0"/>
                        </a:spcBef>
                        <a:spcAft>
                          <a:spcPts val="1000"/>
                        </a:spcAft>
                      </a:pPr>
                      <a:r>
                        <a:rPr lang="en-US" sz="2000" b="0" u="sng" dirty="0" err="1" smtClean="0">
                          <a:solidFill>
                            <a:srgbClr val="008080"/>
                          </a:solidFill>
                          <a:latin typeface="Times New Roman"/>
                          <a:ea typeface="Times New Roman"/>
                          <a:cs typeface="Times New Roman"/>
                          <a:hlinkClick r:id="rId2"/>
                        </a:rPr>
                        <a:t>Aldehydes</a:t>
                      </a:r>
                      <a:r>
                        <a:rPr lang="en-US" sz="2000" b="0" u="sng" dirty="0" smtClean="0">
                          <a:solidFill>
                            <a:srgbClr val="008080"/>
                          </a:solidFill>
                          <a:latin typeface="Times New Roman"/>
                          <a:ea typeface="Times New Roman"/>
                          <a:cs typeface="Times New Roman"/>
                          <a:hlinkClick r:id="rId2"/>
                        </a:rPr>
                        <a:t> &amp; </a:t>
                      </a:r>
                      <a:r>
                        <a:rPr lang="en-US" sz="2000" b="0" u="sng" dirty="0" err="1" smtClean="0">
                          <a:solidFill>
                            <a:srgbClr val="008080"/>
                          </a:solidFill>
                          <a:latin typeface="Times New Roman"/>
                          <a:ea typeface="Times New Roman"/>
                          <a:cs typeface="Times New Roman"/>
                          <a:hlinkClick r:id="rId2"/>
                        </a:rPr>
                        <a:t>Ketones</a:t>
                      </a:r>
                      <a:endParaRPr lang="en-US" sz="2000" b="0" dirty="0">
                        <a:latin typeface="Calibri"/>
                        <a:ea typeface="Times New Roman"/>
                        <a:cs typeface="Times New Roman"/>
                      </a:endParaRPr>
                    </a:p>
                  </a:txBody>
                  <a:tcPr marL="28575" marR="28575" marT="28575" marB="28575">
                    <a:lnL>
                      <a:noFill/>
                    </a:lnL>
                    <a:lnR>
                      <a:noFill/>
                    </a:lnR>
                    <a:lnT>
                      <a:noFill/>
                    </a:lnT>
                    <a:lnB>
                      <a:noFill/>
                    </a:lnB>
                  </a:tcPr>
                </a:tc>
                <a:tc>
                  <a:txBody>
                    <a:bodyPr/>
                    <a:lstStyle/>
                    <a:p>
                      <a:pPr marL="0" marR="0">
                        <a:lnSpc>
                          <a:spcPct val="115000"/>
                        </a:lnSpc>
                        <a:spcBef>
                          <a:spcPts val="0"/>
                        </a:spcBef>
                        <a:spcAft>
                          <a:spcPts val="1200"/>
                        </a:spcAft>
                      </a:pPr>
                      <a:r>
                        <a:rPr lang="en-US" sz="2000" b="0" dirty="0">
                          <a:latin typeface="Times New Roman"/>
                          <a:ea typeface="Times New Roman"/>
                          <a:cs typeface="Times New Roman"/>
                        </a:rPr>
                        <a:t>2690-2840(2 bands)</a:t>
                      </a:r>
                      <a:br>
                        <a:rPr lang="en-US" sz="2000" b="0" dirty="0">
                          <a:latin typeface="Times New Roman"/>
                          <a:ea typeface="Times New Roman"/>
                          <a:cs typeface="Times New Roman"/>
                        </a:rPr>
                      </a:br>
                      <a:r>
                        <a:rPr lang="en-US" sz="2000" b="0" dirty="0">
                          <a:latin typeface="Times New Roman"/>
                          <a:ea typeface="Times New Roman"/>
                          <a:cs typeface="Times New Roman"/>
                        </a:rPr>
                        <a:t>1720-1740</a:t>
                      </a:r>
                      <a:br>
                        <a:rPr lang="en-US" sz="2000" b="0" dirty="0">
                          <a:latin typeface="Times New Roman"/>
                          <a:ea typeface="Times New Roman"/>
                          <a:cs typeface="Times New Roman"/>
                        </a:rPr>
                      </a:br>
                      <a:r>
                        <a:rPr lang="en-US" sz="2000" b="0" dirty="0">
                          <a:latin typeface="Times New Roman"/>
                          <a:ea typeface="Times New Roman"/>
                          <a:cs typeface="Times New Roman"/>
                        </a:rPr>
                        <a:t>1710-1720</a:t>
                      </a:r>
                      <a:endParaRPr lang="en-US" sz="2000" b="0" dirty="0">
                        <a:latin typeface="Calibri"/>
                        <a:ea typeface="Times New Roman"/>
                        <a:cs typeface="Times New Roman"/>
                      </a:endParaRPr>
                    </a:p>
                    <a:p>
                      <a:pPr marL="457200" marR="0">
                        <a:lnSpc>
                          <a:spcPct val="115000"/>
                        </a:lnSpc>
                        <a:spcBef>
                          <a:spcPts val="0"/>
                        </a:spcBef>
                        <a:spcAft>
                          <a:spcPts val="0"/>
                        </a:spcAft>
                      </a:pPr>
                      <a:r>
                        <a:rPr lang="en-US" sz="2000" b="0" dirty="0">
                          <a:latin typeface="Times New Roman"/>
                          <a:ea typeface="Times New Roman"/>
                          <a:cs typeface="Times New Roman"/>
                        </a:rPr>
                        <a:t>1690</a:t>
                      </a:r>
                      <a:endParaRPr lang="en-US" sz="2000" b="0" dirty="0">
                        <a:latin typeface="Calibri"/>
                        <a:ea typeface="Times New Roman"/>
                        <a:cs typeface="Times New Roman"/>
                      </a:endParaRPr>
                    </a:p>
                    <a:p>
                      <a:pPr marL="457200" marR="0">
                        <a:lnSpc>
                          <a:spcPct val="115000"/>
                        </a:lnSpc>
                        <a:spcBef>
                          <a:spcPts val="0"/>
                        </a:spcBef>
                        <a:spcAft>
                          <a:spcPts val="0"/>
                        </a:spcAft>
                      </a:pPr>
                      <a:r>
                        <a:rPr lang="en-US" sz="2000" b="0" dirty="0">
                          <a:latin typeface="Times New Roman"/>
                          <a:ea typeface="Times New Roman"/>
                          <a:cs typeface="Times New Roman"/>
                        </a:rPr>
                        <a:t>1675</a:t>
                      </a:r>
                      <a:endParaRPr lang="en-US" sz="2000" b="0" dirty="0">
                        <a:latin typeface="Calibri"/>
                        <a:ea typeface="Times New Roman"/>
                        <a:cs typeface="Times New Roman"/>
                      </a:endParaRPr>
                    </a:p>
                    <a:p>
                      <a:pPr marL="457200" marR="0">
                        <a:lnSpc>
                          <a:spcPct val="115000"/>
                        </a:lnSpc>
                        <a:spcBef>
                          <a:spcPts val="0"/>
                        </a:spcBef>
                        <a:spcAft>
                          <a:spcPts val="0"/>
                        </a:spcAft>
                      </a:pPr>
                      <a:r>
                        <a:rPr lang="en-US" sz="2000" b="0" dirty="0">
                          <a:latin typeface="Times New Roman"/>
                          <a:ea typeface="Times New Roman"/>
                          <a:cs typeface="Times New Roman"/>
                        </a:rPr>
                        <a:t>1745</a:t>
                      </a:r>
                      <a:endParaRPr lang="en-US" sz="2000" b="0" dirty="0">
                        <a:latin typeface="Calibri"/>
                        <a:ea typeface="Times New Roman"/>
                        <a:cs typeface="Times New Roman"/>
                      </a:endParaRPr>
                    </a:p>
                    <a:p>
                      <a:pPr marL="457200" marR="0">
                        <a:lnSpc>
                          <a:spcPct val="115000"/>
                        </a:lnSpc>
                        <a:spcBef>
                          <a:spcPts val="0"/>
                        </a:spcBef>
                        <a:spcAft>
                          <a:spcPts val="0"/>
                        </a:spcAft>
                      </a:pPr>
                      <a:r>
                        <a:rPr lang="en-US" sz="2000" b="0" dirty="0">
                          <a:latin typeface="Times New Roman"/>
                          <a:ea typeface="Times New Roman"/>
                          <a:cs typeface="Times New Roman"/>
                        </a:rPr>
                        <a:t>1780</a:t>
                      </a:r>
                      <a:endParaRPr lang="en-US" sz="2000" b="0" dirty="0">
                        <a:latin typeface="Calibri"/>
                        <a:ea typeface="Times New Roman"/>
                        <a:cs typeface="Times New Roman"/>
                      </a:endParaRPr>
                    </a:p>
                  </a:txBody>
                  <a:tcPr marL="28575" marR="28575" marT="28575" marB="28575">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2000" b="0" dirty="0">
                          <a:latin typeface="Times New Roman"/>
                          <a:ea typeface="Times New Roman"/>
                          <a:cs typeface="Times New Roman"/>
                        </a:rPr>
                        <a:t>med</a:t>
                      </a:r>
                      <a:br>
                        <a:rPr lang="en-US" sz="2000" b="0" dirty="0">
                          <a:latin typeface="Times New Roman"/>
                          <a:ea typeface="Times New Roman"/>
                          <a:cs typeface="Times New Roman"/>
                        </a:rPr>
                      </a:br>
                      <a:r>
                        <a:rPr lang="en-US" sz="2000" b="0" dirty="0" err="1">
                          <a:latin typeface="Times New Roman"/>
                          <a:ea typeface="Times New Roman"/>
                          <a:cs typeface="Times New Roman"/>
                        </a:rPr>
                        <a:t>str</a:t>
                      </a: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err="1">
                          <a:latin typeface="Times New Roman"/>
                          <a:ea typeface="Times New Roman"/>
                          <a:cs typeface="Times New Roman"/>
                        </a:rPr>
                        <a:t>str</a:t>
                      </a: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err="1">
                          <a:latin typeface="Times New Roman"/>
                          <a:ea typeface="Times New Roman"/>
                          <a:cs typeface="Times New Roman"/>
                        </a:rPr>
                        <a:t>str</a:t>
                      </a: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err="1">
                          <a:latin typeface="Times New Roman"/>
                          <a:ea typeface="Times New Roman"/>
                          <a:cs typeface="Times New Roman"/>
                        </a:rPr>
                        <a:t>str</a:t>
                      </a: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err="1">
                          <a:latin typeface="Times New Roman"/>
                          <a:ea typeface="Times New Roman"/>
                          <a:cs typeface="Times New Roman"/>
                        </a:rPr>
                        <a:t>str</a:t>
                      </a: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err="1">
                          <a:latin typeface="Times New Roman"/>
                          <a:ea typeface="Times New Roman"/>
                          <a:cs typeface="Times New Roman"/>
                        </a:rPr>
                        <a:t>str</a:t>
                      </a:r>
                      <a:endParaRPr lang="en-US" sz="2000" b="0" dirty="0">
                        <a:latin typeface="Calibri"/>
                        <a:ea typeface="Times New Roman"/>
                        <a:cs typeface="Times New Roman"/>
                      </a:endParaRPr>
                    </a:p>
                  </a:txBody>
                  <a:tcPr marL="28575" marR="28575" marT="28575" marB="28575">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2000" b="0" dirty="0">
                          <a:latin typeface="Times New Roman"/>
                          <a:ea typeface="Times New Roman"/>
                          <a:cs typeface="Times New Roman"/>
                        </a:rPr>
                        <a:t>C-H (</a:t>
                      </a:r>
                      <a:r>
                        <a:rPr lang="en-US" sz="2000" b="0" dirty="0" err="1">
                          <a:latin typeface="Times New Roman"/>
                          <a:ea typeface="Times New Roman"/>
                          <a:cs typeface="Times New Roman"/>
                        </a:rPr>
                        <a:t>aldehyde</a:t>
                      </a:r>
                      <a:r>
                        <a:rPr lang="en-US" sz="2000" b="0" dirty="0">
                          <a:latin typeface="Times New Roman"/>
                          <a:ea typeface="Times New Roman"/>
                          <a:cs typeface="Times New Roman"/>
                        </a:rPr>
                        <a:t> C-H)</a:t>
                      </a:r>
                      <a:br>
                        <a:rPr lang="en-US" sz="2000" b="0" dirty="0">
                          <a:latin typeface="Times New Roman"/>
                          <a:ea typeface="Times New Roman"/>
                          <a:cs typeface="Times New Roman"/>
                        </a:rPr>
                      </a:br>
                      <a:r>
                        <a:rPr lang="en-US" sz="2000" b="0" dirty="0">
                          <a:latin typeface="Times New Roman"/>
                          <a:ea typeface="Times New Roman"/>
                          <a:cs typeface="Times New Roman"/>
                        </a:rPr>
                        <a:t>C=O (saturated </a:t>
                      </a:r>
                      <a:r>
                        <a:rPr lang="en-US" sz="2000" b="0" dirty="0" err="1">
                          <a:latin typeface="Times New Roman"/>
                          <a:ea typeface="Times New Roman"/>
                          <a:cs typeface="Times New Roman"/>
                        </a:rPr>
                        <a:t>aldehyde</a:t>
                      </a:r>
                      <a:r>
                        <a:rPr lang="en-US" sz="2000" b="0" dirty="0">
                          <a:latin typeface="Times New Roman"/>
                          <a:ea typeface="Times New Roman"/>
                          <a:cs typeface="Times New Roman"/>
                        </a:rPr>
                        <a:t>) </a:t>
                      </a:r>
                      <a:br>
                        <a:rPr lang="en-US" sz="2000" b="0" dirty="0">
                          <a:latin typeface="Times New Roman"/>
                          <a:ea typeface="Times New Roman"/>
                          <a:cs typeface="Times New Roman"/>
                        </a:rPr>
                      </a:br>
                      <a:r>
                        <a:rPr lang="en-US" sz="2000" b="0" dirty="0">
                          <a:latin typeface="Times New Roman"/>
                          <a:ea typeface="Times New Roman"/>
                          <a:cs typeface="Times New Roman"/>
                        </a:rPr>
                        <a:t>C=O (saturated </a:t>
                      </a:r>
                      <a:r>
                        <a:rPr lang="en-US" sz="2000" b="0" dirty="0" err="1">
                          <a:latin typeface="Times New Roman"/>
                          <a:ea typeface="Times New Roman"/>
                          <a:cs typeface="Times New Roman"/>
                        </a:rPr>
                        <a:t>ketone</a:t>
                      </a:r>
                      <a:r>
                        <a:rPr lang="en-US" sz="2000" b="0" dirty="0">
                          <a:latin typeface="Times New Roman"/>
                          <a:ea typeface="Times New Roman"/>
                          <a:cs typeface="Times New Roman"/>
                        </a:rPr>
                        <a:t>)</a:t>
                      </a:r>
                      <a:br>
                        <a:rPr lang="en-US" sz="2000" b="0" dirty="0">
                          <a:latin typeface="Times New Roman"/>
                          <a:ea typeface="Times New Roman"/>
                          <a:cs typeface="Times New Roman"/>
                        </a:rPr>
                      </a:b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a:latin typeface="Times New Roman"/>
                          <a:ea typeface="Times New Roman"/>
                          <a:cs typeface="Times New Roman"/>
                        </a:rPr>
                        <a:t>aryl </a:t>
                      </a:r>
                      <a:r>
                        <a:rPr lang="en-US" sz="2000" b="0" dirty="0" err="1">
                          <a:latin typeface="Times New Roman"/>
                          <a:ea typeface="Times New Roman"/>
                          <a:cs typeface="Times New Roman"/>
                        </a:rPr>
                        <a:t>ketone</a:t>
                      </a: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a:latin typeface="Times New Roman"/>
                          <a:ea typeface="Times New Roman"/>
                          <a:cs typeface="Times New Roman"/>
                        </a:rPr>
                        <a:t>α, β-</a:t>
                      </a:r>
                      <a:r>
                        <a:rPr lang="en-US" sz="2000" b="0" dirty="0" err="1">
                          <a:latin typeface="Times New Roman"/>
                          <a:ea typeface="Times New Roman"/>
                          <a:cs typeface="Times New Roman"/>
                        </a:rPr>
                        <a:t>unsaturation</a:t>
                      </a: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err="1">
                          <a:latin typeface="Times New Roman"/>
                          <a:ea typeface="Times New Roman"/>
                          <a:cs typeface="Times New Roman"/>
                        </a:rPr>
                        <a:t>cyclopentanone</a:t>
                      </a: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err="1">
                          <a:latin typeface="Times New Roman"/>
                          <a:ea typeface="Times New Roman"/>
                          <a:cs typeface="Times New Roman"/>
                        </a:rPr>
                        <a:t>cyclobutanone</a:t>
                      </a:r>
                      <a:endParaRPr lang="en-US" sz="2000" b="0" dirty="0">
                        <a:latin typeface="Calibri"/>
                        <a:ea typeface="Times New Roman"/>
                        <a:cs typeface="Times New Roman"/>
                      </a:endParaRPr>
                    </a:p>
                  </a:txBody>
                  <a:tcPr marL="28575" marR="28575" marT="28575" marB="28575">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a:latin typeface="Times New Roman"/>
                          <a:ea typeface="Times New Roman"/>
                          <a:cs typeface="Times New Roman"/>
                        </a:rPr>
                        <a:t>1350-1360</a:t>
                      </a:r>
                      <a:br>
                        <a:rPr lang="en-US" sz="2000" b="0" dirty="0">
                          <a:latin typeface="Times New Roman"/>
                          <a:ea typeface="Times New Roman"/>
                          <a:cs typeface="Times New Roman"/>
                        </a:rPr>
                      </a:br>
                      <a:r>
                        <a:rPr lang="en-US" sz="2000" b="0" dirty="0">
                          <a:latin typeface="Times New Roman"/>
                          <a:ea typeface="Times New Roman"/>
                          <a:cs typeface="Times New Roman"/>
                        </a:rPr>
                        <a:t>1400-1450 </a:t>
                      </a:r>
                      <a:br>
                        <a:rPr lang="en-US" sz="2000" b="0" dirty="0">
                          <a:latin typeface="Times New Roman"/>
                          <a:ea typeface="Times New Roman"/>
                          <a:cs typeface="Times New Roman"/>
                        </a:rPr>
                      </a:br>
                      <a:r>
                        <a:rPr lang="en-US" sz="2000" b="0" dirty="0">
                          <a:latin typeface="Times New Roman"/>
                          <a:ea typeface="Times New Roman"/>
                          <a:cs typeface="Times New Roman"/>
                        </a:rPr>
                        <a:t>1100</a:t>
                      </a:r>
                      <a:endParaRPr lang="en-US" sz="2000" b="0" dirty="0">
                        <a:latin typeface="Calibri"/>
                        <a:ea typeface="Times New Roman"/>
                        <a:cs typeface="Times New Roman"/>
                      </a:endParaRPr>
                    </a:p>
                  </a:txBody>
                  <a:tcPr marL="28575" marR="28575" marT="28575" marB="28575">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err="1">
                          <a:latin typeface="Times New Roman"/>
                          <a:ea typeface="Times New Roman"/>
                          <a:cs typeface="Times New Roman"/>
                        </a:rPr>
                        <a:t>str</a:t>
                      </a: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err="1">
                          <a:latin typeface="Times New Roman"/>
                          <a:ea typeface="Times New Roman"/>
                          <a:cs typeface="Times New Roman"/>
                        </a:rPr>
                        <a:t>str</a:t>
                      </a: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a:latin typeface="Times New Roman"/>
                          <a:ea typeface="Times New Roman"/>
                          <a:cs typeface="Times New Roman"/>
                        </a:rPr>
                        <a:t>med</a:t>
                      </a:r>
                      <a:endParaRPr lang="en-US" sz="2000" b="0" dirty="0">
                        <a:latin typeface="Calibri"/>
                        <a:ea typeface="Times New Roman"/>
                        <a:cs typeface="Times New Roman"/>
                      </a:endParaRPr>
                    </a:p>
                  </a:txBody>
                  <a:tcPr marL="28575" marR="28575" marT="28575" marB="28575">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2000" b="0" dirty="0">
                          <a:latin typeface="Times New Roman"/>
                          <a:ea typeface="Times New Roman"/>
                          <a:cs typeface="Times New Roman"/>
                        </a:rPr>
                        <a:t/>
                      </a:r>
                      <a:br>
                        <a:rPr lang="en-US" sz="2000" b="0" dirty="0">
                          <a:latin typeface="Times New Roman"/>
                          <a:ea typeface="Times New Roman"/>
                          <a:cs typeface="Times New Roman"/>
                        </a:rPr>
                      </a:br>
                      <a:r>
                        <a:rPr lang="en-US" sz="2000" b="0" dirty="0">
                          <a:latin typeface="Times New Roman"/>
                          <a:ea typeface="Times New Roman"/>
                          <a:cs typeface="Times New Roman"/>
                        </a:rPr>
                        <a:t>α-CH</a:t>
                      </a:r>
                      <a:r>
                        <a:rPr lang="en-US" sz="1400" b="0" baseline="-25000" dirty="0">
                          <a:latin typeface="Times New Roman"/>
                          <a:ea typeface="Times New Roman"/>
                          <a:cs typeface="Times New Roman"/>
                        </a:rPr>
                        <a:t>3</a:t>
                      </a:r>
                      <a:r>
                        <a:rPr lang="en-US" sz="2000" b="0" dirty="0">
                          <a:latin typeface="Times New Roman"/>
                          <a:ea typeface="Times New Roman"/>
                          <a:cs typeface="Times New Roman"/>
                        </a:rPr>
                        <a:t> bending</a:t>
                      </a:r>
                      <a:br>
                        <a:rPr lang="en-US" sz="2000" b="0" dirty="0">
                          <a:latin typeface="Times New Roman"/>
                          <a:ea typeface="Times New Roman"/>
                          <a:cs typeface="Times New Roman"/>
                        </a:rPr>
                      </a:br>
                      <a:r>
                        <a:rPr lang="en-US" sz="2000" b="0" dirty="0">
                          <a:latin typeface="Times New Roman"/>
                          <a:ea typeface="Times New Roman"/>
                          <a:cs typeface="Times New Roman"/>
                        </a:rPr>
                        <a:t>α-CH</a:t>
                      </a:r>
                      <a:r>
                        <a:rPr lang="en-US" sz="1400" b="0" baseline="-25000" dirty="0">
                          <a:latin typeface="Times New Roman"/>
                          <a:ea typeface="Times New Roman"/>
                          <a:cs typeface="Times New Roman"/>
                        </a:rPr>
                        <a:t>2</a:t>
                      </a:r>
                      <a:r>
                        <a:rPr lang="en-US" sz="2000" b="0" dirty="0">
                          <a:latin typeface="Times New Roman"/>
                          <a:ea typeface="Times New Roman"/>
                          <a:cs typeface="Times New Roman"/>
                        </a:rPr>
                        <a:t> bending</a:t>
                      </a:r>
                      <a:br>
                        <a:rPr lang="en-US" sz="2000" b="0" dirty="0">
                          <a:latin typeface="Times New Roman"/>
                          <a:ea typeface="Times New Roman"/>
                          <a:cs typeface="Times New Roman"/>
                        </a:rPr>
                      </a:br>
                      <a:r>
                        <a:rPr lang="en-US" sz="1400" b="0" baseline="30000" dirty="0">
                          <a:latin typeface="Times New Roman"/>
                          <a:ea typeface="Times New Roman"/>
                          <a:cs typeface="Times New Roman"/>
                        </a:rPr>
                        <a:t> </a:t>
                      </a:r>
                      <a:r>
                        <a:rPr lang="en-US" sz="2000" b="0" dirty="0">
                          <a:latin typeface="Times New Roman"/>
                          <a:ea typeface="Times New Roman"/>
                          <a:cs typeface="Times New Roman"/>
                        </a:rPr>
                        <a:t>C-C-C bending</a:t>
                      </a:r>
                      <a:endParaRPr lang="en-US" sz="2000" b="0" dirty="0">
                        <a:latin typeface="Calibri"/>
                        <a:ea typeface="Times New Roman"/>
                        <a:cs typeface="Times New Roman"/>
                      </a:endParaRPr>
                    </a:p>
                  </a:txBody>
                  <a:tcPr marL="28575" marR="28575" marT="28575" marB="28575">
                    <a:lnL>
                      <a:noFill/>
                    </a:lnL>
                    <a:lnR>
                      <a:noFill/>
                    </a:lnR>
                    <a:lnT>
                      <a:noFill/>
                    </a:lnT>
                    <a:lnB>
                      <a:noFill/>
                    </a:lnB>
                    <a:solidFill>
                      <a:srgbClr val="DDFFEE"/>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533400"/>
          <a:ext cx="8229599" cy="5410200"/>
        </p:xfrm>
        <a:graphic>
          <a:graphicData uri="http://schemas.openxmlformats.org/drawingml/2006/table">
            <a:tbl>
              <a:tblPr/>
              <a:tblGrid>
                <a:gridCol w="1175657"/>
                <a:gridCol w="1567543"/>
                <a:gridCol w="783771"/>
                <a:gridCol w="1175657"/>
                <a:gridCol w="1175657"/>
                <a:gridCol w="1175657"/>
                <a:gridCol w="1175657"/>
              </a:tblGrid>
              <a:tr h="5410200">
                <a:tc>
                  <a:txBody>
                    <a:bodyPr/>
                    <a:lstStyle/>
                    <a:p>
                      <a:pPr marL="0" marR="0" algn="ctr">
                        <a:lnSpc>
                          <a:spcPct val="115000"/>
                        </a:lnSpc>
                        <a:spcBef>
                          <a:spcPts val="0"/>
                        </a:spcBef>
                        <a:spcAft>
                          <a:spcPts val="1000"/>
                        </a:spcAft>
                      </a:pPr>
                      <a:r>
                        <a:rPr lang="en-US" sz="2000" b="1" u="sng" dirty="0">
                          <a:solidFill>
                            <a:srgbClr val="008080"/>
                          </a:solidFill>
                          <a:latin typeface="Times New Roman"/>
                          <a:ea typeface="Times New Roman"/>
                          <a:cs typeface="Times New Roman"/>
                          <a:hlinkClick r:id="rId2"/>
                        </a:rPr>
                        <a:t>Carboxylic Acids</a:t>
                      </a:r>
                      <a:r>
                        <a:rPr lang="en-US" sz="2000" b="1" dirty="0">
                          <a:latin typeface="Times New Roman"/>
                          <a:ea typeface="Times New Roman"/>
                          <a:cs typeface="Times New Roman"/>
                        </a:rPr>
                        <a:t> &amp; </a:t>
                      </a:r>
                      <a:r>
                        <a:rPr lang="en-US" sz="2000" b="1" u="sng" dirty="0">
                          <a:solidFill>
                            <a:srgbClr val="008080"/>
                          </a:solidFill>
                          <a:latin typeface="Times New Roman"/>
                          <a:ea typeface="Times New Roman"/>
                          <a:cs typeface="Times New Roman"/>
                          <a:hlinkClick r:id="rId2"/>
                        </a:rPr>
                        <a:t>Derivatives</a:t>
                      </a:r>
                      <a:endParaRPr lang="en-US" sz="2000" dirty="0">
                        <a:latin typeface="Calibri"/>
                        <a:ea typeface="Times New Roman"/>
                        <a:cs typeface="Times New Roman"/>
                      </a:endParaRPr>
                    </a:p>
                  </a:txBody>
                  <a:tcPr marL="28575" marR="28575" marT="28575" marB="28575">
                    <a:lnL>
                      <a:noFill/>
                    </a:lnL>
                    <a:lnR>
                      <a:noFill/>
                    </a:lnR>
                    <a:lnT>
                      <a:noFill/>
                    </a:lnT>
                    <a:lnB>
                      <a:noFill/>
                    </a:lnB>
                  </a:tcPr>
                </a:tc>
                <a:tc>
                  <a:txBody>
                    <a:bodyPr/>
                    <a:lstStyle/>
                    <a:p>
                      <a:pPr marL="0" marR="0">
                        <a:lnSpc>
                          <a:spcPct val="115000"/>
                        </a:lnSpc>
                        <a:spcBef>
                          <a:spcPts val="0"/>
                        </a:spcBef>
                        <a:spcAft>
                          <a:spcPts val="1200"/>
                        </a:spcAft>
                      </a:pPr>
                      <a:r>
                        <a:rPr lang="en-US" sz="2000" dirty="0">
                          <a:latin typeface="Times New Roman"/>
                          <a:ea typeface="Times New Roman"/>
                          <a:cs typeface="Times New Roman"/>
                        </a:rPr>
                        <a:t>2500-3300 (acids) overlap C-H</a:t>
                      </a:r>
                      <a:br>
                        <a:rPr lang="en-US" sz="2000" dirty="0">
                          <a:latin typeface="Times New Roman"/>
                          <a:ea typeface="Times New Roman"/>
                          <a:cs typeface="Times New Roman"/>
                        </a:rPr>
                      </a:br>
                      <a:r>
                        <a:rPr lang="en-US" sz="2000" dirty="0">
                          <a:latin typeface="Times New Roman"/>
                          <a:ea typeface="Times New Roman"/>
                          <a:cs typeface="Times New Roman"/>
                        </a:rPr>
                        <a:t>1705-1720 (acids)</a:t>
                      </a:r>
                      <a:br>
                        <a:rPr lang="en-US" sz="2000" dirty="0">
                          <a:latin typeface="Times New Roman"/>
                          <a:ea typeface="Times New Roman"/>
                          <a:cs typeface="Times New Roman"/>
                        </a:rPr>
                      </a:br>
                      <a:r>
                        <a:rPr lang="en-US" sz="2000" dirty="0">
                          <a:latin typeface="Times New Roman"/>
                          <a:ea typeface="Times New Roman"/>
                          <a:cs typeface="Times New Roman"/>
                        </a:rPr>
                        <a:t>1210-1320 (</a:t>
                      </a:r>
                      <a:r>
                        <a:rPr lang="en-US" sz="2000" dirty="0" smtClean="0">
                          <a:latin typeface="Times New Roman"/>
                          <a:ea typeface="Times New Roman"/>
                          <a:cs typeface="Times New Roman"/>
                        </a:rPr>
                        <a:t>acids)</a:t>
                      </a:r>
                      <a:endParaRPr lang="en-US" sz="2000" dirty="0" smtClean="0">
                        <a:latin typeface="Calibri"/>
                        <a:ea typeface="Times New Roman"/>
                        <a:cs typeface="Times New Roman"/>
                      </a:endParaRPr>
                    </a:p>
                    <a:p>
                      <a:pPr marL="0" marR="0">
                        <a:lnSpc>
                          <a:spcPct val="115000"/>
                        </a:lnSpc>
                        <a:spcBef>
                          <a:spcPts val="0"/>
                        </a:spcBef>
                        <a:spcAft>
                          <a:spcPts val="1200"/>
                        </a:spcAft>
                      </a:pPr>
                      <a:r>
                        <a:rPr lang="en-US" sz="2000" dirty="0" smtClean="0">
                          <a:latin typeface="Times New Roman"/>
                          <a:ea typeface="Times New Roman"/>
                          <a:cs typeface="Times New Roman"/>
                        </a:rPr>
                        <a:t>1785-1815 </a:t>
                      </a:r>
                    </a:p>
                    <a:p>
                      <a:pPr marL="0" marR="0">
                        <a:lnSpc>
                          <a:spcPct val="115000"/>
                        </a:lnSpc>
                        <a:spcBef>
                          <a:spcPts val="0"/>
                        </a:spcBef>
                        <a:spcAft>
                          <a:spcPts val="1200"/>
                        </a:spcAft>
                      </a:pPr>
                      <a:r>
                        <a:rPr lang="en-US" sz="2000" dirty="0" smtClean="0">
                          <a:latin typeface="Times New Roman"/>
                          <a:ea typeface="Times New Roman"/>
                          <a:cs typeface="Times New Roman"/>
                        </a:rPr>
                        <a:t>( </a:t>
                      </a:r>
                      <a:r>
                        <a:rPr lang="en-US" sz="2000" dirty="0" err="1">
                          <a:latin typeface="Times New Roman"/>
                          <a:ea typeface="Times New Roman"/>
                          <a:cs typeface="Times New Roman"/>
                        </a:rPr>
                        <a:t>acyl</a:t>
                      </a:r>
                      <a:r>
                        <a:rPr lang="en-US" sz="2000" dirty="0">
                          <a:latin typeface="Times New Roman"/>
                          <a:ea typeface="Times New Roman"/>
                          <a:cs typeface="Times New Roman"/>
                        </a:rPr>
                        <a:t> halides)</a:t>
                      </a:r>
                      <a:endParaRPr lang="en-US" sz="2000" dirty="0">
                        <a:latin typeface="Calibri"/>
                        <a:ea typeface="Times New Roman"/>
                        <a:cs typeface="Times New Roman"/>
                      </a:endParaRPr>
                    </a:p>
                  </a:txBody>
                  <a:tcPr marL="28575" marR="28575" marT="28575" marB="28575">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2000" dirty="0" err="1">
                          <a:latin typeface="Times New Roman"/>
                          <a:ea typeface="Times New Roman"/>
                          <a:cs typeface="Times New Roman"/>
                        </a:rPr>
                        <a:t>str</a:t>
                      </a: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err="1">
                          <a:latin typeface="Times New Roman"/>
                          <a:ea typeface="Times New Roman"/>
                          <a:cs typeface="Times New Roman"/>
                        </a:rPr>
                        <a:t>str</a:t>
                      </a: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med-</a:t>
                      </a:r>
                      <a:r>
                        <a:rPr lang="en-US" sz="2000" dirty="0" err="1">
                          <a:latin typeface="Times New Roman"/>
                          <a:ea typeface="Times New Roman"/>
                          <a:cs typeface="Times New Roman"/>
                        </a:rPr>
                        <a:t>str</a:t>
                      </a: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endParaRPr lang="en-US" sz="2000" dirty="0">
                        <a:latin typeface="Calibri"/>
                        <a:ea typeface="Times New Roman"/>
                        <a:cs typeface="Times New Roman"/>
                      </a:endParaRPr>
                    </a:p>
                  </a:txBody>
                  <a:tcPr marL="28575" marR="28575" marT="28575" marB="28575">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2000" dirty="0">
                          <a:latin typeface="Times New Roman"/>
                          <a:ea typeface="Times New Roman"/>
                          <a:cs typeface="Times New Roman"/>
                        </a:rPr>
                        <a:t>O-H (very broad)</a:t>
                      </a:r>
                      <a:br>
                        <a:rPr lang="en-US" sz="2000" dirty="0">
                          <a:latin typeface="Times New Roman"/>
                          <a:ea typeface="Times New Roman"/>
                          <a:cs typeface="Times New Roman"/>
                        </a:rPr>
                      </a:br>
                      <a:r>
                        <a:rPr lang="en-US" sz="2000" dirty="0" smtClean="0">
                          <a:latin typeface="Times New Roman"/>
                          <a:ea typeface="Times New Roman"/>
                          <a:cs typeface="Times New Roman"/>
                        </a:rPr>
                        <a:t>C=O (</a:t>
                      </a:r>
                      <a:r>
                        <a:rPr lang="en-US" sz="2000" dirty="0">
                          <a:latin typeface="Times New Roman"/>
                          <a:ea typeface="Times New Roman"/>
                          <a:cs typeface="Times New Roman"/>
                        </a:rPr>
                        <a:t>H-bonded) </a:t>
                      </a:r>
                      <a:br>
                        <a:rPr lang="en-US" sz="2000" dirty="0">
                          <a:latin typeface="Times New Roman"/>
                          <a:ea typeface="Times New Roman"/>
                          <a:cs typeface="Times New Roman"/>
                        </a:rPr>
                      </a:br>
                      <a:r>
                        <a:rPr lang="en-US" sz="2000" dirty="0">
                          <a:latin typeface="Times New Roman"/>
                          <a:ea typeface="Times New Roman"/>
                          <a:cs typeface="Times New Roman"/>
                        </a:rPr>
                        <a:t>O-C)</a:t>
                      </a:r>
                      <a:endParaRPr lang="en-US" sz="2000" dirty="0">
                        <a:latin typeface="Calibri"/>
                        <a:ea typeface="Times New Roman"/>
                        <a:cs typeface="Times New Roman"/>
                      </a:endParaRPr>
                    </a:p>
                  </a:txBody>
                  <a:tcPr marL="28575" marR="28575" marT="28575" marB="28575">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2000" dirty="0">
                          <a:latin typeface="Times New Roman"/>
                          <a:ea typeface="Times New Roman"/>
                          <a:cs typeface="Times New Roman"/>
                        </a:rPr>
                        <a:t>1395-1440</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endParaRPr lang="en-US" sz="2000" dirty="0">
                        <a:latin typeface="Calibri"/>
                        <a:ea typeface="Times New Roman"/>
                        <a:cs typeface="Times New Roman"/>
                      </a:endParaRPr>
                    </a:p>
                  </a:txBody>
                  <a:tcPr marL="28575" marR="28575" marT="28575" marB="28575">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2000" dirty="0">
                          <a:latin typeface="Times New Roman"/>
                          <a:ea typeface="Times New Roman"/>
                          <a:cs typeface="Times New Roman"/>
                        </a:rPr>
                        <a:t>med</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endParaRPr lang="en-US" sz="2000" dirty="0">
                        <a:latin typeface="Calibri"/>
                        <a:ea typeface="Times New Roman"/>
                        <a:cs typeface="Times New Roman"/>
                      </a:endParaRPr>
                    </a:p>
                  </a:txBody>
                  <a:tcPr marL="28575" marR="28575" marT="28575" marB="28575">
                    <a:lnL>
                      <a:noFill/>
                    </a:lnL>
                    <a:lnR>
                      <a:noFill/>
                    </a:lnR>
                    <a:lnT>
                      <a:noFill/>
                    </a:lnT>
                    <a:lnB>
                      <a:noFill/>
                    </a:lnB>
                    <a:solidFill>
                      <a:srgbClr val="DDFFEE"/>
                    </a:solidFill>
                  </a:tcPr>
                </a:tc>
                <a:tc>
                  <a:txBody>
                    <a:bodyPr/>
                    <a:lstStyle/>
                    <a:p>
                      <a:pPr marL="0" marR="0">
                        <a:lnSpc>
                          <a:spcPct val="115000"/>
                        </a:lnSpc>
                        <a:spcBef>
                          <a:spcPts val="0"/>
                        </a:spcBef>
                        <a:spcAft>
                          <a:spcPts val="0"/>
                        </a:spcAft>
                      </a:pPr>
                      <a:r>
                        <a:rPr lang="en-US" sz="2000" dirty="0">
                          <a:latin typeface="Times New Roman"/>
                          <a:ea typeface="Times New Roman"/>
                          <a:cs typeface="Times New Roman"/>
                        </a:rPr>
                        <a:t>C-O-H bending</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r>
                        <a:rPr lang="en-US" sz="2000" dirty="0">
                          <a:latin typeface="Times New Roman"/>
                          <a:ea typeface="Times New Roman"/>
                          <a:cs typeface="Times New Roman"/>
                        </a:rPr>
                        <a:t/>
                      </a:r>
                      <a:br>
                        <a:rPr lang="en-US" sz="2000" dirty="0">
                          <a:latin typeface="Times New Roman"/>
                          <a:ea typeface="Times New Roman"/>
                          <a:cs typeface="Times New Roman"/>
                        </a:rPr>
                      </a:br>
                      <a:endParaRPr lang="en-US" sz="2000" dirty="0">
                        <a:latin typeface="Calibri"/>
                        <a:ea typeface="Times New Roman"/>
                        <a:cs typeface="Times New Roman"/>
                      </a:endParaRPr>
                    </a:p>
                  </a:txBody>
                  <a:tcPr marL="28575" marR="28575" marT="28575" marB="28575">
                    <a:lnL>
                      <a:noFill/>
                    </a:lnL>
                    <a:lnR>
                      <a:noFill/>
                    </a:lnR>
                    <a:lnT>
                      <a:noFill/>
                    </a:lnT>
                    <a:lnB>
                      <a:noFill/>
                    </a:lnB>
                    <a:solidFill>
                      <a:srgbClr val="DDFFEE"/>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533400"/>
          <a:ext cx="8153400" cy="4876800"/>
        </p:xfrm>
        <a:graphic>
          <a:graphicData uri="http://schemas.openxmlformats.org/drawingml/2006/table">
            <a:tbl>
              <a:tblPr/>
              <a:tblGrid>
                <a:gridCol w="1630680"/>
                <a:gridCol w="1630680"/>
                <a:gridCol w="1630680"/>
                <a:gridCol w="1630680"/>
                <a:gridCol w="1630680"/>
              </a:tblGrid>
              <a:tr h="4876800">
                <a:tc>
                  <a:txBody>
                    <a:bodyPr/>
                    <a:lstStyle/>
                    <a:p>
                      <a:pPr marL="0" marR="0" algn="ctr">
                        <a:lnSpc>
                          <a:spcPct val="115000"/>
                        </a:lnSpc>
                        <a:spcBef>
                          <a:spcPts val="0"/>
                        </a:spcBef>
                        <a:spcAft>
                          <a:spcPts val="1000"/>
                        </a:spcAft>
                      </a:pPr>
                      <a:r>
                        <a:rPr lang="en-US" sz="2800" b="1" dirty="0" err="1">
                          <a:latin typeface="Times New Roman"/>
                          <a:ea typeface="Times New Roman"/>
                          <a:cs typeface="Times New Roman"/>
                        </a:rPr>
                        <a:t>Nitriles</a:t>
                      </a:r>
                      <a:r>
                        <a:rPr lang="en-US" sz="2800" b="1" dirty="0">
                          <a:latin typeface="Times New Roman"/>
                          <a:ea typeface="Times New Roman"/>
                          <a:cs typeface="Times New Roman"/>
                        </a:rPr>
                        <a:t/>
                      </a:r>
                      <a:br>
                        <a:rPr lang="en-US" sz="2800" b="1" dirty="0">
                          <a:latin typeface="Times New Roman"/>
                          <a:ea typeface="Times New Roman"/>
                          <a:cs typeface="Times New Roman"/>
                        </a:rPr>
                      </a:br>
                      <a:r>
                        <a:rPr lang="en-US" sz="2800" b="1" dirty="0">
                          <a:latin typeface="Times New Roman"/>
                          <a:ea typeface="Times New Roman"/>
                          <a:cs typeface="Times New Roman"/>
                        </a:rPr>
                        <a:t/>
                      </a:r>
                      <a:br>
                        <a:rPr lang="en-US" sz="2800" b="1" dirty="0">
                          <a:latin typeface="Times New Roman"/>
                          <a:ea typeface="Times New Roman"/>
                          <a:cs typeface="Times New Roman"/>
                        </a:rPr>
                      </a:br>
                      <a:r>
                        <a:rPr lang="en-US" sz="2800" b="1" dirty="0" err="1">
                          <a:latin typeface="Times New Roman"/>
                          <a:ea typeface="Times New Roman"/>
                          <a:cs typeface="Times New Roman"/>
                        </a:rPr>
                        <a:t>Isocyanates,Isothiocyanates</a:t>
                      </a:r>
                      <a:r>
                        <a:rPr lang="en-US" sz="2800" b="1" dirty="0">
                          <a:latin typeface="Times New Roman"/>
                          <a:ea typeface="Times New Roman"/>
                          <a:cs typeface="Times New Roman"/>
                        </a:rPr>
                        <a:t>,</a:t>
                      </a:r>
                      <a:br>
                        <a:rPr lang="en-US" sz="2800" b="1" dirty="0">
                          <a:latin typeface="Times New Roman"/>
                          <a:ea typeface="Times New Roman"/>
                          <a:cs typeface="Times New Roman"/>
                        </a:rPr>
                      </a:br>
                      <a:r>
                        <a:rPr lang="en-US" sz="2800" b="1" dirty="0" err="1">
                          <a:latin typeface="Times New Roman"/>
                          <a:ea typeface="Times New Roman"/>
                          <a:cs typeface="Times New Roman"/>
                        </a:rPr>
                        <a:t>Diimides</a:t>
                      </a:r>
                      <a:r>
                        <a:rPr lang="en-US" sz="2800" b="1" dirty="0">
                          <a:latin typeface="Times New Roman"/>
                          <a:ea typeface="Times New Roman"/>
                          <a:cs typeface="Times New Roman"/>
                        </a:rPr>
                        <a:t>, </a:t>
                      </a:r>
                      <a:r>
                        <a:rPr lang="en-US" sz="2800" b="1" dirty="0" err="1">
                          <a:latin typeface="Times New Roman"/>
                          <a:ea typeface="Times New Roman"/>
                          <a:cs typeface="Times New Roman"/>
                        </a:rPr>
                        <a:t>Azides</a:t>
                      </a:r>
                      <a:r>
                        <a:rPr lang="en-US" sz="2800" b="1" dirty="0">
                          <a:latin typeface="Times New Roman"/>
                          <a:ea typeface="Times New Roman"/>
                          <a:cs typeface="Times New Roman"/>
                        </a:rPr>
                        <a:t> &amp; Ketenes</a:t>
                      </a:r>
                      <a:endParaRPr lang="en-US" sz="2800" dirty="0">
                        <a:latin typeface="Calibri"/>
                        <a:ea typeface="Times New Roman"/>
                        <a:cs typeface="Times New Roman"/>
                      </a:endParaRPr>
                    </a:p>
                  </a:txBody>
                  <a:tcPr marL="28575" marR="28575" marT="28575" marB="28575">
                    <a:lnL>
                      <a:noFill/>
                    </a:lnL>
                    <a:lnR>
                      <a:noFill/>
                    </a:lnR>
                    <a:lnT>
                      <a:noFill/>
                    </a:lnT>
                    <a:lnB>
                      <a:noFill/>
                    </a:lnB>
                  </a:tcPr>
                </a:tc>
                <a:tc>
                  <a:txBody>
                    <a:bodyPr/>
                    <a:lstStyle/>
                    <a:p>
                      <a:pPr marL="0" marR="0">
                        <a:lnSpc>
                          <a:spcPct val="115000"/>
                        </a:lnSpc>
                        <a:spcBef>
                          <a:spcPts val="0"/>
                        </a:spcBef>
                        <a:spcAft>
                          <a:spcPts val="0"/>
                        </a:spcAft>
                      </a:pPr>
                      <a:r>
                        <a:rPr lang="en-US" sz="2800" dirty="0">
                          <a:latin typeface="Times New Roman"/>
                          <a:ea typeface="Times New Roman"/>
                          <a:cs typeface="Times New Roman"/>
                        </a:rPr>
                        <a:t>2240-2260</a:t>
                      </a:r>
                      <a:br>
                        <a:rPr lang="en-US" sz="2800" dirty="0">
                          <a:latin typeface="Times New Roman"/>
                          <a:ea typeface="Times New Roman"/>
                          <a:cs typeface="Times New Roman"/>
                        </a:rPr>
                      </a:br>
                      <a:r>
                        <a:rPr lang="en-US" sz="2800" dirty="0">
                          <a:latin typeface="Times New Roman"/>
                          <a:ea typeface="Times New Roman"/>
                          <a:cs typeface="Times New Roman"/>
                        </a:rPr>
                        <a:t/>
                      </a:r>
                      <a:br>
                        <a:rPr lang="en-US" sz="2800" dirty="0">
                          <a:latin typeface="Times New Roman"/>
                          <a:ea typeface="Times New Roman"/>
                          <a:cs typeface="Times New Roman"/>
                        </a:rPr>
                      </a:br>
                      <a:r>
                        <a:rPr lang="en-US" sz="2800" dirty="0">
                          <a:latin typeface="Times New Roman"/>
                          <a:ea typeface="Times New Roman"/>
                          <a:cs typeface="Times New Roman"/>
                        </a:rPr>
                        <a:t>2100-2270</a:t>
                      </a:r>
                      <a:endParaRPr lang="en-US" sz="2800" dirty="0">
                        <a:latin typeface="Calibri"/>
                        <a:ea typeface="Times New Roman"/>
                        <a:cs typeface="Times New Roman"/>
                      </a:endParaRPr>
                    </a:p>
                  </a:txBody>
                  <a:tcPr marL="28575" marR="28575" marT="28575" marB="28575">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2800" dirty="0">
                          <a:latin typeface="Times New Roman"/>
                          <a:ea typeface="Times New Roman"/>
                          <a:cs typeface="Times New Roman"/>
                        </a:rPr>
                        <a:t>med</a:t>
                      </a:r>
                      <a:br>
                        <a:rPr lang="en-US" sz="2800" dirty="0">
                          <a:latin typeface="Times New Roman"/>
                          <a:ea typeface="Times New Roman"/>
                          <a:cs typeface="Times New Roman"/>
                        </a:rPr>
                      </a:br>
                      <a:r>
                        <a:rPr lang="en-US" sz="2800" dirty="0">
                          <a:latin typeface="Times New Roman"/>
                          <a:ea typeface="Times New Roman"/>
                          <a:cs typeface="Times New Roman"/>
                        </a:rPr>
                        <a:t/>
                      </a:r>
                      <a:br>
                        <a:rPr lang="en-US" sz="2800" dirty="0">
                          <a:latin typeface="Times New Roman"/>
                          <a:ea typeface="Times New Roman"/>
                          <a:cs typeface="Times New Roman"/>
                        </a:rPr>
                      </a:br>
                      <a:r>
                        <a:rPr lang="en-US" sz="2800" dirty="0">
                          <a:latin typeface="Times New Roman"/>
                          <a:ea typeface="Times New Roman"/>
                          <a:cs typeface="Times New Roman"/>
                        </a:rPr>
                        <a:t>med</a:t>
                      </a:r>
                      <a:endParaRPr lang="en-US" sz="2800" dirty="0">
                        <a:latin typeface="Calibri"/>
                        <a:ea typeface="Times New Roman"/>
                        <a:cs typeface="Times New Roman"/>
                      </a:endParaRPr>
                    </a:p>
                  </a:txBody>
                  <a:tcPr marL="28575" marR="28575" marT="28575" marB="28575">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2800" dirty="0">
                          <a:latin typeface="Times New Roman"/>
                          <a:ea typeface="Times New Roman"/>
                          <a:cs typeface="Times New Roman"/>
                        </a:rPr>
                        <a:t>C≡N (sharp)</a:t>
                      </a:r>
                      <a:br>
                        <a:rPr lang="en-US" sz="2800" dirty="0">
                          <a:latin typeface="Times New Roman"/>
                          <a:ea typeface="Times New Roman"/>
                          <a:cs typeface="Times New Roman"/>
                        </a:rPr>
                      </a:br>
                      <a:r>
                        <a:rPr lang="en-US" sz="2800" dirty="0">
                          <a:latin typeface="Times New Roman"/>
                          <a:ea typeface="Times New Roman"/>
                          <a:cs typeface="Times New Roman"/>
                        </a:rPr>
                        <a:t/>
                      </a:r>
                      <a:br>
                        <a:rPr lang="en-US" sz="2800" dirty="0">
                          <a:latin typeface="Times New Roman"/>
                          <a:ea typeface="Times New Roman"/>
                          <a:cs typeface="Times New Roman"/>
                        </a:rPr>
                      </a:br>
                      <a:r>
                        <a:rPr lang="en-US" sz="2800" dirty="0">
                          <a:latin typeface="Times New Roman"/>
                          <a:ea typeface="Times New Roman"/>
                          <a:cs typeface="Times New Roman"/>
                        </a:rPr>
                        <a:t>-N=C=O, -N=C=S</a:t>
                      </a:r>
                      <a:br>
                        <a:rPr lang="en-US" sz="2800" dirty="0">
                          <a:latin typeface="Times New Roman"/>
                          <a:ea typeface="Times New Roman"/>
                          <a:cs typeface="Times New Roman"/>
                        </a:rPr>
                      </a:br>
                      <a:r>
                        <a:rPr lang="en-US" sz="2800" dirty="0">
                          <a:latin typeface="Times New Roman"/>
                          <a:ea typeface="Times New Roman"/>
                          <a:cs typeface="Times New Roman"/>
                        </a:rPr>
                        <a:t>-N=C=N-, -N</a:t>
                      </a:r>
                      <a:r>
                        <a:rPr lang="en-US" sz="1800" baseline="-25000" dirty="0">
                          <a:latin typeface="Times New Roman"/>
                          <a:ea typeface="Times New Roman"/>
                          <a:cs typeface="Times New Roman"/>
                        </a:rPr>
                        <a:t>3</a:t>
                      </a:r>
                      <a:r>
                        <a:rPr lang="en-US" sz="2800" dirty="0">
                          <a:latin typeface="Times New Roman"/>
                          <a:ea typeface="Times New Roman"/>
                          <a:cs typeface="Times New Roman"/>
                        </a:rPr>
                        <a:t>, C=C=O</a:t>
                      </a:r>
                      <a:endParaRPr lang="en-US" sz="2800" dirty="0">
                        <a:latin typeface="Calibri"/>
                        <a:ea typeface="Times New Roman"/>
                        <a:cs typeface="Times New Roman"/>
                      </a:endParaRPr>
                    </a:p>
                  </a:txBody>
                  <a:tcPr marL="28575" marR="28575" marT="28575" marB="28575">
                    <a:lnL>
                      <a:noFill/>
                    </a:lnL>
                    <a:lnR>
                      <a:noFill/>
                    </a:lnR>
                    <a:lnT>
                      <a:noFill/>
                    </a:lnT>
                    <a:lnB>
                      <a:noFill/>
                    </a:lnB>
                    <a:solidFill>
                      <a:srgbClr val="DDEEFF"/>
                    </a:solidFill>
                  </a:tcPr>
                </a:tc>
                <a:tc>
                  <a:txBody>
                    <a:bodyPr/>
                    <a:lstStyle/>
                    <a:p>
                      <a:pPr marL="0" marR="0">
                        <a:lnSpc>
                          <a:spcPct val="115000"/>
                        </a:lnSpc>
                        <a:spcBef>
                          <a:spcPts val="0"/>
                        </a:spcBef>
                        <a:spcAft>
                          <a:spcPts val="0"/>
                        </a:spcAft>
                      </a:pPr>
                      <a:r>
                        <a:rPr lang="en-US" sz="2800" dirty="0">
                          <a:latin typeface="Times New Roman"/>
                          <a:ea typeface="Times New Roman"/>
                          <a:cs typeface="Times New Roman"/>
                        </a:rPr>
                        <a:t> </a:t>
                      </a:r>
                      <a:endParaRPr lang="en-US" sz="2800" dirty="0">
                        <a:latin typeface="Calibri"/>
                        <a:ea typeface="Times New Roman"/>
                        <a:cs typeface="Times New Roman"/>
                      </a:endParaRPr>
                    </a:p>
                  </a:txBody>
                  <a:tcPr marL="28575" marR="28575" marT="28575" marB="28575">
                    <a:lnL>
                      <a:noFill/>
                    </a:lnL>
                    <a:lnR>
                      <a:noFill/>
                    </a:lnR>
                    <a:lnT>
                      <a:noFill/>
                    </a:lnT>
                    <a:lnB>
                      <a:noFill/>
                    </a:lnB>
                    <a:solidFill>
                      <a:srgbClr val="DDFFEE"/>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3059113" y="260350"/>
            <a:ext cx="3248025" cy="519113"/>
          </a:xfrm>
          <a:prstGeom prst="rect">
            <a:avLst/>
          </a:prstGeom>
          <a:noFill/>
          <a:ln w="9525">
            <a:noFill/>
            <a:miter lim="800000"/>
            <a:headEnd/>
            <a:tailEnd/>
          </a:ln>
          <a:effectLst/>
        </p:spPr>
        <p:txBody>
          <a:bodyPr wrap="none">
            <a:spAutoFit/>
          </a:bodyPr>
          <a:lstStyle/>
          <a:p>
            <a:r>
              <a:rPr lang="en-US" sz="2800" b="1">
                <a:solidFill>
                  <a:srgbClr val="FF9900"/>
                </a:solidFill>
                <a:latin typeface="Arial" charset="0"/>
              </a:rPr>
              <a:t>Fingerprint region</a:t>
            </a:r>
          </a:p>
        </p:txBody>
      </p:sp>
      <p:sp>
        <p:nvSpPr>
          <p:cNvPr id="135174" name="Text Box 6"/>
          <p:cNvSpPr txBox="1">
            <a:spLocks noChangeArrowheads="1"/>
          </p:cNvSpPr>
          <p:nvPr/>
        </p:nvSpPr>
        <p:spPr bwMode="auto">
          <a:xfrm>
            <a:off x="685800" y="914400"/>
            <a:ext cx="8153400" cy="2092881"/>
          </a:xfrm>
          <a:prstGeom prst="rect">
            <a:avLst/>
          </a:prstGeom>
          <a:noFill/>
          <a:ln w="9525">
            <a:noFill/>
            <a:miter lim="800000"/>
            <a:headEnd/>
            <a:tailEnd/>
          </a:ln>
          <a:effectLst/>
        </p:spPr>
        <p:txBody>
          <a:bodyPr wrap="square">
            <a:spAutoFit/>
          </a:bodyPr>
          <a:lstStyle/>
          <a:p>
            <a:pPr algn="just">
              <a:spcBef>
                <a:spcPct val="50000"/>
              </a:spcBef>
            </a:pPr>
            <a:r>
              <a:rPr lang="en-US" sz="2000" dirty="0">
                <a:latin typeface="Times New Roman" pitchFamily="18" charset="0"/>
                <a:cs typeface="Times New Roman" pitchFamily="18" charset="0"/>
              </a:rPr>
              <a:t>In the region from </a:t>
            </a:r>
            <a:r>
              <a:rPr lang="en-US" sz="2000" dirty="0">
                <a:latin typeface="Times New Roman" pitchFamily="18" charset="0"/>
                <a:cs typeface="Times New Roman" pitchFamily="18" charset="0"/>
                <a:sym typeface="Symbol" pitchFamily="18" charset="2"/>
              </a:rPr>
              <a:t> </a:t>
            </a:r>
            <a:r>
              <a:rPr lang="en-US" sz="2000" dirty="0" smtClean="0">
                <a:latin typeface="Times New Roman" pitchFamily="18" charset="0"/>
                <a:cs typeface="Times New Roman" pitchFamily="18" charset="0"/>
                <a:sym typeface="Symbol" pitchFamily="18" charset="2"/>
              </a:rPr>
              <a:t>1400 </a:t>
            </a:r>
            <a:r>
              <a:rPr lang="en-US" sz="2000" dirty="0">
                <a:latin typeface="Times New Roman" pitchFamily="18" charset="0"/>
                <a:cs typeface="Times New Roman" pitchFamily="18" charset="0"/>
                <a:sym typeface="Symbol" pitchFamily="18" charset="2"/>
              </a:rPr>
              <a:t>to </a:t>
            </a:r>
            <a:r>
              <a:rPr lang="en-US" sz="2000" dirty="0" smtClean="0">
                <a:latin typeface="Times New Roman" pitchFamily="18" charset="0"/>
                <a:cs typeface="Times New Roman" pitchFamily="18" charset="0"/>
                <a:sym typeface="Symbol" pitchFamily="18" charset="2"/>
              </a:rPr>
              <a:t>665 </a:t>
            </a:r>
            <a:r>
              <a:rPr lang="en-US" sz="2000" dirty="0">
                <a:latin typeface="Times New Roman" pitchFamily="18" charset="0"/>
                <a:cs typeface="Times New Roman" pitchFamily="18" charset="0"/>
                <a:sym typeface="Symbol" pitchFamily="18" charset="2"/>
              </a:rPr>
              <a:t>cm</a:t>
            </a:r>
            <a:r>
              <a:rPr lang="en-US" sz="2000" baseline="30000" dirty="0">
                <a:latin typeface="Times New Roman" pitchFamily="18" charset="0"/>
                <a:cs typeface="Times New Roman" pitchFamily="18" charset="0"/>
                <a:sym typeface="Symbol" pitchFamily="18" charset="2"/>
              </a:rPr>
              <a:t>-1</a:t>
            </a:r>
            <a:r>
              <a:rPr lang="en-US" sz="2000" dirty="0">
                <a:latin typeface="Times New Roman" pitchFamily="18" charset="0"/>
                <a:cs typeface="Times New Roman" pitchFamily="18" charset="0"/>
                <a:sym typeface="Symbol" pitchFamily="18" charset="2"/>
              </a:rPr>
              <a:t>, vibrational frequencies are affected by the entire molecule, as the broader ranges for group absorptions in the figure below – </a:t>
            </a:r>
            <a:r>
              <a:rPr lang="en-US" sz="2000" b="1" dirty="0">
                <a:solidFill>
                  <a:srgbClr val="FF3300"/>
                </a:solidFill>
                <a:latin typeface="Times New Roman" pitchFamily="18" charset="0"/>
                <a:cs typeface="Times New Roman" pitchFamily="18" charset="0"/>
                <a:sym typeface="Symbol" pitchFamily="18" charset="2"/>
              </a:rPr>
              <a:t>fingerprint region</a:t>
            </a:r>
            <a:r>
              <a:rPr lang="en-US" sz="2000" dirty="0">
                <a:latin typeface="Times New Roman" pitchFamily="18" charset="0"/>
                <a:cs typeface="Times New Roman" pitchFamily="18" charset="0"/>
                <a:sym typeface="Symbol" pitchFamily="18" charset="2"/>
              </a:rPr>
              <a:t>.</a:t>
            </a:r>
          </a:p>
          <a:p>
            <a:pPr algn="just">
              <a:spcBef>
                <a:spcPct val="50000"/>
              </a:spcBef>
            </a:pPr>
            <a:r>
              <a:rPr lang="en-US" sz="2000" dirty="0">
                <a:latin typeface="Times New Roman" pitchFamily="18" charset="0"/>
                <a:cs typeface="Times New Roman" pitchFamily="18" charset="0"/>
                <a:sym typeface="Symbol" pitchFamily="18" charset="2"/>
              </a:rPr>
              <a:t>Absorption in this fingerprint region is characteristic of the molecule as a whole. This region finds widespread use for identification purpose by comparison with library spectra.</a:t>
            </a:r>
            <a:endParaRPr lang="en-US" sz="2000" dirty="0">
              <a:latin typeface="Times New Roman" pitchFamily="18" charset="0"/>
              <a:cs typeface="Times New Roman" pitchFamily="18" charset="0"/>
            </a:endParaRPr>
          </a:p>
        </p:txBody>
      </p:sp>
      <p:pic>
        <p:nvPicPr>
          <p:cNvPr id="135175" name="Picture 7" descr="C:\Documents and Settings\apwjzh\Desktop\14-3.tif"/>
          <p:cNvPicPr>
            <a:picLocks noChangeAspect="1" noChangeArrowheads="1"/>
          </p:cNvPicPr>
          <p:nvPr/>
        </p:nvPicPr>
        <p:blipFill>
          <a:blip r:embed="rId2"/>
          <a:srcRect/>
          <a:stretch>
            <a:fillRect/>
          </a:stretch>
        </p:blipFill>
        <p:spPr bwMode="auto">
          <a:xfrm>
            <a:off x="762000" y="3048000"/>
            <a:ext cx="7924800" cy="3810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9"/>
          <p:cNvSpPr txBox="1">
            <a:spLocks noChangeArrowheads="1"/>
          </p:cNvSpPr>
          <p:nvPr/>
        </p:nvSpPr>
        <p:spPr bwMode="auto">
          <a:xfrm>
            <a:off x="0" y="533400"/>
            <a:ext cx="5867400" cy="1980029"/>
          </a:xfrm>
          <a:prstGeom prst="rect">
            <a:avLst/>
          </a:prstGeom>
          <a:noFill/>
          <a:ln w="9525">
            <a:noFill/>
            <a:miter lim="800000"/>
            <a:headEnd/>
            <a:tailEnd/>
          </a:ln>
        </p:spPr>
        <p:txBody>
          <a:bodyPr wrap="square">
            <a:spAutoFit/>
          </a:bodyPr>
          <a:lstStyle/>
          <a:p>
            <a:pPr marL="973138" lvl="1" indent="-457200">
              <a:buFontTx/>
              <a:buAutoNum type="arabicPeriod"/>
            </a:pPr>
            <a:r>
              <a:rPr lang="en-US" sz="1600" b="1" dirty="0" err="1" smtClean="0">
                <a:solidFill>
                  <a:schemeClr val="accent6"/>
                </a:solidFill>
                <a:latin typeface="Arial" charset="0"/>
              </a:rPr>
              <a:t>Alkanes</a:t>
            </a:r>
            <a:r>
              <a:rPr lang="en-US" sz="1600" dirty="0" smtClean="0">
                <a:latin typeface="Arial" charset="0"/>
              </a:rPr>
              <a:t> </a:t>
            </a:r>
            <a:r>
              <a:rPr lang="en-US" sz="1600" dirty="0">
                <a:latin typeface="Arial" charset="0"/>
              </a:rPr>
              <a:t>– combination of C-C and C-H bonds</a:t>
            </a:r>
            <a:endParaRPr lang="en-US" sz="1600" baseline="30000" dirty="0">
              <a:latin typeface="Arial" charset="0"/>
            </a:endParaRPr>
          </a:p>
          <a:p>
            <a:pPr marL="1371600" lvl="2" indent="-284163">
              <a:buFontTx/>
              <a:buChar char="•"/>
            </a:pPr>
            <a:r>
              <a:rPr lang="en-US" sz="1600" dirty="0" smtClean="0">
                <a:latin typeface="Arial" charset="0"/>
              </a:rPr>
              <a:t>C-C </a:t>
            </a:r>
            <a:r>
              <a:rPr lang="en-US" sz="1600" dirty="0">
                <a:latin typeface="Arial" charset="0"/>
              </a:rPr>
              <a:t>stretches and bends </a:t>
            </a:r>
            <a:r>
              <a:rPr lang="en-US" sz="1600" dirty="0" smtClean="0">
                <a:latin typeface="Arial" charset="0"/>
              </a:rPr>
              <a:t>1360-1470 cm</a:t>
            </a:r>
            <a:r>
              <a:rPr lang="en-US" sz="1600" baseline="30000" dirty="0" smtClean="0">
                <a:latin typeface="Arial" charset="0"/>
              </a:rPr>
              <a:t>-1</a:t>
            </a:r>
          </a:p>
          <a:p>
            <a:pPr marL="1371600" lvl="2" indent="-284163">
              <a:buFontTx/>
              <a:buChar char="•"/>
            </a:pPr>
            <a:endParaRPr lang="en-US" sz="1600" dirty="0">
              <a:latin typeface="Arial" charset="0"/>
            </a:endParaRPr>
          </a:p>
          <a:p>
            <a:pPr marL="1371600" lvl="2" indent="-284163">
              <a:buFontTx/>
              <a:buChar char="•"/>
            </a:pPr>
            <a:r>
              <a:rPr lang="en-US" sz="1600" dirty="0" smtClean="0">
                <a:latin typeface="Arial" charset="0"/>
              </a:rPr>
              <a:t>CH</a:t>
            </a:r>
            <a:r>
              <a:rPr lang="en-US" sz="1600" baseline="-25000" dirty="0" smtClean="0">
                <a:latin typeface="Arial" charset="0"/>
              </a:rPr>
              <a:t>2</a:t>
            </a:r>
            <a:r>
              <a:rPr lang="en-US" sz="1600" dirty="0" smtClean="0">
                <a:latin typeface="Arial" charset="0"/>
              </a:rPr>
              <a:t>-CH</a:t>
            </a:r>
            <a:r>
              <a:rPr lang="en-US" sz="1600" baseline="-25000" dirty="0" smtClean="0">
                <a:latin typeface="Arial" charset="0"/>
              </a:rPr>
              <a:t>2</a:t>
            </a:r>
            <a:r>
              <a:rPr lang="en-US" sz="1600" dirty="0" smtClean="0">
                <a:latin typeface="Arial" charset="0"/>
              </a:rPr>
              <a:t> </a:t>
            </a:r>
            <a:r>
              <a:rPr lang="en-US" sz="1600" dirty="0">
                <a:latin typeface="Arial" charset="0"/>
              </a:rPr>
              <a:t>bond </a:t>
            </a:r>
            <a:r>
              <a:rPr lang="en-US" sz="1600" dirty="0" smtClean="0">
                <a:latin typeface="Arial" charset="0"/>
              </a:rPr>
              <a:t>1450-1470 cm</a:t>
            </a:r>
            <a:r>
              <a:rPr lang="en-US" sz="1600" baseline="30000" dirty="0" smtClean="0">
                <a:latin typeface="Arial" charset="0"/>
              </a:rPr>
              <a:t>-1</a:t>
            </a:r>
          </a:p>
          <a:p>
            <a:pPr marL="1371600" lvl="2" indent="-284163">
              <a:buFontTx/>
              <a:buChar char="•"/>
            </a:pPr>
            <a:endParaRPr lang="en-US" sz="1600" baseline="30000" dirty="0">
              <a:latin typeface="Arial" charset="0"/>
            </a:endParaRPr>
          </a:p>
          <a:p>
            <a:pPr marL="1371600" lvl="2" indent="-284163">
              <a:buFontTx/>
              <a:buChar char="•"/>
            </a:pPr>
            <a:r>
              <a:rPr lang="en-US" sz="1600" dirty="0" smtClean="0">
                <a:latin typeface="Arial" charset="0"/>
              </a:rPr>
              <a:t>CH</a:t>
            </a:r>
            <a:r>
              <a:rPr lang="en-US" sz="1600" baseline="-25000" dirty="0" smtClean="0">
                <a:latin typeface="Arial" charset="0"/>
              </a:rPr>
              <a:t>2</a:t>
            </a:r>
            <a:r>
              <a:rPr lang="en-US" sz="1600" dirty="0" smtClean="0">
                <a:latin typeface="Arial" charset="0"/>
              </a:rPr>
              <a:t>-CH</a:t>
            </a:r>
            <a:r>
              <a:rPr lang="en-US" sz="1600" baseline="-25000" dirty="0" smtClean="0">
                <a:latin typeface="Arial" charset="0"/>
              </a:rPr>
              <a:t>3</a:t>
            </a:r>
            <a:r>
              <a:rPr lang="en-US" sz="1600" dirty="0" smtClean="0">
                <a:latin typeface="Arial" charset="0"/>
              </a:rPr>
              <a:t> </a:t>
            </a:r>
            <a:r>
              <a:rPr lang="en-US" sz="1600" dirty="0">
                <a:latin typeface="Arial" charset="0"/>
              </a:rPr>
              <a:t>bond </a:t>
            </a:r>
            <a:r>
              <a:rPr lang="en-US" sz="1600" dirty="0" smtClean="0">
                <a:latin typeface="Arial" charset="0"/>
              </a:rPr>
              <a:t>1360-1390 cm</a:t>
            </a:r>
            <a:r>
              <a:rPr lang="en-US" sz="1600" baseline="30000" dirty="0" smtClean="0">
                <a:latin typeface="Arial" charset="0"/>
              </a:rPr>
              <a:t>-1</a:t>
            </a:r>
          </a:p>
          <a:p>
            <a:pPr marL="1371600" lvl="2" indent="-284163">
              <a:buFontTx/>
              <a:buChar char="•"/>
            </a:pPr>
            <a:endParaRPr lang="en-US" sz="1600" dirty="0">
              <a:latin typeface="Arial" charset="0"/>
            </a:endParaRPr>
          </a:p>
          <a:p>
            <a:pPr marL="1371600" lvl="2" indent="-284163">
              <a:buFontTx/>
              <a:buChar char="•"/>
            </a:pPr>
            <a:r>
              <a:rPr lang="en-US" sz="1600" dirty="0" smtClean="0">
                <a:latin typeface="Arial" charset="0"/>
              </a:rPr>
              <a:t>sp</a:t>
            </a:r>
            <a:r>
              <a:rPr lang="en-US" sz="1600" baseline="30000" dirty="0" smtClean="0">
                <a:latin typeface="Arial" charset="0"/>
              </a:rPr>
              <a:t>3</a:t>
            </a:r>
            <a:r>
              <a:rPr lang="en-US" sz="1600" dirty="0" smtClean="0">
                <a:latin typeface="Arial" charset="0"/>
              </a:rPr>
              <a:t> </a:t>
            </a:r>
            <a:r>
              <a:rPr lang="en-US" sz="1600" dirty="0">
                <a:latin typeface="Arial" charset="0"/>
              </a:rPr>
              <a:t>C-H between 2800-3000 </a:t>
            </a:r>
            <a:r>
              <a:rPr lang="en-US" sz="1600" dirty="0" smtClean="0">
                <a:latin typeface="Arial" charset="0"/>
              </a:rPr>
              <a:t>cm</a:t>
            </a:r>
            <a:r>
              <a:rPr lang="en-US" sz="1600" baseline="30000" dirty="0" smtClean="0">
                <a:latin typeface="Arial" charset="0"/>
              </a:rPr>
              <a:t>-1</a:t>
            </a:r>
            <a:endParaRPr lang="en-US" sz="1600" baseline="30000" dirty="0">
              <a:latin typeface="Arial" charset="0"/>
            </a:endParaRPr>
          </a:p>
        </p:txBody>
      </p:sp>
      <p:sp>
        <p:nvSpPr>
          <p:cNvPr id="1028" name="Text Box 17"/>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dirty="0"/>
              <a:t>Infrared Spectroscopy</a:t>
            </a:r>
          </a:p>
        </p:txBody>
      </p:sp>
      <p:pic>
        <p:nvPicPr>
          <p:cNvPr id="1029" name="Picture 12" descr="octane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799"/>
            <a:ext cx="7378537" cy="3474720"/>
          </a:xfrm>
          <a:prstGeom prst="rect">
            <a:avLst/>
          </a:prstGeom>
          <a:noFill/>
          <a:ln w="9525">
            <a:noFill/>
            <a:miter lim="800000"/>
            <a:headEnd/>
            <a:tailEnd/>
          </a:ln>
        </p:spPr>
      </p:pic>
      <p:sp>
        <p:nvSpPr>
          <p:cNvPr id="21517" name="Rectangle 13"/>
          <p:cNvSpPr>
            <a:spLocks noChangeArrowheads="1"/>
          </p:cNvSpPr>
          <p:nvPr/>
        </p:nvSpPr>
        <p:spPr bwMode="auto">
          <a:xfrm>
            <a:off x="6035040" y="182880"/>
            <a:ext cx="297180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dirty="0">
                <a:latin typeface="Arial" charset="0"/>
              </a:rPr>
              <a:t>Octane</a:t>
            </a:r>
          </a:p>
        </p:txBody>
      </p:sp>
      <p:sp>
        <p:nvSpPr>
          <p:cNvPr id="13" name="Rounded Rectangle 12"/>
          <p:cNvSpPr/>
          <p:nvPr/>
        </p:nvSpPr>
        <p:spPr>
          <a:xfrm>
            <a:off x="2819400" y="3048000"/>
            <a:ext cx="457200" cy="32004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5791200" y="3085170"/>
            <a:ext cx="533400" cy="19812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035" name="Object 11"/>
          <p:cNvGraphicFramePr>
            <a:graphicFrameLocks noChangeAspect="1"/>
          </p:cNvGraphicFramePr>
          <p:nvPr/>
        </p:nvGraphicFramePr>
        <p:xfrm>
          <a:off x="6629400" y="685800"/>
          <a:ext cx="1914525" cy="616169"/>
        </p:xfrm>
        <a:graphic>
          <a:graphicData uri="http://schemas.openxmlformats.org/presentationml/2006/ole">
            <p:oleObj spid="_x0000_s77826" name="CS ChemDraw Drawing" r:id="rId4" imgW="1380392" imgH="444891" progId="">
              <p:embed/>
            </p:oleObj>
          </a:graphicData>
        </a:graphic>
      </p:graphicFrame>
      <p:sp>
        <p:nvSpPr>
          <p:cNvPr id="10" name="Rounded Rectangle 9"/>
          <p:cNvSpPr/>
          <p:nvPr/>
        </p:nvSpPr>
        <p:spPr>
          <a:xfrm>
            <a:off x="6553200" y="631902"/>
            <a:ext cx="533400" cy="663499"/>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6934200" y="914400"/>
            <a:ext cx="1752600" cy="3048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2667000" y="3124200"/>
            <a:ext cx="821059" cy="307777"/>
          </a:xfrm>
          <a:prstGeom prst="rect">
            <a:avLst/>
          </a:prstGeom>
          <a:noFill/>
        </p:spPr>
        <p:txBody>
          <a:bodyPr wrap="none" rtlCol="0">
            <a:spAutoFit/>
          </a:bodyPr>
          <a:lstStyle/>
          <a:p>
            <a:r>
              <a:rPr lang="en-US" sz="1400" b="1" dirty="0" smtClean="0"/>
              <a:t>(w – s)</a:t>
            </a:r>
            <a:endParaRPr lang="en-US" sz="1400" b="1" dirty="0"/>
          </a:p>
        </p:txBody>
      </p:sp>
      <p:sp>
        <p:nvSpPr>
          <p:cNvPr id="17" name="Rectangle 16"/>
          <p:cNvSpPr/>
          <p:nvPr/>
        </p:nvSpPr>
        <p:spPr>
          <a:xfrm>
            <a:off x="5791200" y="3124200"/>
            <a:ext cx="519694" cy="307777"/>
          </a:xfrm>
          <a:prstGeom prst="rect">
            <a:avLst/>
          </a:prstGeom>
        </p:spPr>
        <p:txBody>
          <a:bodyPr wrap="none">
            <a:spAutoFit/>
          </a:bodyPr>
          <a:lstStyle/>
          <a:p>
            <a:pPr lvl="0"/>
            <a:r>
              <a:rPr lang="en-US" sz="1400" b="1" dirty="0" smtClean="0">
                <a:solidFill>
                  <a:prstClr val="black"/>
                </a:solidFill>
              </a:rPr>
              <a:t>(m)</a:t>
            </a:r>
            <a:endParaRPr lang="en-US" sz="1400" b="1" dirty="0">
              <a:solidFill>
                <a:prstClr val="black"/>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algn="ctr"/>
            <a:r>
              <a:rPr lang="en-US" sz="3600" dirty="0" smtClean="0">
                <a:solidFill>
                  <a:srgbClr val="FF0000"/>
                </a:solidFill>
              </a:rPr>
              <a:t>Infrared Spectroscopy</a:t>
            </a:r>
          </a:p>
          <a:p>
            <a:pPr algn="ctr"/>
            <a:endParaRPr lang="en-US" sz="3600" dirty="0" smtClean="0">
              <a:solidFill>
                <a:srgbClr val="FF0000"/>
              </a:solidFill>
            </a:endParaRPr>
          </a:p>
          <a:p>
            <a:r>
              <a:rPr lang="en-US" dirty="0" smtClean="0"/>
              <a:t>The region just below Visible.</a:t>
            </a:r>
          </a:p>
          <a:p>
            <a:r>
              <a:rPr lang="en-US" dirty="0" smtClean="0"/>
              <a:t>It is not electronic spectroscopy.</a:t>
            </a:r>
          </a:p>
          <a:p>
            <a:r>
              <a:rPr lang="en-US" dirty="0" smtClean="0"/>
              <a:t>It is vibrational Spectroscopy.</a:t>
            </a:r>
          </a:p>
          <a:p>
            <a:pPr algn="just"/>
            <a:r>
              <a:rPr lang="en-US" dirty="0" smtClean="0"/>
              <a:t>Infrared spectroscopy deals with study of molecular phenomenon of absorption of IR radiation.</a:t>
            </a:r>
          </a:p>
          <a:p>
            <a:pPr algn="just"/>
            <a:r>
              <a:rPr lang="en-US" dirty="0" smtClean="0"/>
              <a:t>The energy of IR radiation is insufficient to cause electronic transition but sufficient to increase vibrations of atoms or groups of organic compounds. So IR- Spectroscopy is called as vibrational spectroscopy.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533400"/>
            <a:ext cx="6400800" cy="2718693"/>
          </a:xfrm>
          <a:prstGeom prst="rect">
            <a:avLst/>
          </a:prstGeom>
          <a:noFill/>
          <a:ln w="9525">
            <a:noFill/>
            <a:miter lim="800000"/>
            <a:headEnd/>
            <a:tailEnd/>
          </a:ln>
        </p:spPr>
        <p:txBody>
          <a:bodyPr wrap="square">
            <a:spAutoFit/>
          </a:bodyPr>
          <a:lstStyle/>
          <a:p>
            <a:pPr marL="862013" lvl="1" indent="-457200">
              <a:buFontTx/>
              <a:buAutoNum type="arabicPeriod" startAt="2"/>
            </a:pPr>
            <a:r>
              <a:rPr lang="en-US" sz="1600" b="1" dirty="0" smtClean="0">
                <a:solidFill>
                  <a:schemeClr val="accent6"/>
                </a:solidFill>
                <a:latin typeface="Arial" charset="0"/>
              </a:rPr>
              <a:t>Alkenes</a:t>
            </a:r>
            <a:r>
              <a:rPr lang="en-US" sz="1600" dirty="0" smtClean="0">
                <a:solidFill>
                  <a:schemeClr val="accent6"/>
                </a:solidFill>
                <a:latin typeface="Arial" charset="0"/>
              </a:rPr>
              <a:t> </a:t>
            </a:r>
            <a:r>
              <a:rPr lang="en-US" sz="1600" dirty="0">
                <a:latin typeface="Arial" charset="0"/>
              </a:rPr>
              <a:t>– addition of the C=C and vinyl C-H bonds</a:t>
            </a:r>
          </a:p>
          <a:p>
            <a:pPr marL="1433513" lvl="2" indent="-457200">
              <a:buFontTx/>
              <a:buChar char="•"/>
            </a:pPr>
            <a:r>
              <a:rPr lang="en-US" sz="1600" dirty="0">
                <a:latin typeface="Arial" charset="0"/>
              </a:rPr>
              <a:t>C=C stretch </a:t>
            </a:r>
            <a:r>
              <a:rPr lang="en-US" sz="1600" dirty="0" smtClean="0">
                <a:latin typeface="Arial" charset="0"/>
              </a:rPr>
              <a:t>at </a:t>
            </a:r>
            <a:r>
              <a:rPr lang="en-US" sz="1600" dirty="0">
                <a:latin typeface="Arial" charset="0"/>
              </a:rPr>
              <a:t>1620-1680 cm</a:t>
            </a:r>
            <a:r>
              <a:rPr lang="en-US" sz="1600" baseline="30000" dirty="0">
                <a:latin typeface="Arial" charset="0"/>
              </a:rPr>
              <a:t>-1</a:t>
            </a:r>
            <a:r>
              <a:rPr lang="en-US" sz="1600" dirty="0">
                <a:latin typeface="Arial" charset="0"/>
              </a:rPr>
              <a:t> </a:t>
            </a:r>
            <a:r>
              <a:rPr lang="en-US" sz="1600" dirty="0" smtClean="0">
                <a:latin typeface="Arial" charset="0"/>
              </a:rPr>
              <a:t>weaker </a:t>
            </a:r>
            <a:r>
              <a:rPr lang="en-US" sz="1600" dirty="0">
                <a:latin typeface="Arial" charset="0"/>
              </a:rPr>
              <a:t>as substitution </a:t>
            </a:r>
            <a:r>
              <a:rPr lang="en-US" sz="1600" dirty="0" smtClean="0">
                <a:latin typeface="Arial" charset="0"/>
              </a:rPr>
              <a:t>increases</a:t>
            </a:r>
          </a:p>
          <a:p>
            <a:pPr marL="1433513" lvl="2" indent="-457200">
              <a:buFontTx/>
              <a:buChar char="•"/>
            </a:pPr>
            <a:endParaRPr lang="en-US" sz="1600" dirty="0">
              <a:latin typeface="Arial" charset="0"/>
            </a:endParaRPr>
          </a:p>
          <a:p>
            <a:pPr marL="1433513" lvl="2" indent="-457200">
              <a:buFontTx/>
              <a:buChar char="•"/>
            </a:pPr>
            <a:r>
              <a:rPr lang="en-US" sz="1600" dirty="0">
                <a:latin typeface="Arial" charset="0"/>
              </a:rPr>
              <a:t>vinyl C-H stretch occurs at 3000-3100 </a:t>
            </a:r>
            <a:r>
              <a:rPr lang="en-US" sz="1600" dirty="0" smtClean="0">
                <a:latin typeface="Arial" charset="0"/>
              </a:rPr>
              <a:t>cm</a:t>
            </a:r>
            <a:r>
              <a:rPr lang="en-US" sz="1600" baseline="30000" dirty="0" smtClean="0">
                <a:latin typeface="Arial" charset="0"/>
              </a:rPr>
              <a:t>-1</a:t>
            </a:r>
          </a:p>
          <a:p>
            <a:pPr marL="1433513" lvl="2" indent="-457200">
              <a:buFontTx/>
              <a:buChar char="•"/>
            </a:pPr>
            <a:endParaRPr lang="en-US" sz="1600" baseline="30000" dirty="0">
              <a:latin typeface="Arial" charset="0"/>
            </a:endParaRPr>
          </a:p>
          <a:p>
            <a:pPr marL="1433513" lvl="2" indent="-457200">
              <a:buFontTx/>
              <a:buChar char="•"/>
            </a:pPr>
            <a:r>
              <a:rPr lang="en-US" sz="1600" dirty="0" smtClean="0">
                <a:solidFill>
                  <a:schemeClr val="accent6"/>
                </a:solidFill>
                <a:latin typeface="Arial" charset="0"/>
              </a:rPr>
              <a:t>The </a:t>
            </a:r>
            <a:r>
              <a:rPr lang="en-US" sz="1600" dirty="0">
                <a:solidFill>
                  <a:schemeClr val="accent6"/>
                </a:solidFill>
                <a:latin typeface="Arial" charset="0"/>
              </a:rPr>
              <a:t>difference between </a:t>
            </a:r>
            <a:r>
              <a:rPr lang="en-US" sz="1600" dirty="0" err="1" smtClean="0">
                <a:solidFill>
                  <a:schemeClr val="accent6"/>
                </a:solidFill>
                <a:latin typeface="Arial" charset="0"/>
              </a:rPr>
              <a:t>alkane</a:t>
            </a:r>
            <a:r>
              <a:rPr lang="en-US" sz="1600" dirty="0" smtClean="0">
                <a:solidFill>
                  <a:schemeClr val="accent6"/>
                </a:solidFill>
                <a:latin typeface="Arial" charset="0"/>
              </a:rPr>
              <a:t>, alkene </a:t>
            </a:r>
            <a:r>
              <a:rPr lang="en-US" sz="1600" dirty="0">
                <a:solidFill>
                  <a:schemeClr val="accent6"/>
                </a:solidFill>
                <a:latin typeface="Arial" charset="0"/>
              </a:rPr>
              <a:t>or </a:t>
            </a:r>
            <a:r>
              <a:rPr lang="en-US" sz="1600" dirty="0" err="1" smtClean="0">
                <a:solidFill>
                  <a:schemeClr val="accent6"/>
                </a:solidFill>
                <a:latin typeface="Arial" charset="0"/>
              </a:rPr>
              <a:t>alkyne</a:t>
            </a:r>
            <a:r>
              <a:rPr lang="en-US" sz="1600" dirty="0" smtClean="0">
                <a:solidFill>
                  <a:schemeClr val="accent6"/>
                </a:solidFill>
                <a:latin typeface="Arial" charset="0"/>
              </a:rPr>
              <a:t> </a:t>
            </a:r>
            <a:r>
              <a:rPr lang="en-US" sz="1600" dirty="0">
                <a:solidFill>
                  <a:schemeClr val="accent6"/>
                </a:solidFill>
                <a:latin typeface="Arial" charset="0"/>
              </a:rPr>
              <a:t>C-H is important! If the band is slightly above 3000 it is vinyl sp</a:t>
            </a:r>
            <a:r>
              <a:rPr lang="en-US" sz="1600" baseline="30000" dirty="0">
                <a:solidFill>
                  <a:schemeClr val="accent6"/>
                </a:solidFill>
                <a:latin typeface="Arial" charset="0"/>
              </a:rPr>
              <a:t>2</a:t>
            </a:r>
            <a:r>
              <a:rPr lang="en-US" sz="1600" dirty="0">
                <a:solidFill>
                  <a:schemeClr val="accent6"/>
                </a:solidFill>
                <a:latin typeface="Arial" charset="0"/>
              </a:rPr>
              <a:t> C-H or </a:t>
            </a:r>
            <a:r>
              <a:rPr lang="en-US" sz="1600" dirty="0" err="1">
                <a:solidFill>
                  <a:schemeClr val="accent6"/>
                </a:solidFill>
                <a:latin typeface="Arial" charset="0"/>
              </a:rPr>
              <a:t>alkynyl</a:t>
            </a:r>
            <a:r>
              <a:rPr lang="en-US" sz="1600" dirty="0">
                <a:solidFill>
                  <a:schemeClr val="accent6"/>
                </a:solidFill>
                <a:latin typeface="Arial" charset="0"/>
              </a:rPr>
              <a:t> sp C-H if it is below it is alkyl sp</a:t>
            </a:r>
            <a:r>
              <a:rPr lang="en-US" sz="1600" baseline="30000" dirty="0">
                <a:solidFill>
                  <a:schemeClr val="accent6"/>
                </a:solidFill>
                <a:latin typeface="Arial" charset="0"/>
              </a:rPr>
              <a:t>3</a:t>
            </a:r>
            <a:r>
              <a:rPr lang="en-US" sz="1600" dirty="0">
                <a:solidFill>
                  <a:schemeClr val="accent6"/>
                </a:solidFill>
                <a:latin typeface="Arial" charset="0"/>
              </a:rPr>
              <a:t> C-H</a:t>
            </a:r>
          </a:p>
          <a:p>
            <a:pPr marL="1319213" lvl="2" indent="-457200">
              <a:buFontTx/>
              <a:buAutoNum type="arabicPeriod" startAt="2"/>
            </a:pPr>
            <a:endParaRPr lang="en-US" sz="1600" dirty="0">
              <a:solidFill>
                <a:srgbClr val="FF0000"/>
              </a:solidFill>
              <a:latin typeface="Arial" charset="0"/>
            </a:endParaRPr>
          </a:p>
        </p:txBody>
      </p:sp>
      <p:pic>
        <p:nvPicPr>
          <p:cNvPr id="2052" name="Picture 5" descr="1-octene"/>
          <p:cNvPicPr preferRelativeResize="0">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88722" y="3474723"/>
            <a:ext cx="6749507" cy="2965399"/>
          </a:xfrm>
          <a:prstGeom prst="rect">
            <a:avLst/>
          </a:prstGeom>
          <a:noFill/>
          <a:ln w="9525">
            <a:noFill/>
            <a:miter lim="800000"/>
            <a:headEnd/>
            <a:tailEnd/>
          </a:ln>
        </p:spPr>
      </p:pic>
      <p:sp>
        <p:nvSpPr>
          <p:cNvPr id="22535" name="Rectangle 7"/>
          <p:cNvSpPr>
            <a:spLocks noChangeArrowheads="1"/>
          </p:cNvSpPr>
          <p:nvPr/>
        </p:nvSpPr>
        <p:spPr bwMode="auto">
          <a:xfrm>
            <a:off x="6035040" y="182880"/>
            <a:ext cx="297180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dirty="0">
                <a:latin typeface="Arial" charset="0"/>
              </a:rPr>
              <a:t>1-Octene</a:t>
            </a:r>
          </a:p>
        </p:txBody>
      </p:sp>
      <p:sp>
        <p:nvSpPr>
          <p:cNvPr id="2056" name="Text Box 9"/>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11" name="Rounded Rectangle 10"/>
          <p:cNvSpPr/>
          <p:nvPr/>
        </p:nvSpPr>
        <p:spPr>
          <a:xfrm>
            <a:off x="4724400" y="3657600"/>
            <a:ext cx="381000" cy="16764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p:nvPr/>
        </p:nvCxnSpPr>
        <p:spPr>
          <a:xfrm rot="5400000">
            <a:off x="951706" y="4533900"/>
            <a:ext cx="3429794" cy="794"/>
          </a:xfrm>
          <a:prstGeom prst="straightConnector1">
            <a:avLst/>
          </a:prstGeom>
          <a:ln w="28575">
            <a:solidFill>
              <a:schemeClr val="accent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059" name="Object 11"/>
          <p:cNvGraphicFramePr>
            <a:graphicFrameLocks noChangeAspect="1"/>
          </p:cNvGraphicFramePr>
          <p:nvPr/>
        </p:nvGraphicFramePr>
        <p:xfrm>
          <a:off x="6400800" y="457200"/>
          <a:ext cx="2281057" cy="990600"/>
        </p:xfrm>
        <a:graphic>
          <a:graphicData uri="http://schemas.openxmlformats.org/presentationml/2006/ole">
            <p:oleObj spid="_x0000_s78850" name="CS ChemDraw Drawing" r:id="rId4" imgW="1352960" imgH="588030" progId="">
              <p:embed/>
            </p:oleObj>
          </a:graphicData>
        </a:graphic>
      </p:graphicFrame>
      <p:sp>
        <p:nvSpPr>
          <p:cNvPr id="24" name="Rounded Rectangle 23"/>
          <p:cNvSpPr/>
          <p:nvPr/>
        </p:nvSpPr>
        <p:spPr>
          <a:xfrm rot="18143961">
            <a:off x="6804791" y="671835"/>
            <a:ext cx="314777" cy="549346"/>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ounded Rectangle 24"/>
          <p:cNvSpPr/>
          <p:nvPr/>
        </p:nvSpPr>
        <p:spPr>
          <a:xfrm>
            <a:off x="2438400" y="3581401"/>
            <a:ext cx="304800" cy="14478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ounded Rectangle 25"/>
          <p:cNvSpPr/>
          <p:nvPr/>
        </p:nvSpPr>
        <p:spPr>
          <a:xfrm>
            <a:off x="6400800" y="762000"/>
            <a:ext cx="381000" cy="3810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p:cNvSpPr/>
          <p:nvPr/>
        </p:nvSpPr>
        <p:spPr>
          <a:xfrm>
            <a:off x="6858000" y="1066800"/>
            <a:ext cx="381000" cy="3810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a:off x="6607097" y="410736"/>
            <a:ext cx="381000" cy="3810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p:nvPr/>
        </p:nvSpPr>
        <p:spPr>
          <a:xfrm>
            <a:off x="4419600" y="5410200"/>
            <a:ext cx="899605" cy="307777"/>
          </a:xfrm>
          <a:prstGeom prst="rect">
            <a:avLst/>
          </a:prstGeom>
          <a:noFill/>
        </p:spPr>
        <p:txBody>
          <a:bodyPr wrap="none" rtlCol="0">
            <a:spAutoFit/>
          </a:bodyPr>
          <a:lstStyle/>
          <a:p>
            <a:r>
              <a:rPr lang="en-US" sz="1400" b="1" dirty="0" smtClean="0"/>
              <a:t>(w – m)</a:t>
            </a:r>
            <a:endParaRPr lang="en-US" sz="1400" b="1" dirty="0"/>
          </a:p>
        </p:txBody>
      </p:sp>
      <p:sp>
        <p:nvSpPr>
          <p:cNvPr id="32" name="TextBox 31"/>
          <p:cNvSpPr txBox="1"/>
          <p:nvPr/>
        </p:nvSpPr>
        <p:spPr>
          <a:xfrm>
            <a:off x="1752600" y="5105400"/>
            <a:ext cx="899605" cy="307777"/>
          </a:xfrm>
          <a:prstGeom prst="rect">
            <a:avLst/>
          </a:prstGeom>
          <a:noFill/>
        </p:spPr>
        <p:txBody>
          <a:bodyPr wrap="none" rtlCol="0">
            <a:spAutoFit/>
          </a:bodyPr>
          <a:lstStyle/>
          <a:p>
            <a:r>
              <a:rPr lang="en-US" sz="1400" b="1" dirty="0" smtClean="0"/>
              <a:t>(w – m)</a:t>
            </a:r>
            <a:endParaRPr lang="en-US" sz="14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0" y="533400"/>
            <a:ext cx="6705600" cy="2308324"/>
          </a:xfrm>
          <a:prstGeom prst="rect">
            <a:avLst/>
          </a:prstGeom>
          <a:noFill/>
          <a:ln w="9525">
            <a:noFill/>
            <a:miter lim="800000"/>
            <a:headEnd/>
            <a:tailEnd/>
          </a:ln>
        </p:spPr>
        <p:txBody>
          <a:bodyPr wrap="square">
            <a:spAutoFit/>
          </a:bodyPr>
          <a:lstStyle/>
          <a:p>
            <a:pPr marL="862013" lvl="1" indent="-457200">
              <a:buFontTx/>
              <a:buAutoNum type="arabicPeriod" startAt="3"/>
            </a:pPr>
            <a:r>
              <a:rPr lang="en-US" sz="1600" b="1" dirty="0" smtClean="0">
                <a:solidFill>
                  <a:schemeClr val="accent6"/>
                </a:solidFill>
                <a:latin typeface="Arial" charset="0"/>
              </a:rPr>
              <a:t>Alkynes</a:t>
            </a:r>
            <a:r>
              <a:rPr lang="en-US" sz="1600" dirty="0" smtClean="0">
                <a:latin typeface="Arial" charset="0"/>
              </a:rPr>
              <a:t> </a:t>
            </a:r>
            <a:r>
              <a:rPr lang="en-US" sz="1600" dirty="0">
                <a:latin typeface="Arial" charset="0"/>
              </a:rPr>
              <a:t>– addition of the C=C and vinyl C-H bonds</a:t>
            </a:r>
          </a:p>
          <a:p>
            <a:pPr marL="1255713" lvl="2" indent="-279400">
              <a:buFontTx/>
              <a:buChar char="•"/>
            </a:pPr>
            <a:r>
              <a:rPr lang="en-US" sz="1600" dirty="0">
                <a:latin typeface="Arial" charset="0"/>
              </a:rPr>
              <a:t>C≡C stretch </a:t>
            </a:r>
            <a:r>
              <a:rPr lang="en-US" sz="1600" dirty="0" smtClean="0">
                <a:latin typeface="Arial" charset="0"/>
              </a:rPr>
              <a:t>2100-2260 </a:t>
            </a:r>
            <a:r>
              <a:rPr lang="en-US" sz="1600" dirty="0">
                <a:latin typeface="Arial" charset="0"/>
              </a:rPr>
              <a:t>cm</a:t>
            </a:r>
            <a:r>
              <a:rPr lang="en-US" sz="1600" baseline="30000" dirty="0">
                <a:latin typeface="Arial" charset="0"/>
              </a:rPr>
              <a:t>-1</a:t>
            </a:r>
            <a:r>
              <a:rPr lang="en-US" sz="1600" dirty="0">
                <a:latin typeface="Arial" charset="0"/>
              </a:rPr>
              <a:t>; </a:t>
            </a:r>
            <a:r>
              <a:rPr lang="en-US" sz="1600" dirty="0" smtClean="0">
                <a:latin typeface="Arial" charset="0"/>
              </a:rPr>
              <a:t>strength depends </a:t>
            </a:r>
            <a:r>
              <a:rPr lang="en-US" sz="1600" dirty="0">
                <a:latin typeface="Arial" charset="0"/>
              </a:rPr>
              <a:t>on asymmetry of bond, strongest for terminal alkynes, weakest for symmetrical internal </a:t>
            </a:r>
            <a:r>
              <a:rPr lang="en-US" sz="1600" dirty="0" smtClean="0">
                <a:latin typeface="Arial" charset="0"/>
              </a:rPr>
              <a:t>alkynes</a:t>
            </a:r>
          </a:p>
          <a:p>
            <a:pPr marL="1255713" lvl="2" indent="-279400">
              <a:buFontTx/>
              <a:buChar char="•"/>
            </a:pPr>
            <a:endParaRPr lang="en-US" sz="1600" dirty="0">
              <a:latin typeface="Arial" charset="0"/>
            </a:endParaRPr>
          </a:p>
          <a:p>
            <a:pPr marL="1255713" lvl="2" indent="-279400">
              <a:buFontTx/>
              <a:buChar char="•"/>
            </a:pPr>
            <a:r>
              <a:rPr lang="en-US" sz="1600" dirty="0">
                <a:latin typeface="Arial" charset="0"/>
              </a:rPr>
              <a:t>C-H for </a:t>
            </a:r>
            <a:r>
              <a:rPr lang="en-US" sz="1600" b="1" i="1" dirty="0">
                <a:solidFill>
                  <a:schemeClr val="accent6"/>
                </a:solidFill>
                <a:latin typeface="Arial" charset="0"/>
              </a:rPr>
              <a:t>terminal</a:t>
            </a:r>
            <a:r>
              <a:rPr lang="en-US" sz="1600" dirty="0">
                <a:latin typeface="Arial" charset="0"/>
              </a:rPr>
              <a:t> alkynes occurs at 3200-3300 </a:t>
            </a:r>
            <a:r>
              <a:rPr lang="en-US" sz="1600" dirty="0" smtClean="0">
                <a:latin typeface="Arial" charset="0"/>
              </a:rPr>
              <a:t>cm</a:t>
            </a:r>
            <a:r>
              <a:rPr lang="en-US" sz="1600" baseline="30000" dirty="0" smtClean="0">
                <a:latin typeface="Arial" charset="0"/>
              </a:rPr>
              <a:t>-1</a:t>
            </a:r>
          </a:p>
          <a:p>
            <a:pPr marL="1255713" lvl="2" indent="-279400">
              <a:buFontTx/>
              <a:buChar char="•"/>
            </a:pPr>
            <a:endParaRPr lang="en-US" sz="1600" dirty="0">
              <a:latin typeface="Arial" charset="0"/>
            </a:endParaRPr>
          </a:p>
          <a:p>
            <a:pPr marL="1255713" lvl="2" indent="-279400">
              <a:buFontTx/>
              <a:buChar char="•"/>
            </a:pPr>
            <a:r>
              <a:rPr lang="en-US" sz="1600" dirty="0" smtClean="0">
                <a:latin typeface="Arial" charset="0"/>
              </a:rPr>
              <a:t>Internal </a:t>
            </a:r>
            <a:r>
              <a:rPr lang="en-US" sz="1600" dirty="0">
                <a:latin typeface="Arial" charset="0"/>
              </a:rPr>
              <a:t>alkynes ( R-C</a:t>
            </a:r>
            <a:r>
              <a:rPr lang="en-US" sz="1600" dirty="0">
                <a:latin typeface="Arial" charset="0"/>
                <a:cs typeface="Arial" charset="0"/>
              </a:rPr>
              <a:t>≡</a:t>
            </a:r>
            <a:r>
              <a:rPr lang="en-US" sz="1600" dirty="0">
                <a:latin typeface="Arial" charset="0"/>
              </a:rPr>
              <a:t>C-R ) would not have this band!</a:t>
            </a:r>
          </a:p>
          <a:p>
            <a:pPr marL="1319213" lvl="2" indent="-457200">
              <a:buFontTx/>
              <a:buAutoNum type="arabicPeriod" startAt="3"/>
            </a:pPr>
            <a:endParaRPr lang="en-US" sz="1600" dirty="0">
              <a:solidFill>
                <a:srgbClr val="FF0000"/>
              </a:solidFill>
              <a:latin typeface="Arial" charset="0"/>
            </a:endParaRPr>
          </a:p>
        </p:txBody>
      </p:sp>
      <p:pic>
        <p:nvPicPr>
          <p:cNvPr id="3076" name="Picture 10" descr="1-hexyne"/>
          <p:cNvPicPr>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8443" name="Rectangle 11"/>
          <p:cNvSpPr>
            <a:spLocks noChangeArrowheads="1"/>
          </p:cNvSpPr>
          <p:nvPr/>
        </p:nvSpPr>
        <p:spPr bwMode="auto">
          <a:xfrm>
            <a:off x="6035040" y="182880"/>
            <a:ext cx="297180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a:latin typeface="Arial" charset="0"/>
              </a:rPr>
              <a:t>1-Octyne</a:t>
            </a:r>
          </a:p>
        </p:txBody>
      </p:sp>
      <p:sp>
        <p:nvSpPr>
          <p:cNvPr id="3080" name="Text Box 13"/>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2209800" y="3200400"/>
            <a:ext cx="381000" cy="28194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4038600" y="3200400"/>
            <a:ext cx="457200" cy="1219200"/>
          </a:xfrm>
          <a:prstGeom prst="roundRect">
            <a:avLst/>
          </a:prstGeom>
          <a:solidFill>
            <a:srgbClr val="00B05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1" descr="C-H.gif"/>
          <p:cNvPicPr>
            <a:picLocks noChangeAspect="1"/>
          </p:cNvPicPr>
          <p:nvPr/>
        </p:nvPicPr>
        <p:blipFill>
          <a:blip r:embed="rId4" cstate="print"/>
          <a:stretch>
            <a:fillRect/>
          </a:stretch>
        </p:blipFill>
        <p:spPr>
          <a:xfrm>
            <a:off x="2057400" y="2590800"/>
            <a:ext cx="1171575" cy="426027"/>
          </a:xfrm>
          <a:prstGeom prst="rect">
            <a:avLst/>
          </a:prstGeom>
        </p:spPr>
      </p:pic>
      <p:pic>
        <p:nvPicPr>
          <p:cNvPr id="13" name="Picture 12" descr="alkyne CC.gif"/>
          <p:cNvPicPr>
            <a:picLocks noChangeAspect="1"/>
          </p:cNvPicPr>
          <p:nvPr/>
        </p:nvPicPr>
        <p:blipFill>
          <a:blip r:embed="rId5" cstate="print"/>
          <a:stretch>
            <a:fillRect/>
          </a:stretch>
        </p:blipFill>
        <p:spPr>
          <a:xfrm>
            <a:off x="3581400" y="2590800"/>
            <a:ext cx="1257300" cy="457200"/>
          </a:xfrm>
          <a:prstGeom prst="rect">
            <a:avLst/>
          </a:prstGeom>
        </p:spPr>
      </p:pic>
      <p:graphicFrame>
        <p:nvGraphicFramePr>
          <p:cNvPr id="3084" name="Object 12"/>
          <p:cNvGraphicFramePr>
            <a:graphicFrameLocks noChangeAspect="1"/>
          </p:cNvGraphicFramePr>
          <p:nvPr/>
        </p:nvGraphicFramePr>
        <p:xfrm>
          <a:off x="6248399" y="914399"/>
          <a:ext cx="2625749" cy="356840"/>
        </p:xfrm>
        <a:graphic>
          <a:graphicData uri="http://schemas.openxmlformats.org/presentationml/2006/ole">
            <p:oleObj spid="_x0000_s79874" name="CS ChemDraw Drawing" r:id="rId6" imgW="1401494" imgH="190266" progId="">
              <p:embed/>
            </p:oleObj>
          </a:graphicData>
        </a:graphic>
      </p:graphicFrame>
      <p:sp>
        <p:nvSpPr>
          <p:cNvPr id="14" name="Rounded Rectangle 13"/>
          <p:cNvSpPr/>
          <p:nvPr/>
        </p:nvSpPr>
        <p:spPr>
          <a:xfrm>
            <a:off x="6553200" y="914400"/>
            <a:ext cx="685800" cy="457200"/>
          </a:xfrm>
          <a:prstGeom prst="roundRect">
            <a:avLst/>
          </a:prstGeom>
          <a:solidFill>
            <a:srgbClr val="00B05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6172200" y="945995"/>
            <a:ext cx="492512" cy="3810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1447800" y="5257800"/>
            <a:ext cx="832279" cy="307777"/>
          </a:xfrm>
          <a:prstGeom prst="rect">
            <a:avLst/>
          </a:prstGeom>
          <a:noFill/>
        </p:spPr>
        <p:txBody>
          <a:bodyPr wrap="none" rtlCol="0">
            <a:spAutoFit/>
          </a:bodyPr>
          <a:lstStyle/>
          <a:p>
            <a:r>
              <a:rPr lang="en-US" sz="1400" b="1" dirty="0" smtClean="0"/>
              <a:t>(m – s)</a:t>
            </a:r>
            <a:endParaRPr lang="en-US" sz="1400" b="1" dirty="0"/>
          </a:p>
        </p:txBody>
      </p:sp>
      <p:sp>
        <p:nvSpPr>
          <p:cNvPr id="17" name="TextBox 16"/>
          <p:cNvSpPr txBox="1"/>
          <p:nvPr/>
        </p:nvSpPr>
        <p:spPr>
          <a:xfrm>
            <a:off x="3886200" y="4419600"/>
            <a:ext cx="756938" cy="307777"/>
          </a:xfrm>
          <a:prstGeom prst="rect">
            <a:avLst/>
          </a:prstGeom>
          <a:noFill/>
        </p:spPr>
        <p:txBody>
          <a:bodyPr wrap="none" rtlCol="0">
            <a:spAutoFit/>
          </a:bodyPr>
          <a:lstStyle/>
          <a:p>
            <a:r>
              <a:rPr lang="en-US" sz="1400" b="1" dirty="0" smtClean="0"/>
              <a:t>(w-m)</a:t>
            </a:r>
            <a:endParaRPr lang="en-US" sz="1400"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thylbenzen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4100" name="Text Box 4"/>
          <p:cNvSpPr txBox="1">
            <a:spLocks noChangeArrowheads="1"/>
          </p:cNvSpPr>
          <p:nvPr/>
        </p:nvSpPr>
        <p:spPr bwMode="auto">
          <a:xfrm>
            <a:off x="0" y="533400"/>
            <a:ext cx="6096000" cy="2308324"/>
          </a:xfrm>
          <a:prstGeom prst="rect">
            <a:avLst/>
          </a:prstGeom>
          <a:noFill/>
          <a:ln w="9525">
            <a:noFill/>
            <a:miter lim="800000"/>
            <a:headEnd/>
            <a:tailEnd/>
          </a:ln>
        </p:spPr>
        <p:txBody>
          <a:bodyPr wrap="square">
            <a:spAutoFit/>
          </a:bodyPr>
          <a:lstStyle/>
          <a:p>
            <a:pPr marL="862013" lvl="1" indent="-457200">
              <a:buFontTx/>
              <a:buAutoNum type="arabicPeriod" startAt="4"/>
            </a:pPr>
            <a:r>
              <a:rPr lang="en-US" sz="1600" b="1" dirty="0" smtClean="0">
                <a:solidFill>
                  <a:schemeClr val="accent6"/>
                </a:solidFill>
                <a:latin typeface="Arial" charset="0"/>
              </a:rPr>
              <a:t>Aromatics</a:t>
            </a:r>
            <a:r>
              <a:rPr lang="en-US" sz="1600" b="1" dirty="0" smtClean="0">
                <a:solidFill>
                  <a:schemeClr val="accent2"/>
                </a:solidFill>
                <a:latin typeface="Arial" charset="0"/>
              </a:rPr>
              <a:t> </a:t>
            </a:r>
            <a:endParaRPr lang="en-US" sz="1600" b="1" dirty="0">
              <a:solidFill>
                <a:schemeClr val="accent2"/>
              </a:solidFill>
              <a:latin typeface="Arial" charset="0"/>
            </a:endParaRPr>
          </a:p>
          <a:p>
            <a:pPr marL="1196975" lvl="2" indent="-220663">
              <a:buFontTx/>
              <a:buChar char="•"/>
            </a:pPr>
            <a:r>
              <a:rPr lang="en-US" sz="1600" dirty="0">
                <a:latin typeface="Arial" charset="0"/>
              </a:rPr>
              <a:t>Due to the delocalization of </a:t>
            </a:r>
            <a:r>
              <a:rPr lang="en-US" sz="1600" dirty="0" smtClean="0">
                <a:latin typeface="Arial" charset="0"/>
              </a:rPr>
              <a:t>e</a:t>
            </a:r>
            <a:r>
              <a:rPr lang="en-US" sz="1600" baseline="30000" dirty="0" smtClean="0">
                <a:latin typeface="Arial" charset="0"/>
              </a:rPr>
              <a:t>-</a:t>
            </a:r>
            <a:r>
              <a:rPr lang="en-US" sz="1600" dirty="0" smtClean="0">
                <a:latin typeface="Arial" charset="0"/>
              </a:rPr>
              <a:t> in </a:t>
            </a:r>
            <a:r>
              <a:rPr lang="en-US" sz="1600" dirty="0">
                <a:latin typeface="Arial" charset="0"/>
              </a:rPr>
              <a:t>the ring, </a:t>
            </a:r>
            <a:r>
              <a:rPr lang="en-US" sz="1600" dirty="0" smtClean="0">
                <a:latin typeface="Arial" charset="0"/>
              </a:rPr>
              <a:t>C-C bond </a:t>
            </a:r>
            <a:r>
              <a:rPr lang="en-US" sz="1600" dirty="0">
                <a:latin typeface="Arial" charset="0"/>
              </a:rPr>
              <a:t>order </a:t>
            </a:r>
            <a:r>
              <a:rPr lang="en-US" sz="1600" dirty="0" smtClean="0">
                <a:latin typeface="Arial" charset="0"/>
              </a:rPr>
              <a:t>is 1.5, </a:t>
            </a:r>
            <a:r>
              <a:rPr lang="en-US" sz="1600" dirty="0">
                <a:latin typeface="Arial" charset="0"/>
              </a:rPr>
              <a:t>the stretching frequency for these bonds is slightly lower in energy than normal C=C</a:t>
            </a:r>
          </a:p>
          <a:p>
            <a:pPr marL="1196975" lvl="2" indent="-220663">
              <a:buFontTx/>
              <a:buChar char="•"/>
            </a:pPr>
            <a:r>
              <a:rPr lang="en-US" sz="1600" dirty="0">
                <a:latin typeface="Arial" charset="0"/>
              </a:rPr>
              <a:t>These </a:t>
            </a:r>
            <a:r>
              <a:rPr lang="en-US" sz="1600" dirty="0" smtClean="0">
                <a:latin typeface="Arial" charset="0"/>
              </a:rPr>
              <a:t>show </a:t>
            </a:r>
            <a:r>
              <a:rPr lang="en-US" sz="1600" dirty="0">
                <a:latin typeface="Arial" charset="0"/>
              </a:rPr>
              <a:t>up as a </a:t>
            </a:r>
            <a:r>
              <a:rPr lang="en-US" sz="1600" b="1" i="1" dirty="0">
                <a:solidFill>
                  <a:schemeClr val="accent6"/>
                </a:solidFill>
                <a:latin typeface="Arial" charset="0"/>
              </a:rPr>
              <a:t>pair</a:t>
            </a:r>
            <a:r>
              <a:rPr lang="en-US" sz="1600" dirty="0">
                <a:latin typeface="Arial" charset="0"/>
              </a:rPr>
              <a:t> of sharp bands, 1500 </a:t>
            </a:r>
            <a:r>
              <a:rPr lang="en-US" sz="1600" dirty="0" smtClean="0">
                <a:latin typeface="Arial" charset="0"/>
              </a:rPr>
              <a:t>&amp; </a:t>
            </a:r>
            <a:r>
              <a:rPr lang="en-US" sz="1600" dirty="0">
                <a:latin typeface="Arial" charset="0"/>
              </a:rPr>
              <a:t>1600 </a:t>
            </a:r>
            <a:r>
              <a:rPr lang="en-US" sz="1600" dirty="0" smtClean="0">
                <a:latin typeface="Arial" charset="0"/>
              </a:rPr>
              <a:t>cm</a:t>
            </a:r>
            <a:r>
              <a:rPr lang="en-US" sz="1600" baseline="30000" dirty="0" smtClean="0">
                <a:latin typeface="Arial" charset="0"/>
              </a:rPr>
              <a:t>-1</a:t>
            </a:r>
            <a:r>
              <a:rPr lang="en-US" sz="1600" dirty="0" smtClean="0">
                <a:latin typeface="Arial" charset="0"/>
              </a:rPr>
              <a:t>, (lower </a:t>
            </a:r>
            <a:r>
              <a:rPr lang="en-US" sz="1600" dirty="0">
                <a:latin typeface="Arial" charset="0"/>
              </a:rPr>
              <a:t>frequency band is </a:t>
            </a:r>
            <a:r>
              <a:rPr lang="en-US" sz="1600" dirty="0" smtClean="0">
                <a:latin typeface="Arial" charset="0"/>
              </a:rPr>
              <a:t>stronger)</a:t>
            </a:r>
          </a:p>
          <a:p>
            <a:pPr marL="1196975" lvl="2" indent="-220663">
              <a:buFontTx/>
              <a:buChar char="•"/>
            </a:pPr>
            <a:endParaRPr lang="en-US" sz="1600" dirty="0">
              <a:latin typeface="Arial" charset="0"/>
            </a:endParaRPr>
          </a:p>
          <a:p>
            <a:pPr marL="1196975" lvl="2" indent="-220663">
              <a:buFontTx/>
              <a:buChar char="•"/>
            </a:pPr>
            <a:r>
              <a:rPr lang="en-US" sz="1600" dirty="0">
                <a:latin typeface="Arial" charset="0"/>
              </a:rPr>
              <a:t>C-H bonds off the ring show up similar to vinyl C-H at 3000-3100 </a:t>
            </a:r>
            <a:r>
              <a:rPr lang="en-US" sz="1600" dirty="0" smtClean="0">
                <a:latin typeface="Arial" charset="0"/>
              </a:rPr>
              <a:t>cm</a:t>
            </a:r>
            <a:r>
              <a:rPr lang="en-US" sz="1600" baseline="30000" dirty="0" smtClean="0">
                <a:latin typeface="Arial" charset="0"/>
              </a:rPr>
              <a:t>-1</a:t>
            </a:r>
            <a:endParaRPr lang="en-US" sz="1600" dirty="0">
              <a:solidFill>
                <a:srgbClr val="FF0000"/>
              </a:solidFill>
              <a:latin typeface="Arial" charset="0"/>
            </a:endParaRPr>
          </a:p>
        </p:txBody>
      </p:sp>
      <p:sp>
        <p:nvSpPr>
          <p:cNvPr id="104453" name="Rectangle 5"/>
          <p:cNvSpPr>
            <a:spLocks noChangeArrowheads="1"/>
          </p:cNvSpPr>
          <p:nvPr/>
        </p:nvSpPr>
        <p:spPr bwMode="auto">
          <a:xfrm>
            <a:off x="6035040" y="182880"/>
            <a:ext cx="292608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a:latin typeface="Arial" charset="0"/>
              </a:rPr>
              <a:t>Ethyl benzene</a:t>
            </a:r>
          </a:p>
        </p:txBody>
      </p:sp>
      <p:sp>
        <p:nvSpPr>
          <p:cNvPr id="4104" name="Text Box 7"/>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5181600" y="3048000"/>
            <a:ext cx="533400" cy="25146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514600" y="3124200"/>
            <a:ext cx="332678" cy="22860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4343400" y="3124200"/>
            <a:ext cx="762000" cy="609600"/>
          </a:xfrm>
          <a:prstGeom prst="roundRect">
            <a:avLst/>
          </a:prstGeom>
          <a:solidFill>
            <a:srgbClr val="92D05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108" name="Object 12"/>
          <p:cNvGraphicFramePr>
            <a:graphicFrameLocks noChangeAspect="1"/>
          </p:cNvGraphicFramePr>
          <p:nvPr/>
        </p:nvGraphicFramePr>
        <p:xfrm>
          <a:off x="7103327" y="570571"/>
          <a:ext cx="990600" cy="926096"/>
        </p:xfrm>
        <a:graphic>
          <a:graphicData uri="http://schemas.openxmlformats.org/presentationml/2006/ole">
            <p:oleObj spid="_x0000_s80898" name="CS ChemDraw Drawing" r:id="rId4" imgW="682283" imgH="637970" progId="">
              <p:embed/>
            </p:oleObj>
          </a:graphicData>
        </a:graphic>
      </p:graphicFrame>
      <p:sp>
        <p:nvSpPr>
          <p:cNvPr id="11" name="Oval 10"/>
          <p:cNvSpPr/>
          <p:nvPr/>
        </p:nvSpPr>
        <p:spPr>
          <a:xfrm>
            <a:off x="6941634" y="801029"/>
            <a:ext cx="827049" cy="732264"/>
          </a:xfrm>
          <a:prstGeom prst="ellipse">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7199971" y="498088"/>
            <a:ext cx="332678" cy="4572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1600200" y="5029200"/>
            <a:ext cx="899605" cy="307777"/>
          </a:xfrm>
          <a:prstGeom prst="rect">
            <a:avLst/>
          </a:prstGeom>
          <a:noFill/>
        </p:spPr>
        <p:txBody>
          <a:bodyPr wrap="none" rtlCol="0">
            <a:spAutoFit/>
          </a:bodyPr>
          <a:lstStyle/>
          <a:p>
            <a:r>
              <a:rPr lang="en-US" sz="1400" b="1" dirty="0" smtClean="0"/>
              <a:t>(w – m)</a:t>
            </a:r>
            <a:endParaRPr lang="en-US" sz="1400" b="1" dirty="0"/>
          </a:p>
        </p:txBody>
      </p:sp>
      <p:sp>
        <p:nvSpPr>
          <p:cNvPr id="15" name="TextBox 14"/>
          <p:cNvSpPr txBox="1"/>
          <p:nvPr/>
        </p:nvSpPr>
        <p:spPr>
          <a:xfrm>
            <a:off x="4572000" y="4953000"/>
            <a:ext cx="899605" cy="307777"/>
          </a:xfrm>
          <a:prstGeom prst="rect">
            <a:avLst/>
          </a:prstGeom>
          <a:noFill/>
        </p:spPr>
        <p:txBody>
          <a:bodyPr wrap="none" rtlCol="0">
            <a:spAutoFit/>
          </a:bodyPr>
          <a:lstStyle/>
          <a:p>
            <a:r>
              <a:rPr lang="en-US" sz="1400" b="1" dirty="0" smtClean="0"/>
              <a:t>(w – m)</a:t>
            </a:r>
            <a:endParaRPr lang="en-US" sz="14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0" y="533400"/>
            <a:ext cx="9144000" cy="1733808"/>
          </a:xfrm>
          <a:prstGeom prst="rect">
            <a:avLst/>
          </a:prstGeom>
          <a:noFill/>
          <a:ln w="9525">
            <a:noFill/>
            <a:miter lim="800000"/>
            <a:headEnd/>
            <a:tailEnd/>
          </a:ln>
        </p:spPr>
        <p:txBody>
          <a:bodyPr>
            <a:spAutoFit/>
          </a:bodyPr>
          <a:lstStyle/>
          <a:p>
            <a:pPr marL="862013" lvl="1" indent="-457200">
              <a:buFontTx/>
              <a:buAutoNum type="arabicPeriod" startAt="4"/>
            </a:pPr>
            <a:r>
              <a:rPr lang="en-US" sz="1600" b="1" dirty="0" smtClean="0">
                <a:solidFill>
                  <a:schemeClr val="accent6"/>
                </a:solidFill>
                <a:latin typeface="Arial" charset="0"/>
              </a:rPr>
              <a:t>Aromatics</a:t>
            </a:r>
            <a:endParaRPr lang="en-US" sz="1600" b="1" dirty="0">
              <a:solidFill>
                <a:schemeClr val="accent6"/>
              </a:solidFill>
              <a:latin typeface="Arial" charset="0"/>
            </a:endParaRPr>
          </a:p>
          <a:p>
            <a:pPr marL="1196975" lvl="2" indent="-220663">
              <a:buFontTx/>
              <a:buChar char="•"/>
            </a:pPr>
            <a:r>
              <a:rPr lang="en-US" sz="1600" dirty="0">
                <a:latin typeface="Arial" charset="0"/>
              </a:rPr>
              <a:t>If the region between 1667-2000 cm</a:t>
            </a:r>
            <a:r>
              <a:rPr lang="en-US" sz="1600" baseline="30000" dirty="0">
                <a:latin typeface="Arial" charset="0"/>
              </a:rPr>
              <a:t>-1</a:t>
            </a:r>
            <a:r>
              <a:rPr lang="en-US" sz="1600" dirty="0">
                <a:latin typeface="Arial" charset="0"/>
              </a:rPr>
              <a:t> (w) is free of interference (C=O stretching frequency is in this region) a weak grouping of peaks is observed for aromatic systems</a:t>
            </a:r>
          </a:p>
          <a:p>
            <a:pPr marL="1196975" lvl="2" indent="-220663">
              <a:buFontTx/>
              <a:buChar char="•"/>
            </a:pPr>
            <a:r>
              <a:rPr lang="en-US" sz="1600" dirty="0">
                <a:latin typeface="Arial" charset="0"/>
              </a:rPr>
              <a:t>Analysis of this region, called the </a:t>
            </a:r>
            <a:r>
              <a:rPr lang="en-US" sz="1600" i="1" dirty="0">
                <a:latin typeface="Arial" charset="0"/>
              </a:rPr>
              <a:t>overtone of bending</a:t>
            </a:r>
            <a:r>
              <a:rPr lang="en-US" sz="1600" dirty="0">
                <a:latin typeface="Arial" charset="0"/>
              </a:rPr>
              <a:t> region, can lead to a determination of the substitution pattern on the aromatic ring</a:t>
            </a:r>
          </a:p>
          <a:p>
            <a:pPr marL="1890713" lvl="3" indent="-457200">
              <a:buFontTx/>
              <a:buChar char="•"/>
            </a:pPr>
            <a:endParaRPr lang="en-US" sz="1600" baseline="30000" dirty="0">
              <a:solidFill>
                <a:srgbClr val="FF0000"/>
              </a:solidFill>
              <a:latin typeface="Arial" charset="0"/>
            </a:endParaRPr>
          </a:p>
        </p:txBody>
      </p:sp>
      <p:pic>
        <p:nvPicPr>
          <p:cNvPr id="5124" name="Picture 6" descr="overtone-of-bending-region"/>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828800" y="2133600"/>
            <a:ext cx="2322513" cy="4191000"/>
          </a:xfrm>
          <a:prstGeom prst="rect">
            <a:avLst/>
          </a:prstGeom>
          <a:noFill/>
          <a:ln w="9525">
            <a:noFill/>
            <a:miter lim="800000"/>
            <a:headEnd/>
            <a:tailEnd/>
          </a:ln>
        </p:spPr>
      </p:pic>
      <p:sp>
        <p:nvSpPr>
          <p:cNvPr id="5125" name="Text Box 8"/>
          <p:cNvSpPr txBox="1">
            <a:spLocks noChangeArrowheads="1"/>
          </p:cNvSpPr>
          <p:nvPr/>
        </p:nvSpPr>
        <p:spPr bwMode="auto">
          <a:xfrm>
            <a:off x="5257800" y="2895600"/>
            <a:ext cx="3198311" cy="2862322"/>
          </a:xfrm>
          <a:prstGeom prst="rect">
            <a:avLst/>
          </a:prstGeom>
          <a:noFill/>
          <a:ln w="9525">
            <a:noFill/>
            <a:miter lim="800000"/>
            <a:headEnd/>
            <a:tailEnd/>
          </a:ln>
        </p:spPr>
        <p:txBody>
          <a:bodyPr wrap="none">
            <a:spAutoFit/>
          </a:bodyPr>
          <a:lstStyle/>
          <a:p>
            <a:pPr eaLnBrk="0" hangingPunct="0"/>
            <a:r>
              <a:rPr lang="en-US" dirty="0" err="1">
                <a:latin typeface="Arial" charset="0"/>
              </a:rPr>
              <a:t>Monosubstituted</a:t>
            </a:r>
            <a:endParaRPr lang="en-US" dirty="0">
              <a:latin typeface="Arial" charset="0"/>
            </a:endParaRPr>
          </a:p>
          <a:p>
            <a:pPr eaLnBrk="0" hangingPunct="0"/>
            <a:endParaRPr lang="en-US" dirty="0">
              <a:latin typeface="Arial" charset="0"/>
            </a:endParaRPr>
          </a:p>
          <a:p>
            <a:pPr eaLnBrk="0" hangingPunct="0"/>
            <a:endParaRPr lang="en-US" dirty="0">
              <a:latin typeface="Arial" charset="0"/>
            </a:endParaRPr>
          </a:p>
          <a:p>
            <a:pPr eaLnBrk="0" hangingPunct="0"/>
            <a:r>
              <a:rPr lang="en-US" dirty="0">
                <a:latin typeface="Arial" charset="0"/>
              </a:rPr>
              <a:t>1,2 </a:t>
            </a:r>
            <a:r>
              <a:rPr lang="en-US" dirty="0" err="1">
                <a:latin typeface="Arial" charset="0"/>
              </a:rPr>
              <a:t>disubstituted</a:t>
            </a:r>
            <a:r>
              <a:rPr lang="en-US" dirty="0">
                <a:latin typeface="Arial" charset="0"/>
              </a:rPr>
              <a:t> (</a:t>
            </a:r>
            <a:r>
              <a:rPr lang="en-US" i="1" dirty="0" err="1">
                <a:latin typeface="Arial" charset="0"/>
              </a:rPr>
              <a:t>ortho</a:t>
            </a:r>
            <a:r>
              <a:rPr lang="en-US" dirty="0">
                <a:latin typeface="Arial" charset="0"/>
              </a:rPr>
              <a:t> or </a:t>
            </a:r>
            <a:r>
              <a:rPr lang="en-US" i="1" dirty="0">
                <a:latin typeface="Arial" charset="0"/>
              </a:rPr>
              <a:t>o</a:t>
            </a:r>
            <a:r>
              <a:rPr lang="en-US" dirty="0">
                <a:latin typeface="Arial" charset="0"/>
              </a:rPr>
              <a:t>-)</a:t>
            </a:r>
          </a:p>
          <a:p>
            <a:pPr eaLnBrk="0" hangingPunct="0"/>
            <a:endParaRPr lang="en-US" dirty="0">
              <a:latin typeface="Arial" charset="0"/>
            </a:endParaRPr>
          </a:p>
          <a:p>
            <a:pPr eaLnBrk="0" hangingPunct="0"/>
            <a:endParaRPr lang="en-US" dirty="0">
              <a:latin typeface="Arial" charset="0"/>
            </a:endParaRPr>
          </a:p>
          <a:p>
            <a:pPr eaLnBrk="0" hangingPunct="0"/>
            <a:r>
              <a:rPr lang="en-US" dirty="0">
                <a:latin typeface="Arial" charset="0"/>
              </a:rPr>
              <a:t>1,2 </a:t>
            </a:r>
            <a:r>
              <a:rPr lang="en-US" dirty="0" err="1">
                <a:latin typeface="Arial" charset="0"/>
              </a:rPr>
              <a:t>disubstituted</a:t>
            </a:r>
            <a:r>
              <a:rPr lang="en-US" dirty="0">
                <a:latin typeface="Arial" charset="0"/>
              </a:rPr>
              <a:t> (</a:t>
            </a:r>
            <a:r>
              <a:rPr lang="en-US" i="1" dirty="0">
                <a:latin typeface="Arial" charset="0"/>
              </a:rPr>
              <a:t>meta</a:t>
            </a:r>
            <a:r>
              <a:rPr lang="en-US" dirty="0">
                <a:latin typeface="Arial" charset="0"/>
              </a:rPr>
              <a:t> or </a:t>
            </a:r>
            <a:r>
              <a:rPr lang="en-US" i="1" dirty="0">
                <a:latin typeface="Arial" charset="0"/>
              </a:rPr>
              <a:t>m</a:t>
            </a:r>
            <a:r>
              <a:rPr lang="en-US" dirty="0">
                <a:latin typeface="Arial" charset="0"/>
              </a:rPr>
              <a:t>-)</a:t>
            </a:r>
          </a:p>
          <a:p>
            <a:pPr eaLnBrk="0" hangingPunct="0"/>
            <a:endParaRPr lang="en-US" dirty="0">
              <a:latin typeface="Arial" charset="0"/>
            </a:endParaRPr>
          </a:p>
          <a:p>
            <a:pPr eaLnBrk="0" hangingPunct="0"/>
            <a:endParaRPr lang="en-US" dirty="0">
              <a:latin typeface="Arial" charset="0"/>
            </a:endParaRPr>
          </a:p>
          <a:p>
            <a:pPr eaLnBrk="0" hangingPunct="0"/>
            <a:r>
              <a:rPr lang="en-US" dirty="0">
                <a:latin typeface="Arial" charset="0"/>
              </a:rPr>
              <a:t>1,4 </a:t>
            </a:r>
            <a:r>
              <a:rPr lang="en-US" dirty="0" err="1">
                <a:latin typeface="Arial" charset="0"/>
              </a:rPr>
              <a:t>disubstituted</a:t>
            </a:r>
            <a:r>
              <a:rPr lang="en-US" dirty="0">
                <a:latin typeface="Arial" charset="0"/>
              </a:rPr>
              <a:t> (</a:t>
            </a:r>
            <a:r>
              <a:rPr lang="en-US" i="1" dirty="0" err="1">
                <a:latin typeface="Arial" charset="0"/>
              </a:rPr>
              <a:t>para</a:t>
            </a:r>
            <a:r>
              <a:rPr lang="en-US" dirty="0">
                <a:latin typeface="Arial" charset="0"/>
              </a:rPr>
              <a:t> or </a:t>
            </a:r>
            <a:r>
              <a:rPr lang="en-US" i="1" dirty="0">
                <a:latin typeface="Arial" charset="0"/>
              </a:rPr>
              <a:t>p</a:t>
            </a:r>
            <a:r>
              <a:rPr lang="en-US" dirty="0">
                <a:latin typeface="Arial" charset="0"/>
              </a:rPr>
              <a:t>-)</a:t>
            </a:r>
          </a:p>
        </p:txBody>
      </p:sp>
      <p:graphicFrame>
        <p:nvGraphicFramePr>
          <p:cNvPr id="5122" name="Object 9"/>
          <p:cNvGraphicFramePr>
            <a:graphicFrameLocks noChangeAspect="1"/>
          </p:cNvGraphicFramePr>
          <p:nvPr/>
        </p:nvGraphicFramePr>
        <p:xfrm>
          <a:off x="4267200" y="2514600"/>
          <a:ext cx="781050" cy="3733800"/>
        </p:xfrm>
        <a:graphic>
          <a:graphicData uri="http://schemas.openxmlformats.org/presentationml/2006/ole">
            <p:oleObj spid="_x0000_s81922" name="CS ChemDraw Drawing" r:id="rId4" imgW="596348" imgH="3048000" progId="">
              <p:embed/>
            </p:oleObj>
          </a:graphicData>
        </a:graphic>
      </p:graphicFrame>
      <p:sp>
        <p:nvSpPr>
          <p:cNvPr id="5126" name="Text Box 10"/>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7" name="Rounded Rectangle 6"/>
          <p:cNvSpPr/>
          <p:nvPr/>
        </p:nvSpPr>
        <p:spPr>
          <a:xfrm>
            <a:off x="2209800" y="2514600"/>
            <a:ext cx="1143000" cy="3810000"/>
          </a:xfrm>
          <a:prstGeom prst="roundRect">
            <a:avLst/>
          </a:prstGeom>
          <a:solidFill>
            <a:srgbClr val="92D05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0" y="533400"/>
            <a:ext cx="8839200" cy="1815882"/>
          </a:xfrm>
          <a:prstGeom prst="rect">
            <a:avLst/>
          </a:prstGeom>
          <a:noFill/>
          <a:ln w="9525">
            <a:noFill/>
            <a:miter lim="800000"/>
            <a:headEnd/>
            <a:tailEnd/>
          </a:ln>
        </p:spPr>
        <p:txBody>
          <a:bodyPr>
            <a:spAutoFit/>
          </a:bodyPr>
          <a:lstStyle/>
          <a:p>
            <a:pPr marL="862013" lvl="1" indent="-457200">
              <a:buFontTx/>
              <a:buAutoNum type="arabicPeriod" startAt="5"/>
            </a:pPr>
            <a:r>
              <a:rPr lang="en-US" sz="1600" b="1" dirty="0" smtClean="0">
                <a:solidFill>
                  <a:schemeClr val="accent6"/>
                </a:solidFill>
                <a:latin typeface="Arial" charset="0"/>
              </a:rPr>
              <a:t>Unsaturated </a:t>
            </a:r>
            <a:r>
              <a:rPr lang="en-US" sz="1600" b="1" dirty="0">
                <a:solidFill>
                  <a:schemeClr val="accent6"/>
                </a:solidFill>
                <a:latin typeface="Arial" charset="0"/>
              </a:rPr>
              <a:t>Systems</a:t>
            </a:r>
            <a:r>
              <a:rPr lang="en-US" sz="1600" dirty="0">
                <a:solidFill>
                  <a:schemeClr val="accent6"/>
                </a:solidFill>
                <a:latin typeface="Arial" charset="0"/>
              </a:rPr>
              <a:t> </a:t>
            </a:r>
            <a:r>
              <a:rPr lang="en-US" sz="1600" dirty="0">
                <a:latin typeface="Arial" charset="0"/>
              </a:rPr>
              <a:t>– substitution patterns</a:t>
            </a:r>
          </a:p>
          <a:p>
            <a:pPr marL="1196975" lvl="2" indent="-220663">
              <a:buFontTx/>
              <a:buChar char="•"/>
            </a:pPr>
            <a:r>
              <a:rPr lang="en-US" sz="1600" dirty="0">
                <a:latin typeface="Arial" charset="0"/>
              </a:rPr>
              <a:t>The substitution of aromatics and alkenes can also be discerned through the </a:t>
            </a:r>
            <a:r>
              <a:rPr lang="en-US" sz="1600" dirty="0">
                <a:solidFill>
                  <a:schemeClr val="accent6"/>
                </a:solidFill>
                <a:latin typeface="Arial" charset="0"/>
              </a:rPr>
              <a:t>out-of-plane bending vibration region </a:t>
            </a:r>
          </a:p>
          <a:p>
            <a:pPr marL="1196975" lvl="2" indent="-220663">
              <a:buFontTx/>
              <a:buChar char="•"/>
            </a:pPr>
            <a:r>
              <a:rPr lang="en-US" sz="1600" dirty="0">
                <a:latin typeface="Arial" charset="0"/>
              </a:rPr>
              <a:t>However, other peaks often are apparent in this region.  </a:t>
            </a:r>
            <a:r>
              <a:rPr lang="en-US" sz="1600" i="1" dirty="0">
                <a:latin typeface="Arial" charset="0"/>
              </a:rPr>
              <a:t>These peaks should only be used for reinforcement of what is known or for hypothesizing as to the functional pattern.</a:t>
            </a:r>
            <a:endParaRPr lang="en-US" sz="1600" i="1" dirty="0">
              <a:solidFill>
                <a:srgbClr val="FF0000"/>
              </a:solidFill>
              <a:latin typeface="Arial" charset="0"/>
            </a:endParaRPr>
          </a:p>
          <a:p>
            <a:pPr marL="1319213" lvl="2" indent="-457200">
              <a:buFontTx/>
              <a:buAutoNum type="arabicPeriod" startAt="5"/>
            </a:pPr>
            <a:endParaRPr lang="en-US" sz="1600" i="1" dirty="0">
              <a:solidFill>
                <a:srgbClr val="FF0000"/>
              </a:solidFill>
              <a:latin typeface="Arial" charset="0"/>
            </a:endParaRPr>
          </a:p>
        </p:txBody>
      </p:sp>
      <p:graphicFrame>
        <p:nvGraphicFramePr>
          <p:cNvPr id="6146" name="Object 6"/>
          <p:cNvGraphicFramePr>
            <a:graphicFrameLocks noChangeAspect="1"/>
          </p:cNvGraphicFramePr>
          <p:nvPr/>
        </p:nvGraphicFramePr>
        <p:xfrm>
          <a:off x="2514600" y="2133600"/>
          <a:ext cx="5410200" cy="4183063"/>
        </p:xfrm>
        <a:graphic>
          <a:graphicData uri="http://schemas.openxmlformats.org/presentationml/2006/ole">
            <p:oleObj spid="_x0000_s82946" name="CS ChemDraw Drawing" r:id="rId3" imgW="4495800" imgH="3475567" progId="">
              <p:embed/>
            </p:oleObj>
          </a:graphicData>
        </a:graphic>
      </p:graphicFrame>
      <p:sp>
        <p:nvSpPr>
          <p:cNvPr id="6148" name="Text Box 7"/>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ipropyl-ether"/>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7173" name="Text Box 5"/>
          <p:cNvSpPr txBox="1">
            <a:spLocks noChangeArrowheads="1"/>
          </p:cNvSpPr>
          <p:nvPr/>
        </p:nvSpPr>
        <p:spPr bwMode="auto">
          <a:xfrm>
            <a:off x="0" y="533400"/>
            <a:ext cx="5867400" cy="1815882"/>
          </a:xfrm>
          <a:prstGeom prst="rect">
            <a:avLst/>
          </a:prstGeom>
          <a:noFill/>
          <a:ln w="9525">
            <a:noFill/>
            <a:miter lim="800000"/>
            <a:headEnd/>
            <a:tailEnd/>
          </a:ln>
        </p:spPr>
        <p:txBody>
          <a:bodyPr wrap="square">
            <a:spAutoFit/>
          </a:bodyPr>
          <a:lstStyle/>
          <a:p>
            <a:pPr marL="862013" lvl="1" indent="-457200">
              <a:buFontTx/>
              <a:buAutoNum type="arabicPeriod" startAt="6"/>
            </a:pPr>
            <a:r>
              <a:rPr lang="en-US" sz="1600" b="1" dirty="0" smtClean="0">
                <a:solidFill>
                  <a:schemeClr val="accent6"/>
                </a:solidFill>
                <a:latin typeface="Arial" charset="0"/>
              </a:rPr>
              <a:t>Ethers</a:t>
            </a:r>
            <a:r>
              <a:rPr lang="en-US" sz="1600" b="1" dirty="0" smtClean="0">
                <a:solidFill>
                  <a:schemeClr val="accent2"/>
                </a:solidFill>
                <a:latin typeface="Arial" charset="0"/>
              </a:rPr>
              <a:t> </a:t>
            </a:r>
            <a:r>
              <a:rPr lang="en-US" sz="1600" dirty="0">
                <a:latin typeface="Arial" charset="0"/>
              </a:rPr>
              <a:t>– addition of the C-O-C asymmetric band and vinyl C-H bonds</a:t>
            </a:r>
          </a:p>
          <a:p>
            <a:pPr marL="1255713" lvl="2" indent="-279400">
              <a:buFontTx/>
              <a:buChar char="•"/>
            </a:pPr>
            <a:r>
              <a:rPr lang="en-US" sz="1600" dirty="0">
                <a:latin typeface="Arial" charset="0"/>
              </a:rPr>
              <a:t>Show a strong band for the </a:t>
            </a:r>
            <a:r>
              <a:rPr lang="en-US" sz="1600" dirty="0" err="1">
                <a:latin typeface="Arial" charset="0"/>
              </a:rPr>
              <a:t>antisymmetric</a:t>
            </a:r>
            <a:r>
              <a:rPr lang="en-US" sz="1600" dirty="0">
                <a:latin typeface="Arial" charset="0"/>
              </a:rPr>
              <a:t> C-O-C stretch at 1050-1150 cm</a:t>
            </a:r>
            <a:r>
              <a:rPr lang="en-US" sz="1600" baseline="30000" dirty="0">
                <a:latin typeface="Arial" charset="0"/>
              </a:rPr>
              <a:t>-1</a:t>
            </a:r>
          </a:p>
          <a:p>
            <a:pPr marL="1255713" lvl="2" indent="-279400">
              <a:buFontTx/>
              <a:buChar char="•"/>
            </a:pPr>
            <a:endParaRPr lang="en-US" sz="1600" dirty="0">
              <a:latin typeface="Arial" charset="0"/>
            </a:endParaRPr>
          </a:p>
          <a:p>
            <a:pPr marL="1255713" lvl="2" indent="-279400">
              <a:buFontTx/>
              <a:buChar char="•"/>
            </a:pPr>
            <a:r>
              <a:rPr lang="en-US" sz="1600" dirty="0">
                <a:latin typeface="Arial" charset="0"/>
              </a:rPr>
              <a:t>Otherwise, dominated by the hydrocarbon component of the rest of the molecule</a:t>
            </a:r>
            <a:endParaRPr lang="en-US" sz="1600" dirty="0">
              <a:solidFill>
                <a:srgbClr val="FF0000"/>
              </a:solidFill>
              <a:latin typeface="Arial" charset="0"/>
            </a:endParaRPr>
          </a:p>
        </p:txBody>
      </p:sp>
      <p:sp>
        <p:nvSpPr>
          <p:cNvPr id="23558"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dirty="0" err="1">
                <a:latin typeface="Arial" charset="0"/>
              </a:rPr>
              <a:t>Diisopropyl</a:t>
            </a:r>
            <a:r>
              <a:rPr lang="en-US" dirty="0">
                <a:latin typeface="Arial" charset="0"/>
              </a:rPr>
              <a:t> ether</a:t>
            </a:r>
          </a:p>
        </p:txBody>
      </p:sp>
      <p:sp>
        <p:nvSpPr>
          <p:cNvPr id="7177"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graphicFrame>
        <p:nvGraphicFramePr>
          <p:cNvPr id="7178" name="Object 10"/>
          <p:cNvGraphicFramePr>
            <a:graphicFrameLocks noChangeAspect="1"/>
          </p:cNvGraphicFramePr>
          <p:nvPr/>
        </p:nvGraphicFramePr>
        <p:xfrm>
          <a:off x="6781800" y="609600"/>
          <a:ext cx="1549399" cy="838200"/>
        </p:xfrm>
        <a:graphic>
          <a:graphicData uri="http://schemas.openxmlformats.org/presentationml/2006/ole">
            <p:oleObj spid="_x0000_s93186" name="CS ChemDraw Drawing" r:id="rId4" imgW="677711" imgH="366815" progId="">
              <p:embed/>
            </p:oleObj>
          </a:graphicData>
        </a:graphic>
      </p:graphicFrame>
      <p:sp>
        <p:nvSpPr>
          <p:cNvPr id="9" name="Rounded Rectangle 8"/>
          <p:cNvSpPr/>
          <p:nvPr/>
        </p:nvSpPr>
        <p:spPr>
          <a:xfrm>
            <a:off x="7162800" y="914400"/>
            <a:ext cx="762000" cy="6096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6096000" y="3048000"/>
            <a:ext cx="609600" cy="32004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p:nvPr/>
        </p:nvSpPr>
        <p:spPr>
          <a:xfrm>
            <a:off x="6629400" y="5257800"/>
            <a:ext cx="441146" cy="307777"/>
          </a:xfrm>
          <a:prstGeom prst="rect">
            <a:avLst/>
          </a:prstGeom>
          <a:noFill/>
        </p:spPr>
        <p:txBody>
          <a:bodyPr wrap="none" rtlCol="0">
            <a:spAutoFit/>
          </a:bodyPr>
          <a:lstStyle/>
          <a:p>
            <a:r>
              <a:rPr lang="en-US" sz="1400" b="1" dirty="0" smtClean="0"/>
              <a:t>(s)</a:t>
            </a:r>
            <a:endParaRPr lang="en-US" sz="1400" b="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2-butanol-IR"/>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8196" name="Text Box 5"/>
          <p:cNvSpPr txBox="1">
            <a:spLocks noChangeArrowheads="1"/>
          </p:cNvSpPr>
          <p:nvPr/>
        </p:nvSpPr>
        <p:spPr bwMode="auto">
          <a:xfrm>
            <a:off x="457200" y="533400"/>
            <a:ext cx="5943600" cy="2554545"/>
          </a:xfrm>
          <a:prstGeom prst="rect">
            <a:avLst/>
          </a:prstGeom>
          <a:noFill/>
          <a:ln w="9525">
            <a:noFill/>
            <a:miter lim="800000"/>
            <a:headEnd/>
            <a:tailEnd/>
          </a:ln>
        </p:spPr>
        <p:txBody>
          <a:bodyPr wrap="square">
            <a:spAutoFit/>
          </a:bodyPr>
          <a:lstStyle/>
          <a:p>
            <a:pPr marL="404813" indent="-457200">
              <a:buFontTx/>
              <a:buAutoNum type="arabicPeriod" startAt="7"/>
            </a:pPr>
            <a:r>
              <a:rPr lang="en-US" sz="1600" b="1" dirty="0" smtClean="0">
                <a:solidFill>
                  <a:schemeClr val="accent6"/>
                </a:solidFill>
                <a:latin typeface="Arial" charset="0"/>
              </a:rPr>
              <a:t>Alcohols</a:t>
            </a:r>
            <a:endParaRPr lang="en-US" sz="1600" b="1" dirty="0">
              <a:solidFill>
                <a:schemeClr val="accent6"/>
              </a:solidFill>
              <a:latin typeface="Arial" charset="0"/>
            </a:endParaRPr>
          </a:p>
          <a:p>
            <a:pPr marL="687388" lvl="1" indent="-168275">
              <a:buFontTx/>
              <a:buChar char="•"/>
            </a:pPr>
            <a:r>
              <a:rPr lang="en-US" sz="1600" dirty="0" smtClean="0">
                <a:latin typeface="Arial" charset="0"/>
              </a:rPr>
              <a:t>Strong</a:t>
            </a:r>
            <a:r>
              <a:rPr lang="en-US" sz="1600" dirty="0">
                <a:latin typeface="Arial" charset="0"/>
              </a:rPr>
              <a:t>, broad </a:t>
            </a:r>
            <a:r>
              <a:rPr lang="en-US" sz="1600" dirty="0" smtClean="0">
                <a:latin typeface="Arial" charset="0"/>
              </a:rPr>
              <a:t>O-H </a:t>
            </a:r>
            <a:r>
              <a:rPr lang="en-US" sz="1600" dirty="0">
                <a:latin typeface="Arial" charset="0"/>
              </a:rPr>
              <a:t>stretch from 3200-3400 </a:t>
            </a:r>
            <a:r>
              <a:rPr lang="en-US" sz="1600" dirty="0" smtClean="0">
                <a:latin typeface="Arial" charset="0"/>
              </a:rPr>
              <a:t>cm</a:t>
            </a:r>
            <a:r>
              <a:rPr lang="en-US" sz="1600" baseline="30000" dirty="0" smtClean="0">
                <a:latin typeface="Arial" charset="0"/>
              </a:rPr>
              <a:t>-1</a:t>
            </a:r>
          </a:p>
          <a:p>
            <a:pPr marL="687388" lvl="1" indent="-168275">
              <a:buFontTx/>
              <a:buChar char="•"/>
            </a:pPr>
            <a:endParaRPr lang="en-US" sz="1600" i="1" dirty="0">
              <a:latin typeface="Arial" charset="0"/>
            </a:endParaRPr>
          </a:p>
          <a:p>
            <a:pPr marL="687388" lvl="1" indent="-168275">
              <a:buFontTx/>
              <a:buChar char="•"/>
            </a:pPr>
            <a:r>
              <a:rPr lang="en-US" sz="1600" dirty="0">
                <a:latin typeface="Arial" charset="0"/>
              </a:rPr>
              <a:t>Like ethers, </a:t>
            </a:r>
            <a:r>
              <a:rPr lang="en-US" sz="1600" dirty="0" smtClean="0">
                <a:latin typeface="Arial" charset="0"/>
              </a:rPr>
              <a:t>C-O </a:t>
            </a:r>
            <a:r>
              <a:rPr lang="en-US" sz="1600" dirty="0">
                <a:latin typeface="Arial" charset="0"/>
              </a:rPr>
              <a:t>stretch </a:t>
            </a:r>
            <a:r>
              <a:rPr lang="en-US" sz="1600" dirty="0" smtClean="0">
                <a:latin typeface="Arial" charset="0"/>
              </a:rPr>
              <a:t>from </a:t>
            </a:r>
            <a:r>
              <a:rPr lang="en-US" sz="1600" dirty="0">
                <a:latin typeface="Arial" charset="0"/>
              </a:rPr>
              <a:t>1050-1260 </a:t>
            </a:r>
            <a:r>
              <a:rPr lang="en-US" sz="1600" dirty="0" smtClean="0">
                <a:latin typeface="Arial" charset="0"/>
              </a:rPr>
              <a:t>cm</a:t>
            </a:r>
            <a:r>
              <a:rPr lang="en-US" sz="1600" baseline="30000" dirty="0" smtClean="0">
                <a:latin typeface="Arial" charset="0"/>
              </a:rPr>
              <a:t>-1</a:t>
            </a:r>
          </a:p>
          <a:p>
            <a:pPr marL="687388" lvl="1" indent="-168275">
              <a:buFontTx/>
              <a:buChar char="•"/>
            </a:pPr>
            <a:endParaRPr lang="en-US" sz="1600" dirty="0">
              <a:latin typeface="Arial" charset="0"/>
            </a:endParaRPr>
          </a:p>
          <a:p>
            <a:pPr marL="687388" lvl="1" indent="-168275">
              <a:buFontTx/>
              <a:buChar char="•"/>
            </a:pPr>
            <a:r>
              <a:rPr lang="en-US" sz="1600" dirty="0" smtClean="0">
                <a:latin typeface="Arial" charset="0"/>
              </a:rPr>
              <a:t>Band position changes depending </a:t>
            </a:r>
            <a:r>
              <a:rPr lang="en-US" sz="1600" dirty="0">
                <a:latin typeface="Arial" charset="0"/>
              </a:rPr>
              <a:t>on the </a:t>
            </a:r>
            <a:r>
              <a:rPr lang="en-US" sz="1600" dirty="0" smtClean="0">
                <a:latin typeface="Arial" charset="0"/>
              </a:rPr>
              <a:t>alcohols substitution: </a:t>
            </a:r>
            <a:r>
              <a:rPr lang="en-US" sz="1600" dirty="0">
                <a:latin typeface="Arial" charset="0"/>
              </a:rPr>
              <a:t>1</a:t>
            </a:r>
            <a:r>
              <a:rPr lang="en-US" sz="1600" dirty="0">
                <a:latin typeface="Arial" charset="0"/>
                <a:cs typeface="Arial" charset="0"/>
              </a:rPr>
              <a:t>°</a:t>
            </a:r>
            <a:r>
              <a:rPr lang="en-US" sz="1600" dirty="0">
                <a:latin typeface="Arial" charset="0"/>
              </a:rPr>
              <a:t> 1075-1000; 2</a:t>
            </a:r>
            <a:r>
              <a:rPr lang="en-US" sz="1600" dirty="0">
                <a:latin typeface="Arial" charset="0"/>
                <a:cs typeface="Arial" charset="0"/>
              </a:rPr>
              <a:t>°</a:t>
            </a:r>
            <a:r>
              <a:rPr lang="en-US" sz="1600" dirty="0">
                <a:latin typeface="Arial" charset="0"/>
              </a:rPr>
              <a:t> 1075-1150; 3</a:t>
            </a:r>
            <a:r>
              <a:rPr lang="en-US" sz="1600" dirty="0">
                <a:latin typeface="Arial" charset="0"/>
                <a:cs typeface="Arial" charset="0"/>
              </a:rPr>
              <a:t>°</a:t>
            </a:r>
            <a:r>
              <a:rPr lang="en-US" sz="1600" dirty="0">
                <a:latin typeface="Arial" charset="0"/>
              </a:rPr>
              <a:t> 1100-1200; phenol </a:t>
            </a:r>
            <a:r>
              <a:rPr lang="en-US" sz="1600" dirty="0" smtClean="0">
                <a:latin typeface="Arial" charset="0"/>
              </a:rPr>
              <a:t>1180-1260</a:t>
            </a:r>
          </a:p>
          <a:p>
            <a:pPr marL="687388" lvl="1" indent="-168275">
              <a:buFontTx/>
              <a:buChar char="•"/>
            </a:pPr>
            <a:endParaRPr lang="en-US" sz="1600" dirty="0">
              <a:latin typeface="Arial" charset="0"/>
            </a:endParaRPr>
          </a:p>
          <a:p>
            <a:pPr marL="687388" lvl="1" indent="-168275">
              <a:buFontTx/>
              <a:buChar char="•"/>
            </a:pPr>
            <a:r>
              <a:rPr lang="en-US" sz="1600" dirty="0">
                <a:solidFill>
                  <a:schemeClr val="accent6"/>
                </a:solidFill>
                <a:latin typeface="Arial" charset="0"/>
              </a:rPr>
              <a:t>The shape is due to the presence of hydrogen bonding</a:t>
            </a:r>
          </a:p>
        </p:txBody>
      </p:sp>
      <p:sp>
        <p:nvSpPr>
          <p:cNvPr id="24582"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a:latin typeface="Arial" charset="0"/>
              </a:rPr>
              <a:t>1-butanol</a:t>
            </a:r>
          </a:p>
        </p:txBody>
      </p:sp>
      <p:sp>
        <p:nvSpPr>
          <p:cNvPr id="8200"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1752600" y="3200400"/>
            <a:ext cx="879475" cy="2743200"/>
          </a:xfrm>
          <a:prstGeom prst="roundRect">
            <a:avLst/>
          </a:prstGeom>
          <a:solidFill>
            <a:srgbClr val="00B0F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5943600" y="3159125"/>
            <a:ext cx="304800" cy="2320925"/>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203" name="Object 11"/>
          <p:cNvGraphicFramePr>
            <a:graphicFrameLocks noChangeAspect="1"/>
          </p:cNvGraphicFramePr>
          <p:nvPr/>
        </p:nvGraphicFramePr>
        <p:xfrm>
          <a:off x="6400800" y="685800"/>
          <a:ext cx="2365926" cy="609600"/>
        </p:xfrm>
        <a:graphic>
          <a:graphicData uri="http://schemas.openxmlformats.org/presentationml/2006/ole">
            <p:oleObj spid="_x0000_s83970" name="CS ChemDraw Drawing" r:id="rId4" imgW="880286" imgH="226842" progId="">
              <p:embed/>
            </p:oleObj>
          </a:graphicData>
        </a:graphic>
      </p:graphicFrame>
      <p:sp>
        <p:nvSpPr>
          <p:cNvPr id="12" name="Rounded Rectangle 11"/>
          <p:cNvSpPr/>
          <p:nvPr/>
        </p:nvSpPr>
        <p:spPr>
          <a:xfrm>
            <a:off x="6172200" y="685800"/>
            <a:ext cx="879475" cy="6096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6934200" y="685800"/>
            <a:ext cx="609600" cy="6096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1828800" y="3810000"/>
            <a:ext cx="779381" cy="523220"/>
          </a:xfrm>
          <a:prstGeom prst="rect">
            <a:avLst/>
          </a:prstGeom>
          <a:noFill/>
        </p:spPr>
        <p:txBody>
          <a:bodyPr wrap="none" rtlCol="0">
            <a:spAutoFit/>
          </a:bodyPr>
          <a:lstStyle/>
          <a:p>
            <a:r>
              <a:rPr lang="en-US" sz="1400" b="1" dirty="0" smtClean="0"/>
              <a:t>(m– s)</a:t>
            </a:r>
          </a:p>
          <a:p>
            <a:pPr algn="ctr"/>
            <a:r>
              <a:rPr lang="en-US" sz="1400" b="1" dirty="0" err="1" smtClean="0"/>
              <a:t>br</a:t>
            </a:r>
            <a:endParaRPr lang="en-US" sz="1400" b="1" dirty="0"/>
          </a:p>
        </p:txBody>
      </p:sp>
      <p:sp>
        <p:nvSpPr>
          <p:cNvPr id="15" name="TextBox 14"/>
          <p:cNvSpPr txBox="1"/>
          <p:nvPr/>
        </p:nvSpPr>
        <p:spPr>
          <a:xfrm>
            <a:off x="5562600" y="5334000"/>
            <a:ext cx="441146" cy="307777"/>
          </a:xfrm>
          <a:prstGeom prst="rect">
            <a:avLst/>
          </a:prstGeom>
          <a:noFill/>
        </p:spPr>
        <p:txBody>
          <a:bodyPr wrap="none" rtlCol="0">
            <a:spAutoFit/>
          </a:bodyPr>
          <a:lstStyle/>
          <a:p>
            <a:r>
              <a:rPr lang="en-US" sz="1400" b="1" dirty="0" smtClean="0"/>
              <a:t>(s)</a:t>
            </a:r>
            <a:endParaRPr lang="en-US" sz="1400"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0" y="533400"/>
            <a:ext cx="6172200" cy="2062103"/>
          </a:xfrm>
          <a:prstGeom prst="rect">
            <a:avLst/>
          </a:prstGeom>
          <a:noFill/>
          <a:ln w="9525">
            <a:noFill/>
            <a:miter lim="800000"/>
            <a:headEnd/>
            <a:tailEnd/>
          </a:ln>
        </p:spPr>
        <p:txBody>
          <a:bodyPr wrap="square">
            <a:spAutoFit/>
          </a:bodyPr>
          <a:lstStyle/>
          <a:p>
            <a:pPr marL="862013" lvl="1" indent="-457200">
              <a:buFontTx/>
              <a:buAutoNum type="arabicPeriod" startAt="8"/>
            </a:pPr>
            <a:r>
              <a:rPr lang="en-US" sz="1600" b="1" dirty="0" smtClean="0">
                <a:solidFill>
                  <a:schemeClr val="accent6"/>
                </a:solidFill>
                <a:latin typeface="Arial" charset="0"/>
              </a:rPr>
              <a:t>Amines</a:t>
            </a:r>
            <a:r>
              <a:rPr lang="en-US" sz="1600" dirty="0" smtClean="0">
                <a:solidFill>
                  <a:srgbClr val="FF0000"/>
                </a:solidFill>
                <a:latin typeface="Arial" charset="0"/>
              </a:rPr>
              <a:t> </a:t>
            </a:r>
            <a:r>
              <a:rPr lang="en-US" sz="1600" dirty="0">
                <a:solidFill>
                  <a:schemeClr val="accent6"/>
                </a:solidFill>
                <a:latin typeface="Arial" charset="0"/>
              </a:rPr>
              <a:t>-</a:t>
            </a:r>
            <a:r>
              <a:rPr lang="en-US" sz="1600" dirty="0">
                <a:solidFill>
                  <a:srgbClr val="FF0000"/>
                </a:solidFill>
                <a:latin typeface="Arial" charset="0"/>
              </a:rPr>
              <a:t> </a:t>
            </a:r>
            <a:r>
              <a:rPr lang="en-US" sz="1600" dirty="0">
                <a:latin typeface="Arial" charset="0"/>
              </a:rPr>
              <a:t>Primary</a:t>
            </a:r>
          </a:p>
          <a:p>
            <a:pPr marL="1196975" lvl="2" indent="-220663">
              <a:buFontTx/>
              <a:buChar char="•"/>
              <a:tabLst>
                <a:tab pos="1196975" algn="l"/>
              </a:tabLst>
            </a:pPr>
            <a:r>
              <a:rPr lang="en-US" sz="1600" dirty="0">
                <a:latin typeface="Arial" charset="0"/>
              </a:rPr>
              <a:t>Shows the –N-H stretch for NH</a:t>
            </a:r>
            <a:r>
              <a:rPr lang="en-US" sz="1600" baseline="-25000" dirty="0">
                <a:latin typeface="Arial" charset="0"/>
              </a:rPr>
              <a:t>2</a:t>
            </a:r>
            <a:r>
              <a:rPr lang="en-US" sz="1600" dirty="0">
                <a:latin typeface="Arial" charset="0"/>
              </a:rPr>
              <a:t> as a </a:t>
            </a:r>
            <a:r>
              <a:rPr lang="en-US" sz="1600" b="1" i="1" dirty="0">
                <a:solidFill>
                  <a:schemeClr val="accent6"/>
                </a:solidFill>
                <a:latin typeface="Arial" charset="0"/>
              </a:rPr>
              <a:t>doublet</a:t>
            </a:r>
            <a:r>
              <a:rPr lang="en-US" sz="1600" dirty="0">
                <a:latin typeface="Arial" charset="0"/>
              </a:rPr>
              <a:t> between 3200-3500 </a:t>
            </a:r>
            <a:r>
              <a:rPr lang="en-US" sz="1600" dirty="0" smtClean="0">
                <a:latin typeface="Arial" charset="0"/>
              </a:rPr>
              <a:t>cm</a:t>
            </a:r>
            <a:r>
              <a:rPr lang="en-US" sz="1600" baseline="30000" dirty="0" smtClean="0">
                <a:latin typeface="Arial" charset="0"/>
              </a:rPr>
              <a:t>-1</a:t>
            </a:r>
            <a:r>
              <a:rPr lang="en-US" sz="1600" dirty="0" smtClean="0">
                <a:latin typeface="Arial" charset="0"/>
              </a:rPr>
              <a:t> (symmetric </a:t>
            </a:r>
            <a:r>
              <a:rPr lang="en-US" sz="1600" dirty="0">
                <a:latin typeface="Arial" charset="0"/>
              </a:rPr>
              <a:t>and anti-symmetric </a:t>
            </a:r>
            <a:r>
              <a:rPr lang="en-US" sz="1600" dirty="0" smtClean="0">
                <a:latin typeface="Arial" charset="0"/>
              </a:rPr>
              <a:t>modes)</a:t>
            </a:r>
            <a:endParaRPr lang="en-US" sz="1600" baseline="30000" dirty="0">
              <a:latin typeface="Arial" charset="0"/>
            </a:endParaRPr>
          </a:p>
          <a:p>
            <a:pPr marL="1196975" lvl="2" indent="-220663">
              <a:buFontTx/>
              <a:buChar char="•"/>
              <a:tabLst>
                <a:tab pos="1196975" algn="l"/>
              </a:tabLst>
            </a:pPr>
            <a:r>
              <a:rPr lang="en-US" sz="1600" dirty="0">
                <a:latin typeface="Arial" charset="0"/>
              </a:rPr>
              <a:t>-NH</a:t>
            </a:r>
            <a:r>
              <a:rPr lang="en-US" sz="1600" baseline="-25000" dirty="0">
                <a:latin typeface="Arial" charset="0"/>
              </a:rPr>
              <a:t>2</a:t>
            </a:r>
            <a:r>
              <a:rPr lang="en-US" sz="1600" dirty="0">
                <a:latin typeface="Arial" charset="0"/>
              </a:rPr>
              <a:t> </a:t>
            </a:r>
            <a:r>
              <a:rPr lang="en-US" sz="1600" dirty="0" smtClean="0">
                <a:latin typeface="Arial" charset="0"/>
              </a:rPr>
              <a:t>has deformation </a:t>
            </a:r>
            <a:r>
              <a:rPr lang="en-US" sz="1600" dirty="0">
                <a:latin typeface="Arial" charset="0"/>
              </a:rPr>
              <a:t>band from 1590-1650 </a:t>
            </a:r>
            <a:r>
              <a:rPr lang="en-US" sz="1600" dirty="0" smtClean="0">
                <a:latin typeface="Arial" charset="0"/>
              </a:rPr>
              <a:t>cm</a:t>
            </a:r>
            <a:r>
              <a:rPr lang="en-US" sz="1600" baseline="30000" dirty="0" smtClean="0">
                <a:latin typeface="Arial" charset="0"/>
              </a:rPr>
              <a:t>-1</a:t>
            </a:r>
            <a:endParaRPr lang="en-US" sz="1600" dirty="0">
              <a:latin typeface="Arial" charset="0"/>
            </a:endParaRPr>
          </a:p>
          <a:p>
            <a:pPr marL="1196975" lvl="2" indent="-220663">
              <a:buFontTx/>
              <a:buChar char="•"/>
              <a:tabLst>
                <a:tab pos="1196975" algn="l"/>
              </a:tabLst>
            </a:pPr>
            <a:r>
              <a:rPr lang="en-US" sz="1600" dirty="0">
                <a:latin typeface="Arial" charset="0"/>
              </a:rPr>
              <a:t>Additionally there is a “wag” band at 780-820 cm</a:t>
            </a:r>
            <a:r>
              <a:rPr lang="en-US" sz="1600" baseline="30000" dirty="0">
                <a:latin typeface="Arial" charset="0"/>
              </a:rPr>
              <a:t>-1</a:t>
            </a:r>
            <a:r>
              <a:rPr lang="en-US" sz="1600" dirty="0">
                <a:latin typeface="Arial" charset="0"/>
              </a:rPr>
              <a:t> that is not diagnostic</a:t>
            </a:r>
          </a:p>
          <a:p>
            <a:pPr marL="1890713" lvl="3" indent="-457200">
              <a:buFontTx/>
              <a:buChar char="•"/>
            </a:pPr>
            <a:endParaRPr lang="en-US" sz="1600" dirty="0">
              <a:latin typeface="Arial" charset="0"/>
            </a:endParaRPr>
          </a:p>
        </p:txBody>
      </p:sp>
      <p:pic>
        <p:nvPicPr>
          <p:cNvPr id="9220" name="Picture 4" descr="2-aminopentan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10450" cy="3474720"/>
          </a:xfrm>
          <a:prstGeom prst="rect">
            <a:avLst/>
          </a:prstGeom>
          <a:noFill/>
          <a:ln w="9525">
            <a:noFill/>
            <a:miter lim="800000"/>
            <a:headEnd/>
            <a:tailEnd/>
          </a:ln>
        </p:spPr>
      </p:pic>
      <p:sp>
        <p:nvSpPr>
          <p:cNvPr id="25606"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a:latin typeface="Arial" charset="0"/>
              </a:rPr>
              <a:t>2-aminopentane</a:t>
            </a:r>
          </a:p>
        </p:txBody>
      </p:sp>
      <p:sp>
        <p:nvSpPr>
          <p:cNvPr id="9224"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5105400" y="3124200"/>
            <a:ext cx="457200" cy="914400"/>
          </a:xfrm>
          <a:prstGeom prst="roundRect">
            <a:avLst/>
          </a:prstGeom>
          <a:solidFill>
            <a:srgbClr val="92D05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133600" y="3124200"/>
            <a:ext cx="457200" cy="990600"/>
          </a:xfrm>
          <a:prstGeom prst="roundRect">
            <a:avLst/>
          </a:prstGeom>
          <a:solidFill>
            <a:schemeClr val="accent6">
              <a:lumMod val="40000"/>
              <a:lumOff val="6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9228" name="Object 12"/>
          <p:cNvGraphicFramePr>
            <a:graphicFrameLocks noChangeAspect="1"/>
          </p:cNvGraphicFramePr>
          <p:nvPr/>
        </p:nvGraphicFramePr>
        <p:xfrm>
          <a:off x="6934200" y="609600"/>
          <a:ext cx="1371600" cy="862148"/>
        </p:xfrm>
        <a:graphic>
          <a:graphicData uri="http://schemas.openxmlformats.org/presentationml/2006/ole">
            <p:oleObj spid="_x0000_s86018" name="CS ChemDraw Drawing" r:id="rId4" imgW="722024" imgH="453683" progId="">
              <p:embed/>
            </p:oleObj>
          </a:graphicData>
        </a:graphic>
      </p:graphicFrame>
      <p:sp>
        <p:nvSpPr>
          <p:cNvPr id="11" name="Rounded Rectangle 10"/>
          <p:cNvSpPr/>
          <p:nvPr/>
        </p:nvSpPr>
        <p:spPr>
          <a:xfrm>
            <a:off x="6934200" y="533400"/>
            <a:ext cx="914400" cy="609600"/>
          </a:xfrm>
          <a:prstGeom prst="roundRect">
            <a:avLst/>
          </a:prstGeom>
          <a:solidFill>
            <a:schemeClr val="accent6">
              <a:lumMod val="40000"/>
              <a:lumOff val="6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2057400" y="4114800"/>
            <a:ext cx="508473" cy="307777"/>
          </a:xfrm>
          <a:prstGeom prst="rect">
            <a:avLst/>
          </a:prstGeom>
          <a:noFill/>
        </p:spPr>
        <p:txBody>
          <a:bodyPr wrap="none" rtlCol="0">
            <a:spAutoFit/>
          </a:bodyPr>
          <a:lstStyle/>
          <a:p>
            <a:r>
              <a:rPr lang="en-US" sz="1400" b="1" dirty="0" smtClean="0"/>
              <a:t>(w)</a:t>
            </a:r>
            <a:endParaRPr lang="en-US" sz="1400" b="1" dirty="0"/>
          </a:p>
        </p:txBody>
      </p:sp>
      <p:sp>
        <p:nvSpPr>
          <p:cNvPr id="13" name="TextBox 12"/>
          <p:cNvSpPr txBox="1"/>
          <p:nvPr/>
        </p:nvSpPr>
        <p:spPr>
          <a:xfrm>
            <a:off x="4953000" y="4114800"/>
            <a:ext cx="508473" cy="307777"/>
          </a:xfrm>
          <a:prstGeom prst="rect">
            <a:avLst/>
          </a:prstGeom>
          <a:noFill/>
        </p:spPr>
        <p:txBody>
          <a:bodyPr wrap="none" rtlCol="0">
            <a:spAutoFit/>
          </a:bodyPr>
          <a:lstStyle/>
          <a:p>
            <a:r>
              <a:rPr lang="en-US" sz="1400" b="1" dirty="0" smtClean="0"/>
              <a:t>(w)</a:t>
            </a:r>
            <a:endParaRPr lang="en-US" sz="14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descr="pyrollidin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0244" name="Text Box 5"/>
          <p:cNvSpPr txBox="1">
            <a:spLocks noChangeArrowheads="1"/>
          </p:cNvSpPr>
          <p:nvPr/>
        </p:nvSpPr>
        <p:spPr bwMode="auto">
          <a:xfrm>
            <a:off x="0" y="533400"/>
            <a:ext cx="5715000" cy="1569660"/>
          </a:xfrm>
          <a:prstGeom prst="rect">
            <a:avLst/>
          </a:prstGeom>
          <a:noFill/>
          <a:ln w="9525">
            <a:noFill/>
            <a:miter lim="800000"/>
            <a:headEnd/>
            <a:tailEnd/>
          </a:ln>
        </p:spPr>
        <p:txBody>
          <a:bodyPr wrap="square">
            <a:spAutoFit/>
          </a:bodyPr>
          <a:lstStyle/>
          <a:p>
            <a:pPr marL="862013" lvl="1" indent="-457200">
              <a:buFontTx/>
              <a:buAutoNum type="arabicPeriod" startAt="9"/>
            </a:pPr>
            <a:r>
              <a:rPr lang="en-US" sz="1600" b="1" dirty="0" smtClean="0">
                <a:solidFill>
                  <a:schemeClr val="accent6"/>
                </a:solidFill>
                <a:latin typeface="Arial" charset="0"/>
              </a:rPr>
              <a:t>Amines</a:t>
            </a:r>
            <a:r>
              <a:rPr lang="en-US" sz="1600" dirty="0" smtClean="0">
                <a:solidFill>
                  <a:srgbClr val="FF0000"/>
                </a:solidFill>
                <a:latin typeface="Arial" charset="0"/>
              </a:rPr>
              <a:t> </a:t>
            </a:r>
            <a:r>
              <a:rPr lang="en-US" sz="1600" dirty="0">
                <a:latin typeface="Arial" charset="0"/>
              </a:rPr>
              <a:t>– Secondary</a:t>
            </a:r>
            <a:endParaRPr lang="en-US" sz="1600" dirty="0">
              <a:solidFill>
                <a:srgbClr val="FF0000"/>
              </a:solidFill>
              <a:latin typeface="Arial" charset="0"/>
            </a:endParaRPr>
          </a:p>
          <a:p>
            <a:pPr marL="1196975" lvl="2" indent="-220663">
              <a:buFontTx/>
              <a:buChar char="•"/>
            </a:pPr>
            <a:r>
              <a:rPr lang="en-US" sz="1600" dirty="0" smtClean="0">
                <a:latin typeface="Arial" charset="0"/>
              </a:rPr>
              <a:t>N-H </a:t>
            </a:r>
            <a:r>
              <a:rPr lang="en-US" sz="1600" dirty="0">
                <a:latin typeface="Arial" charset="0"/>
              </a:rPr>
              <a:t>band for R</a:t>
            </a:r>
            <a:r>
              <a:rPr lang="en-US" sz="1600" baseline="-25000" dirty="0">
                <a:latin typeface="Arial" charset="0"/>
              </a:rPr>
              <a:t>2</a:t>
            </a:r>
            <a:r>
              <a:rPr lang="en-US" sz="1600" dirty="0">
                <a:latin typeface="Arial" charset="0"/>
              </a:rPr>
              <a:t>N-H occurs at 3200-3500 cm</a:t>
            </a:r>
            <a:r>
              <a:rPr lang="en-US" sz="1600" baseline="30000" dirty="0">
                <a:latin typeface="Arial" charset="0"/>
              </a:rPr>
              <a:t>-1</a:t>
            </a:r>
            <a:r>
              <a:rPr lang="en-US" sz="1600" dirty="0">
                <a:latin typeface="Arial" charset="0"/>
              </a:rPr>
              <a:t> </a:t>
            </a:r>
            <a:r>
              <a:rPr lang="en-US" sz="1600" dirty="0" smtClean="0">
                <a:latin typeface="Arial" charset="0"/>
              </a:rPr>
              <a:t>as </a:t>
            </a:r>
            <a:r>
              <a:rPr lang="en-US" sz="1600" dirty="0">
                <a:latin typeface="Arial" charset="0"/>
              </a:rPr>
              <a:t>a single sharp peak weaker than –O-H </a:t>
            </a:r>
            <a:endParaRPr lang="en-US" sz="1600" dirty="0" smtClean="0">
              <a:latin typeface="Arial" charset="0"/>
            </a:endParaRPr>
          </a:p>
          <a:p>
            <a:pPr marL="1196975" lvl="2" indent="-220663">
              <a:buFontTx/>
              <a:buChar char="•"/>
            </a:pPr>
            <a:endParaRPr lang="en-US" sz="1600" dirty="0">
              <a:latin typeface="Arial" charset="0"/>
            </a:endParaRPr>
          </a:p>
          <a:p>
            <a:pPr marL="1196975" lvl="2" indent="-220663">
              <a:buFontTx/>
              <a:buChar char="•"/>
            </a:pPr>
            <a:r>
              <a:rPr lang="en-US" sz="1600" dirty="0">
                <a:latin typeface="Arial" charset="0"/>
              </a:rPr>
              <a:t>Tertiary amines (R</a:t>
            </a:r>
            <a:r>
              <a:rPr lang="en-US" sz="1600" baseline="-25000" dirty="0">
                <a:latin typeface="Arial" charset="0"/>
              </a:rPr>
              <a:t>3</a:t>
            </a:r>
            <a:r>
              <a:rPr lang="en-US" sz="1600" dirty="0">
                <a:latin typeface="Arial" charset="0"/>
              </a:rPr>
              <a:t>N) have no N-H bond and </a:t>
            </a:r>
            <a:r>
              <a:rPr lang="en-US" sz="1600" i="1" dirty="0">
                <a:latin typeface="Arial" charset="0"/>
              </a:rPr>
              <a:t>will not</a:t>
            </a:r>
            <a:r>
              <a:rPr lang="en-US" sz="1600" dirty="0">
                <a:latin typeface="Arial" charset="0"/>
              </a:rPr>
              <a:t> have a band in this region</a:t>
            </a:r>
          </a:p>
        </p:txBody>
      </p:sp>
      <p:sp>
        <p:nvSpPr>
          <p:cNvPr id="26630"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a:latin typeface="Arial" charset="0"/>
              </a:rPr>
              <a:t>pyrrolidine</a:t>
            </a:r>
          </a:p>
        </p:txBody>
      </p:sp>
      <p:sp>
        <p:nvSpPr>
          <p:cNvPr id="10248"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dirty="0"/>
              <a:t>Infrared Spectroscopy</a:t>
            </a:r>
          </a:p>
        </p:txBody>
      </p:sp>
      <p:sp>
        <p:nvSpPr>
          <p:cNvPr id="10" name="Rounded Rectangle 9"/>
          <p:cNvSpPr/>
          <p:nvPr/>
        </p:nvSpPr>
        <p:spPr>
          <a:xfrm>
            <a:off x="2133600" y="3124200"/>
            <a:ext cx="533400" cy="21336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0250" name="Object 10"/>
          <p:cNvGraphicFramePr>
            <a:graphicFrameLocks noChangeAspect="1"/>
          </p:cNvGraphicFramePr>
          <p:nvPr/>
        </p:nvGraphicFramePr>
        <p:xfrm>
          <a:off x="6934200" y="685799"/>
          <a:ext cx="1219200" cy="764171"/>
        </p:xfrm>
        <a:graphic>
          <a:graphicData uri="http://schemas.openxmlformats.org/presentationml/2006/ole">
            <p:oleObj spid="_x0000_s87042" name="CS ChemDraw Drawing" r:id="rId4" imgW="557432" imgH="348527" progId="">
              <p:embed/>
            </p:oleObj>
          </a:graphicData>
        </a:graphic>
      </p:graphicFrame>
      <p:sp>
        <p:nvSpPr>
          <p:cNvPr id="9" name="Rounded Rectangle 8"/>
          <p:cNvSpPr/>
          <p:nvPr/>
        </p:nvSpPr>
        <p:spPr>
          <a:xfrm>
            <a:off x="7391400" y="838200"/>
            <a:ext cx="762000" cy="4572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1905000" y="5181600"/>
            <a:ext cx="899605" cy="307777"/>
          </a:xfrm>
          <a:prstGeom prst="rect">
            <a:avLst/>
          </a:prstGeom>
          <a:noFill/>
        </p:spPr>
        <p:txBody>
          <a:bodyPr wrap="none" rtlCol="0">
            <a:spAutoFit/>
          </a:bodyPr>
          <a:lstStyle/>
          <a:p>
            <a:r>
              <a:rPr lang="en-US" sz="1400" b="1" dirty="0" smtClean="0"/>
              <a:t>(w – m)</a:t>
            </a:r>
            <a:endParaRPr lang="en-US" sz="1400" b="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dirty="0"/>
              <a:t>Infrared Spectroscopy</a:t>
            </a:r>
          </a:p>
        </p:txBody>
      </p:sp>
      <p:sp>
        <p:nvSpPr>
          <p:cNvPr id="3" name="Text Box 5"/>
          <p:cNvSpPr txBox="1">
            <a:spLocks noChangeArrowheads="1"/>
          </p:cNvSpPr>
          <p:nvPr/>
        </p:nvSpPr>
        <p:spPr bwMode="auto">
          <a:xfrm>
            <a:off x="0" y="533400"/>
            <a:ext cx="8458200" cy="1569660"/>
          </a:xfrm>
          <a:prstGeom prst="rect">
            <a:avLst/>
          </a:prstGeom>
          <a:noFill/>
          <a:ln w="9525">
            <a:noFill/>
            <a:miter lim="800000"/>
            <a:headEnd/>
            <a:tailEnd/>
          </a:ln>
        </p:spPr>
        <p:txBody>
          <a:bodyPr wrap="square">
            <a:spAutoFit/>
          </a:bodyPr>
          <a:lstStyle/>
          <a:p>
            <a:pPr marL="862013" lvl="1" indent="-457200"/>
            <a:r>
              <a:rPr lang="en-US" sz="1600" b="1" dirty="0" smtClean="0">
                <a:solidFill>
                  <a:schemeClr val="accent6"/>
                </a:solidFill>
                <a:latin typeface="Arial" charset="0"/>
              </a:rPr>
              <a:t>Pause and Review</a:t>
            </a:r>
            <a:endParaRPr lang="en-US" sz="1600" dirty="0">
              <a:solidFill>
                <a:srgbClr val="FF0000"/>
              </a:solidFill>
              <a:latin typeface="Arial" charset="0"/>
            </a:endParaRPr>
          </a:p>
          <a:p>
            <a:pPr marL="1196975" lvl="2" indent="-220663">
              <a:buFontTx/>
              <a:buChar char="•"/>
            </a:pPr>
            <a:r>
              <a:rPr lang="en-US" sz="1600" dirty="0" smtClean="0">
                <a:latin typeface="Arial" charset="0"/>
              </a:rPr>
              <a:t>Inspect the bonds to H region (2700 – 4000 cm</a:t>
            </a:r>
            <a:r>
              <a:rPr lang="en-US" sz="1600" baseline="30000" dirty="0" smtClean="0">
                <a:latin typeface="Arial" charset="0"/>
              </a:rPr>
              <a:t>-1</a:t>
            </a:r>
            <a:r>
              <a:rPr lang="en-US" sz="1600" dirty="0" smtClean="0">
                <a:latin typeface="Arial" charset="0"/>
              </a:rPr>
              <a:t>)</a:t>
            </a:r>
          </a:p>
          <a:p>
            <a:pPr marL="1196975" lvl="2" indent="-220663">
              <a:buFontTx/>
              <a:buChar char="•"/>
            </a:pPr>
            <a:endParaRPr lang="en-US" sz="1600" dirty="0">
              <a:latin typeface="Arial" charset="0"/>
            </a:endParaRPr>
          </a:p>
          <a:p>
            <a:pPr marL="1196975" lvl="2" indent="-220663">
              <a:buFontTx/>
              <a:buChar char="•"/>
            </a:pPr>
            <a:r>
              <a:rPr lang="en-US" sz="1600" dirty="0" smtClean="0">
                <a:latin typeface="Arial" charset="0"/>
              </a:rPr>
              <a:t>Peaks from 2850-3000 are simply sp</a:t>
            </a:r>
            <a:r>
              <a:rPr lang="en-US" sz="1600" baseline="30000" dirty="0" smtClean="0">
                <a:latin typeface="Arial" charset="0"/>
              </a:rPr>
              <a:t>3</a:t>
            </a:r>
            <a:r>
              <a:rPr lang="en-US" sz="1600" dirty="0" smtClean="0">
                <a:latin typeface="Arial" charset="0"/>
              </a:rPr>
              <a:t> C-H in most organic molecules</a:t>
            </a:r>
          </a:p>
          <a:p>
            <a:pPr marL="1196975" lvl="2" indent="-220663">
              <a:buFontTx/>
              <a:buChar char="•"/>
            </a:pPr>
            <a:endParaRPr lang="en-US" sz="1600" dirty="0">
              <a:latin typeface="Arial" charset="0"/>
            </a:endParaRPr>
          </a:p>
          <a:p>
            <a:pPr marL="1196975" lvl="2" indent="-220663">
              <a:buFontTx/>
              <a:buChar char="•"/>
            </a:pPr>
            <a:r>
              <a:rPr lang="en-US" sz="1600" dirty="0" smtClean="0">
                <a:latin typeface="Arial" charset="0"/>
              </a:rPr>
              <a:t>Above 3000 cm</a:t>
            </a:r>
            <a:r>
              <a:rPr lang="en-US" sz="1600" baseline="30000" dirty="0" smtClean="0">
                <a:latin typeface="Arial" charset="0"/>
              </a:rPr>
              <a:t>-1 </a:t>
            </a:r>
            <a:r>
              <a:rPr lang="en-US" sz="1600" i="1" dirty="0"/>
              <a:t>Learn shapes, not </a:t>
            </a:r>
            <a:r>
              <a:rPr lang="en-US" sz="1600" i="1" dirty="0" err="1"/>
              <a:t>wavenumbers</a:t>
            </a:r>
            <a:r>
              <a:rPr lang="en-US" sz="1600" i="1" dirty="0"/>
              <a:t>!</a:t>
            </a:r>
            <a:r>
              <a:rPr lang="en-US" sz="1400" i="1" dirty="0" smtClean="0">
                <a:latin typeface="Arial" charset="0"/>
              </a:rPr>
              <a:t>:</a:t>
            </a:r>
            <a:endParaRPr lang="en-US" sz="1600" i="1" dirty="0">
              <a:latin typeface="Arial" charset="0"/>
            </a:endParaRPr>
          </a:p>
        </p:txBody>
      </p:sp>
      <p:sp>
        <p:nvSpPr>
          <p:cNvPr id="5" name="Freeform 4"/>
          <p:cNvSpPr/>
          <p:nvPr/>
        </p:nvSpPr>
        <p:spPr>
          <a:xfrm>
            <a:off x="1371600" y="2514600"/>
            <a:ext cx="1371600" cy="1314915"/>
          </a:xfrm>
          <a:custGeom>
            <a:avLst/>
            <a:gdLst>
              <a:gd name="connsiteX0" fmla="*/ 0 w 1152293"/>
              <a:gd name="connsiteY0" fmla="*/ 183375 h 1002370"/>
              <a:gd name="connsiteX1" fmla="*/ 341971 w 1152293"/>
              <a:gd name="connsiteY1" fmla="*/ 175941 h 1002370"/>
              <a:gd name="connsiteX2" fmla="*/ 550127 w 1152293"/>
              <a:gd name="connsiteY2" fmla="*/ 993697 h 1002370"/>
              <a:gd name="connsiteX3" fmla="*/ 758283 w 1152293"/>
              <a:gd name="connsiteY3" fmla="*/ 123902 h 1002370"/>
              <a:gd name="connsiteX4" fmla="*/ 1152293 w 1152293"/>
              <a:gd name="connsiteY4" fmla="*/ 250283 h 1002370"/>
              <a:gd name="connsiteX0" fmla="*/ 0 w 995162"/>
              <a:gd name="connsiteY0" fmla="*/ 71244 h 1015535"/>
              <a:gd name="connsiteX1" fmla="*/ 184840 w 995162"/>
              <a:gd name="connsiteY1" fmla="*/ 189106 h 1015535"/>
              <a:gd name="connsiteX2" fmla="*/ 392996 w 995162"/>
              <a:gd name="connsiteY2" fmla="*/ 1006862 h 1015535"/>
              <a:gd name="connsiteX3" fmla="*/ 601152 w 995162"/>
              <a:gd name="connsiteY3" fmla="*/ 137067 h 1015535"/>
              <a:gd name="connsiteX4" fmla="*/ 995162 w 995162"/>
              <a:gd name="connsiteY4" fmla="*/ 263448 h 1015535"/>
              <a:gd name="connsiteX0" fmla="*/ 0 w 995162"/>
              <a:gd name="connsiteY0" fmla="*/ 58079 h 1002370"/>
              <a:gd name="connsiteX1" fmla="*/ 184840 w 995162"/>
              <a:gd name="connsiteY1" fmla="*/ 175941 h 1002370"/>
              <a:gd name="connsiteX2" fmla="*/ 392996 w 995162"/>
              <a:gd name="connsiteY2" fmla="*/ 993697 h 1002370"/>
              <a:gd name="connsiteX3" fmla="*/ 601152 w 995162"/>
              <a:gd name="connsiteY3" fmla="*/ 123902 h 1002370"/>
              <a:gd name="connsiteX4" fmla="*/ 995162 w 995162"/>
              <a:gd name="connsiteY4" fmla="*/ 250283 h 1002370"/>
              <a:gd name="connsiteX0" fmla="*/ 0 w 785654"/>
              <a:gd name="connsiteY0" fmla="*/ 89403 h 1033694"/>
              <a:gd name="connsiteX1" fmla="*/ 184840 w 785654"/>
              <a:gd name="connsiteY1" fmla="*/ 207265 h 1033694"/>
              <a:gd name="connsiteX2" fmla="*/ 392996 w 785654"/>
              <a:gd name="connsiteY2" fmla="*/ 1025021 h 1033694"/>
              <a:gd name="connsiteX3" fmla="*/ 601152 w 785654"/>
              <a:gd name="connsiteY3" fmla="*/ 155226 h 1033694"/>
              <a:gd name="connsiteX4" fmla="*/ 785654 w 785654"/>
              <a:gd name="connsiteY4" fmla="*/ 93663 h 1033694"/>
              <a:gd name="connsiteX0" fmla="*/ 0 w 785654"/>
              <a:gd name="connsiteY0" fmla="*/ 89403 h 1033694"/>
              <a:gd name="connsiteX1" fmla="*/ 184840 w 785654"/>
              <a:gd name="connsiteY1" fmla="*/ 207265 h 1033694"/>
              <a:gd name="connsiteX2" fmla="*/ 392996 w 785654"/>
              <a:gd name="connsiteY2" fmla="*/ 1025021 h 1033694"/>
              <a:gd name="connsiteX3" fmla="*/ 601152 w 785654"/>
              <a:gd name="connsiteY3" fmla="*/ 155226 h 1033694"/>
              <a:gd name="connsiteX4" fmla="*/ 785654 w 785654"/>
              <a:gd name="connsiteY4" fmla="*/ 93663 h 1033694"/>
              <a:gd name="connsiteX0" fmla="*/ 0 w 785654"/>
              <a:gd name="connsiteY0" fmla="*/ 89403 h 1033694"/>
              <a:gd name="connsiteX1" fmla="*/ 184840 w 785654"/>
              <a:gd name="connsiteY1" fmla="*/ 207265 h 1033694"/>
              <a:gd name="connsiteX2" fmla="*/ 392996 w 785654"/>
              <a:gd name="connsiteY2" fmla="*/ 1025021 h 1033694"/>
              <a:gd name="connsiteX3" fmla="*/ 601152 w 785654"/>
              <a:gd name="connsiteY3" fmla="*/ 155226 h 1033694"/>
              <a:gd name="connsiteX4" fmla="*/ 785654 w 785654"/>
              <a:gd name="connsiteY4" fmla="*/ 93663 h 1033694"/>
              <a:gd name="connsiteX0" fmla="*/ 0 w 785654"/>
              <a:gd name="connsiteY0" fmla="*/ 38074 h 982365"/>
              <a:gd name="connsiteX1" fmla="*/ 184840 w 785654"/>
              <a:gd name="connsiteY1" fmla="*/ 155936 h 982365"/>
              <a:gd name="connsiteX2" fmla="*/ 392996 w 785654"/>
              <a:gd name="connsiteY2" fmla="*/ 973692 h 982365"/>
              <a:gd name="connsiteX3" fmla="*/ 601152 w 785654"/>
              <a:gd name="connsiteY3" fmla="*/ 103897 h 982365"/>
              <a:gd name="connsiteX4" fmla="*/ 785654 w 785654"/>
              <a:gd name="connsiteY4" fmla="*/ 42334 h 982365"/>
              <a:gd name="connsiteX0" fmla="*/ 0 w 785654"/>
              <a:gd name="connsiteY0" fmla="*/ 38074 h 1048273"/>
              <a:gd name="connsiteX1" fmla="*/ 184840 w 785654"/>
              <a:gd name="connsiteY1" fmla="*/ 155936 h 1048273"/>
              <a:gd name="connsiteX2" fmla="*/ 392996 w 785654"/>
              <a:gd name="connsiteY2" fmla="*/ 973692 h 1048273"/>
              <a:gd name="connsiteX3" fmla="*/ 487574 w 785654"/>
              <a:gd name="connsiteY3" fmla="*/ 603420 h 1048273"/>
              <a:gd name="connsiteX4" fmla="*/ 601152 w 785654"/>
              <a:gd name="connsiteY4" fmla="*/ 103897 h 1048273"/>
              <a:gd name="connsiteX5" fmla="*/ 785654 w 785654"/>
              <a:gd name="connsiteY5" fmla="*/ 42334 h 1048273"/>
              <a:gd name="connsiteX0" fmla="*/ 0 w 785654"/>
              <a:gd name="connsiteY0" fmla="*/ 11475 h 708434"/>
              <a:gd name="connsiteX1" fmla="*/ 184840 w 785654"/>
              <a:gd name="connsiteY1" fmla="*/ 129337 h 708434"/>
              <a:gd name="connsiteX2" fmla="*/ 305701 w 785654"/>
              <a:gd name="connsiteY2" fmla="*/ 633853 h 708434"/>
              <a:gd name="connsiteX3" fmla="*/ 487574 w 785654"/>
              <a:gd name="connsiteY3" fmla="*/ 576821 h 708434"/>
              <a:gd name="connsiteX4" fmla="*/ 601152 w 785654"/>
              <a:gd name="connsiteY4" fmla="*/ 77298 h 708434"/>
              <a:gd name="connsiteX5" fmla="*/ 785654 w 785654"/>
              <a:gd name="connsiteY5" fmla="*/ 15735 h 70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654" h="708434">
                <a:moveTo>
                  <a:pt x="0" y="11475"/>
                </a:moveTo>
                <a:cubicBezTo>
                  <a:pt x="149413" y="4407"/>
                  <a:pt x="133890" y="25607"/>
                  <a:pt x="184840" y="129337"/>
                </a:cubicBezTo>
                <a:cubicBezTo>
                  <a:pt x="235790" y="233067"/>
                  <a:pt x="255245" y="559272"/>
                  <a:pt x="305701" y="633853"/>
                </a:cubicBezTo>
                <a:cubicBezTo>
                  <a:pt x="356157" y="708434"/>
                  <a:pt x="438332" y="669580"/>
                  <a:pt x="487574" y="576821"/>
                </a:cubicBezTo>
                <a:cubicBezTo>
                  <a:pt x="536816" y="484062"/>
                  <a:pt x="536923" y="233461"/>
                  <a:pt x="601152" y="77298"/>
                </a:cubicBezTo>
                <a:cubicBezTo>
                  <a:pt x="666595" y="0"/>
                  <a:pt x="686532" y="23126"/>
                  <a:pt x="785654" y="15735"/>
                </a:cubicBezTo>
              </a:path>
            </a:pathLst>
          </a:cu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667000" y="2895600"/>
            <a:ext cx="2247731" cy="646331"/>
          </a:xfrm>
          <a:prstGeom prst="rect">
            <a:avLst/>
          </a:prstGeom>
          <a:noFill/>
        </p:spPr>
        <p:txBody>
          <a:bodyPr wrap="none" rtlCol="0">
            <a:spAutoFit/>
          </a:bodyPr>
          <a:lstStyle/>
          <a:p>
            <a:r>
              <a:rPr lang="en-US" dirty="0" smtClean="0"/>
              <a:t>Broad U-shape peak</a:t>
            </a:r>
          </a:p>
          <a:p>
            <a:r>
              <a:rPr lang="en-US" dirty="0" smtClean="0"/>
              <a:t>-</a:t>
            </a:r>
            <a:r>
              <a:rPr lang="en-US" b="1" dirty="0" smtClean="0"/>
              <a:t>O—H</a:t>
            </a:r>
            <a:r>
              <a:rPr lang="en-US" dirty="0" smtClean="0"/>
              <a:t> bond</a:t>
            </a:r>
            <a:endParaRPr lang="en-US" dirty="0"/>
          </a:p>
        </p:txBody>
      </p:sp>
      <p:sp>
        <p:nvSpPr>
          <p:cNvPr id="7" name="Freeform 6"/>
          <p:cNvSpPr/>
          <p:nvPr/>
        </p:nvSpPr>
        <p:spPr>
          <a:xfrm>
            <a:off x="5181600" y="2362200"/>
            <a:ext cx="533400" cy="762000"/>
          </a:xfrm>
          <a:custGeom>
            <a:avLst/>
            <a:gdLst>
              <a:gd name="connsiteX0" fmla="*/ 0 w 1152293"/>
              <a:gd name="connsiteY0" fmla="*/ 183375 h 1002370"/>
              <a:gd name="connsiteX1" fmla="*/ 341971 w 1152293"/>
              <a:gd name="connsiteY1" fmla="*/ 175941 h 1002370"/>
              <a:gd name="connsiteX2" fmla="*/ 550127 w 1152293"/>
              <a:gd name="connsiteY2" fmla="*/ 993697 h 1002370"/>
              <a:gd name="connsiteX3" fmla="*/ 758283 w 1152293"/>
              <a:gd name="connsiteY3" fmla="*/ 123902 h 1002370"/>
              <a:gd name="connsiteX4" fmla="*/ 1152293 w 1152293"/>
              <a:gd name="connsiteY4" fmla="*/ 250283 h 1002370"/>
              <a:gd name="connsiteX0" fmla="*/ 0 w 995162"/>
              <a:gd name="connsiteY0" fmla="*/ 71244 h 1015535"/>
              <a:gd name="connsiteX1" fmla="*/ 184840 w 995162"/>
              <a:gd name="connsiteY1" fmla="*/ 189106 h 1015535"/>
              <a:gd name="connsiteX2" fmla="*/ 392996 w 995162"/>
              <a:gd name="connsiteY2" fmla="*/ 1006862 h 1015535"/>
              <a:gd name="connsiteX3" fmla="*/ 601152 w 995162"/>
              <a:gd name="connsiteY3" fmla="*/ 137067 h 1015535"/>
              <a:gd name="connsiteX4" fmla="*/ 995162 w 995162"/>
              <a:gd name="connsiteY4" fmla="*/ 263448 h 1015535"/>
              <a:gd name="connsiteX0" fmla="*/ 0 w 995162"/>
              <a:gd name="connsiteY0" fmla="*/ 58079 h 1002370"/>
              <a:gd name="connsiteX1" fmla="*/ 184840 w 995162"/>
              <a:gd name="connsiteY1" fmla="*/ 175941 h 1002370"/>
              <a:gd name="connsiteX2" fmla="*/ 392996 w 995162"/>
              <a:gd name="connsiteY2" fmla="*/ 993697 h 1002370"/>
              <a:gd name="connsiteX3" fmla="*/ 601152 w 995162"/>
              <a:gd name="connsiteY3" fmla="*/ 123902 h 1002370"/>
              <a:gd name="connsiteX4" fmla="*/ 995162 w 995162"/>
              <a:gd name="connsiteY4" fmla="*/ 250283 h 1002370"/>
              <a:gd name="connsiteX0" fmla="*/ 0 w 785654"/>
              <a:gd name="connsiteY0" fmla="*/ 89403 h 1033694"/>
              <a:gd name="connsiteX1" fmla="*/ 184840 w 785654"/>
              <a:gd name="connsiteY1" fmla="*/ 207265 h 1033694"/>
              <a:gd name="connsiteX2" fmla="*/ 392996 w 785654"/>
              <a:gd name="connsiteY2" fmla="*/ 1025021 h 1033694"/>
              <a:gd name="connsiteX3" fmla="*/ 601152 w 785654"/>
              <a:gd name="connsiteY3" fmla="*/ 155226 h 1033694"/>
              <a:gd name="connsiteX4" fmla="*/ 785654 w 785654"/>
              <a:gd name="connsiteY4" fmla="*/ 93663 h 1033694"/>
              <a:gd name="connsiteX0" fmla="*/ 0 w 785654"/>
              <a:gd name="connsiteY0" fmla="*/ 89403 h 1033694"/>
              <a:gd name="connsiteX1" fmla="*/ 184840 w 785654"/>
              <a:gd name="connsiteY1" fmla="*/ 207265 h 1033694"/>
              <a:gd name="connsiteX2" fmla="*/ 392996 w 785654"/>
              <a:gd name="connsiteY2" fmla="*/ 1025021 h 1033694"/>
              <a:gd name="connsiteX3" fmla="*/ 601152 w 785654"/>
              <a:gd name="connsiteY3" fmla="*/ 155226 h 1033694"/>
              <a:gd name="connsiteX4" fmla="*/ 785654 w 785654"/>
              <a:gd name="connsiteY4" fmla="*/ 93663 h 1033694"/>
              <a:gd name="connsiteX0" fmla="*/ 0 w 785654"/>
              <a:gd name="connsiteY0" fmla="*/ 89403 h 1033694"/>
              <a:gd name="connsiteX1" fmla="*/ 184840 w 785654"/>
              <a:gd name="connsiteY1" fmla="*/ 207265 h 1033694"/>
              <a:gd name="connsiteX2" fmla="*/ 392996 w 785654"/>
              <a:gd name="connsiteY2" fmla="*/ 1025021 h 1033694"/>
              <a:gd name="connsiteX3" fmla="*/ 601152 w 785654"/>
              <a:gd name="connsiteY3" fmla="*/ 155226 h 1033694"/>
              <a:gd name="connsiteX4" fmla="*/ 785654 w 785654"/>
              <a:gd name="connsiteY4" fmla="*/ 93663 h 1033694"/>
              <a:gd name="connsiteX0" fmla="*/ 0 w 785654"/>
              <a:gd name="connsiteY0" fmla="*/ 38074 h 982365"/>
              <a:gd name="connsiteX1" fmla="*/ 184840 w 785654"/>
              <a:gd name="connsiteY1" fmla="*/ 155936 h 982365"/>
              <a:gd name="connsiteX2" fmla="*/ 392996 w 785654"/>
              <a:gd name="connsiteY2" fmla="*/ 973692 h 982365"/>
              <a:gd name="connsiteX3" fmla="*/ 601152 w 785654"/>
              <a:gd name="connsiteY3" fmla="*/ 103897 h 982365"/>
              <a:gd name="connsiteX4" fmla="*/ 785654 w 785654"/>
              <a:gd name="connsiteY4" fmla="*/ 42334 h 982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54" h="982365">
                <a:moveTo>
                  <a:pt x="0" y="38074"/>
                </a:moveTo>
                <a:cubicBezTo>
                  <a:pt x="149413" y="31006"/>
                  <a:pt x="119341" y="0"/>
                  <a:pt x="184840" y="155936"/>
                </a:cubicBezTo>
                <a:cubicBezTo>
                  <a:pt x="250339" y="311872"/>
                  <a:pt x="323611" y="982365"/>
                  <a:pt x="392996" y="973692"/>
                </a:cubicBezTo>
                <a:cubicBezTo>
                  <a:pt x="462381" y="965019"/>
                  <a:pt x="535709" y="259123"/>
                  <a:pt x="601152" y="103897"/>
                </a:cubicBezTo>
                <a:cubicBezTo>
                  <a:pt x="666595" y="26599"/>
                  <a:pt x="686532" y="49725"/>
                  <a:pt x="785654" y="42334"/>
                </a:cubicBezTo>
              </a:path>
            </a:pathLst>
          </a:cu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791200" y="2362200"/>
            <a:ext cx="2362199" cy="923330"/>
          </a:xfrm>
          <a:prstGeom prst="rect">
            <a:avLst/>
          </a:prstGeom>
          <a:noFill/>
        </p:spPr>
        <p:txBody>
          <a:bodyPr wrap="square" rtlCol="0">
            <a:spAutoFit/>
          </a:bodyPr>
          <a:lstStyle/>
          <a:p>
            <a:r>
              <a:rPr lang="en-US" dirty="0" smtClean="0"/>
              <a:t>V-shape peak</a:t>
            </a:r>
          </a:p>
          <a:p>
            <a:r>
              <a:rPr lang="en-US" dirty="0" smtClean="0"/>
              <a:t>-N—H bond for 2</a:t>
            </a:r>
            <a:r>
              <a:rPr lang="en-US" baseline="30000" dirty="0" smtClean="0"/>
              <a:t>o</a:t>
            </a:r>
            <a:r>
              <a:rPr lang="en-US" dirty="0" smtClean="0"/>
              <a:t> amine (R</a:t>
            </a:r>
            <a:r>
              <a:rPr lang="en-US" baseline="-25000" dirty="0" smtClean="0"/>
              <a:t>2</a:t>
            </a:r>
            <a:r>
              <a:rPr lang="en-US" b="1" dirty="0" smtClean="0"/>
              <a:t>N—H</a:t>
            </a:r>
            <a:r>
              <a:rPr lang="en-US" dirty="0" smtClean="0"/>
              <a:t>)</a:t>
            </a:r>
            <a:endParaRPr lang="en-US" dirty="0"/>
          </a:p>
        </p:txBody>
      </p:sp>
      <p:sp>
        <p:nvSpPr>
          <p:cNvPr id="10" name="Freeform 9"/>
          <p:cNvSpPr/>
          <p:nvPr/>
        </p:nvSpPr>
        <p:spPr>
          <a:xfrm>
            <a:off x="1905000" y="4038600"/>
            <a:ext cx="304800" cy="1524000"/>
          </a:xfrm>
          <a:custGeom>
            <a:avLst/>
            <a:gdLst>
              <a:gd name="connsiteX0" fmla="*/ 0 w 1152293"/>
              <a:gd name="connsiteY0" fmla="*/ 183375 h 1002370"/>
              <a:gd name="connsiteX1" fmla="*/ 341971 w 1152293"/>
              <a:gd name="connsiteY1" fmla="*/ 175941 h 1002370"/>
              <a:gd name="connsiteX2" fmla="*/ 550127 w 1152293"/>
              <a:gd name="connsiteY2" fmla="*/ 993697 h 1002370"/>
              <a:gd name="connsiteX3" fmla="*/ 758283 w 1152293"/>
              <a:gd name="connsiteY3" fmla="*/ 123902 h 1002370"/>
              <a:gd name="connsiteX4" fmla="*/ 1152293 w 1152293"/>
              <a:gd name="connsiteY4" fmla="*/ 250283 h 1002370"/>
              <a:gd name="connsiteX0" fmla="*/ 0 w 995162"/>
              <a:gd name="connsiteY0" fmla="*/ 71244 h 1015535"/>
              <a:gd name="connsiteX1" fmla="*/ 184840 w 995162"/>
              <a:gd name="connsiteY1" fmla="*/ 189106 h 1015535"/>
              <a:gd name="connsiteX2" fmla="*/ 392996 w 995162"/>
              <a:gd name="connsiteY2" fmla="*/ 1006862 h 1015535"/>
              <a:gd name="connsiteX3" fmla="*/ 601152 w 995162"/>
              <a:gd name="connsiteY3" fmla="*/ 137067 h 1015535"/>
              <a:gd name="connsiteX4" fmla="*/ 995162 w 995162"/>
              <a:gd name="connsiteY4" fmla="*/ 263448 h 1015535"/>
              <a:gd name="connsiteX0" fmla="*/ 0 w 995162"/>
              <a:gd name="connsiteY0" fmla="*/ 58079 h 1002370"/>
              <a:gd name="connsiteX1" fmla="*/ 184840 w 995162"/>
              <a:gd name="connsiteY1" fmla="*/ 175941 h 1002370"/>
              <a:gd name="connsiteX2" fmla="*/ 392996 w 995162"/>
              <a:gd name="connsiteY2" fmla="*/ 993697 h 1002370"/>
              <a:gd name="connsiteX3" fmla="*/ 601152 w 995162"/>
              <a:gd name="connsiteY3" fmla="*/ 123902 h 1002370"/>
              <a:gd name="connsiteX4" fmla="*/ 995162 w 995162"/>
              <a:gd name="connsiteY4" fmla="*/ 250283 h 1002370"/>
              <a:gd name="connsiteX0" fmla="*/ 0 w 785654"/>
              <a:gd name="connsiteY0" fmla="*/ 89403 h 1033694"/>
              <a:gd name="connsiteX1" fmla="*/ 184840 w 785654"/>
              <a:gd name="connsiteY1" fmla="*/ 207265 h 1033694"/>
              <a:gd name="connsiteX2" fmla="*/ 392996 w 785654"/>
              <a:gd name="connsiteY2" fmla="*/ 1025021 h 1033694"/>
              <a:gd name="connsiteX3" fmla="*/ 601152 w 785654"/>
              <a:gd name="connsiteY3" fmla="*/ 155226 h 1033694"/>
              <a:gd name="connsiteX4" fmla="*/ 785654 w 785654"/>
              <a:gd name="connsiteY4" fmla="*/ 93663 h 1033694"/>
              <a:gd name="connsiteX0" fmla="*/ 0 w 785654"/>
              <a:gd name="connsiteY0" fmla="*/ 89403 h 1033694"/>
              <a:gd name="connsiteX1" fmla="*/ 184840 w 785654"/>
              <a:gd name="connsiteY1" fmla="*/ 207265 h 1033694"/>
              <a:gd name="connsiteX2" fmla="*/ 392996 w 785654"/>
              <a:gd name="connsiteY2" fmla="*/ 1025021 h 1033694"/>
              <a:gd name="connsiteX3" fmla="*/ 601152 w 785654"/>
              <a:gd name="connsiteY3" fmla="*/ 155226 h 1033694"/>
              <a:gd name="connsiteX4" fmla="*/ 785654 w 785654"/>
              <a:gd name="connsiteY4" fmla="*/ 93663 h 1033694"/>
              <a:gd name="connsiteX0" fmla="*/ 0 w 785654"/>
              <a:gd name="connsiteY0" fmla="*/ 89403 h 1033694"/>
              <a:gd name="connsiteX1" fmla="*/ 184840 w 785654"/>
              <a:gd name="connsiteY1" fmla="*/ 207265 h 1033694"/>
              <a:gd name="connsiteX2" fmla="*/ 392996 w 785654"/>
              <a:gd name="connsiteY2" fmla="*/ 1025021 h 1033694"/>
              <a:gd name="connsiteX3" fmla="*/ 601152 w 785654"/>
              <a:gd name="connsiteY3" fmla="*/ 155226 h 1033694"/>
              <a:gd name="connsiteX4" fmla="*/ 785654 w 785654"/>
              <a:gd name="connsiteY4" fmla="*/ 93663 h 1033694"/>
              <a:gd name="connsiteX0" fmla="*/ 0 w 785654"/>
              <a:gd name="connsiteY0" fmla="*/ 38074 h 982365"/>
              <a:gd name="connsiteX1" fmla="*/ 184840 w 785654"/>
              <a:gd name="connsiteY1" fmla="*/ 155936 h 982365"/>
              <a:gd name="connsiteX2" fmla="*/ 392996 w 785654"/>
              <a:gd name="connsiteY2" fmla="*/ 973692 h 982365"/>
              <a:gd name="connsiteX3" fmla="*/ 601152 w 785654"/>
              <a:gd name="connsiteY3" fmla="*/ 103897 h 982365"/>
              <a:gd name="connsiteX4" fmla="*/ 785654 w 785654"/>
              <a:gd name="connsiteY4" fmla="*/ 42334 h 982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654" h="982365">
                <a:moveTo>
                  <a:pt x="0" y="38074"/>
                </a:moveTo>
                <a:cubicBezTo>
                  <a:pt x="149413" y="31006"/>
                  <a:pt x="119341" y="0"/>
                  <a:pt x="184840" y="155936"/>
                </a:cubicBezTo>
                <a:cubicBezTo>
                  <a:pt x="250339" y="311872"/>
                  <a:pt x="323611" y="982365"/>
                  <a:pt x="392996" y="973692"/>
                </a:cubicBezTo>
                <a:cubicBezTo>
                  <a:pt x="462381" y="965019"/>
                  <a:pt x="535709" y="259123"/>
                  <a:pt x="601152" y="103897"/>
                </a:cubicBezTo>
                <a:cubicBezTo>
                  <a:pt x="666595" y="26599"/>
                  <a:pt x="686532" y="49725"/>
                  <a:pt x="785654" y="42334"/>
                </a:cubicBezTo>
              </a:path>
            </a:pathLst>
          </a:cu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362200" y="4419600"/>
            <a:ext cx="1657826" cy="646331"/>
          </a:xfrm>
          <a:prstGeom prst="rect">
            <a:avLst/>
          </a:prstGeom>
          <a:noFill/>
        </p:spPr>
        <p:txBody>
          <a:bodyPr wrap="none" rtlCol="0">
            <a:spAutoFit/>
          </a:bodyPr>
          <a:lstStyle/>
          <a:p>
            <a:r>
              <a:rPr lang="en-US" dirty="0" smtClean="0"/>
              <a:t>Sharp spike</a:t>
            </a:r>
          </a:p>
          <a:p>
            <a:r>
              <a:rPr lang="en-US" dirty="0" smtClean="0"/>
              <a:t>-C</a:t>
            </a:r>
            <a:r>
              <a:rPr lang="en-US" dirty="0" smtClean="0">
                <a:latin typeface="Times New Roman"/>
                <a:cs typeface="Times New Roman"/>
              </a:rPr>
              <a:t>≡</a:t>
            </a:r>
            <a:r>
              <a:rPr lang="en-US" b="1" dirty="0" smtClean="0"/>
              <a:t>C—H</a:t>
            </a:r>
            <a:r>
              <a:rPr lang="en-US" dirty="0" smtClean="0"/>
              <a:t> bond</a:t>
            </a:r>
            <a:endParaRPr lang="en-US" dirty="0"/>
          </a:p>
        </p:txBody>
      </p:sp>
      <p:sp>
        <p:nvSpPr>
          <p:cNvPr id="12" name="Freeform 11"/>
          <p:cNvSpPr/>
          <p:nvPr/>
        </p:nvSpPr>
        <p:spPr>
          <a:xfrm>
            <a:off x="5181600" y="3505200"/>
            <a:ext cx="564995" cy="542693"/>
          </a:xfrm>
          <a:custGeom>
            <a:avLst/>
            <a:gdLst>
              <a:gd name="connsiteX0" fmla="*/ 0 w 564995"/>
              <a:gd name="connsiteY0" fmla="*/ 44605 h 298605"/>
              <a:gd name="connsiteX1" fmla="*/ 148683 w 564995"/>
              <a:gd name="connsiteY1" fmla="*/ 44605 h 298605"/>
              <a:gd name="connsiteX2" fmla="*/ 215590 w 564995"/>
              <a:gd name="connsiteY2" fmla="*/ 282498 h 298605"/>
              <a:gd name="connsiteX3" fmla="*/ 289931 w 564995"/>
              <a:gd name="connsiteY3" fmla="*/ 141249 h 298605"/>
              <a:gd name="connsiteX4" fmla="*/ 364273 w 564995"/>
              <a:gd name="connsiteY4" fmla="*/ 275064 h 298605"/>
              <a:gd name="connsiteX5" fmla="*/ 431180 w 564995"/>
              <a:gd name="connsiteY5" fmla="*/ 37171 h 298605"/>
              <a:gd name="connsiteX6" fmla="*/ 564995 w 564995"/>
              <a:gd name="connsiteY6" fmla="*/ 52039 h 2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995" h="298605">
                <a:moveTo>
                  <a:pt x="0" y="44605"/>
                </a:moveTo>
                <a:cubicBezTo>
                  <a:pt x="56375" y="24780"/>
                  <a:pt x="112751" y="4956"/>
                  <a:pt x="148683" y="44605"/>
                </a:cubicBezTo>
                <a:cubicBezTo>
                  <a:pt x="184615" y="84254"/>
                  <a:pt x="192049" y="266391"/>
                  <a:pt x="215590" y="282498"/>
                </a:cubicBezTo>
                <a:cubicBezTo>
                  <a:pt x="239131" y="298605"/>
                  <a:pt x="265151" y="142488"/>
                  <a:pt x="289931" y="141249"/>
                </a:cubicBezTo>
                <a:cubicBezTo>
                  <a:pt x="314712" y="140010"/>
                  <a:pt x="340731" y="292410"/>
                  <a:pt x="364273" y="275064"/>
                </a:cubicBezTo>
                <a:cubicBezTo>
                  <a:pt x="387815" y="257718"/>
                  <a:pt x="397726" y="74342"/>
                  <a:pt x="431180" y="37171"/>
                </a:cubicBezTo>
                <a:cubicBezTo>
                  <a:pt x="464634" y="0"/>
                  <a:pt x="542693" y="53278"/>
                  <a:pt x="564995" y="52039"/>
                </a:cubicBezTo>
              </a:path>
            </a:pathLst>
          </a:cu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867400" y="3429000"/>
            <a:ext cx="2362199" cy="923330"/>
          </a:xfrm>
          <a:prstGeom prst="rect">
            <a:avLst/>
          </a:prstGeom>
          <a:noFill/>
        </p:spPr>
        <p:txBody>
          <a:bodyPr wrap="square" rtlCol="0">
            <a:spAutoFit/>
          </a:bodyPr>
          <a:lstStyle/>
          <a:p>
            <a:r>
              <a:rPr lang="en-US" dirty="0" smtClean="0"/>
              <a:t>W-shape peak</a:t>
            </a:r>
          </a:p>
          <a:p>
            <a:r>
              <a:rPr lang="en-US" dirty="0" smtClean="0"/>
              <a:t>-N—H bond for 1</a:t>
            </a:r>
            <a:r>
              <a:rPr lang="en-US" baseline="30000" dirty="0" smtClean="0"/>
              <a:t>o</a:t>
            </a:r>
            <a:r>
              <a:rPr lang="en-US" dirty="0" smtClean="0"/>
              <a:t> amine (R</a:t>
            </a:r>
            <a:r>
              <a:rPr lang="en-US" b="1" dirty="0" smtClean="0"/>
              <a:t>NH</a:t>
            </a:r>
            <a:r>
              <a:rPr lang="en-US" baseline="-25000" dirty="0" smtClean="0"/>
              <a:t>2</a:t>
            </a:r>
            <a:r>
              <a:rPr lang="en-US" dirty="0" smtClean="0"/>
              <a:t>)</a:t>
            </a:r>
            <a:endParaRPr lang="en-US" dirty="0"/>
          </a:p>
        </p:txBody>
      </p:sp>
      <p:grpSp>
        <p:nvGrpSpPr>
          <p:cNvPr id="4" name="Group 18"/>
          <p:cNvGrpSpPr/>
          <p:nvPr/>
        </p:nvGrpSpPr>
        <p:grpSpPr>
          <a:xfrm>
            <a:off x="6779941" y="4570141"/>
            <a:ext cx="1447800" cy="1677194"/>
            <a:chOff x="6781800" y="4724400"/>
            <a:chExt cx="1447800" cy="1677194"/>
          </a:xfrm>
        </p:grpSpPr>
        <p:sp>
          <p:nvSpPr>
            <p:cNvPr id="14" name="Freeform 13"/>
            <p:cNvSpPr/>
            <p:nvPr/>
          </p:nvSpPr>
          <p:spPr>
            <a:xfrm>
              <a:off x="6781800" y="4800600"/>
              <a:ext cx="1447800" cy="1558384"/>
            </a:xfrm>
            <a:custGeom>
              <a:avLst/>
              <a:gdLst>
                <a:gd name="connsiteX0" fmla="*/ 0 w 1167161"/>
                <a:gd name="connsiteY0" fmla="*/ 193288 h 1621884"/>
                <a:gd name="connsiteX1" fmla="*/ 327102 w 1167161"/>
                <a:gd name="connsiteY1" fmla="*/ 178420 h 1621884"/>
                <a:gd name="connsiteX2" fmla="*/ 416312 w 1167161"/>
                <a:gd name="connsiteY2" fmla="*/ 654206 h 1621884"/>
                <a:gd name="connsiteX3" fmla="*/ 446049 w 1167161"/>
                <a:gd name="connsiteY3" fmla="*/ 557562 h 1621884"/>
                <a:gd name="connsiteX4" fmla="*/ 520390 w 1167161"/>
                <a:gd name="connsiteY4" fmla="*/ 1271240 h 1621884"/>
                <a:gd name="connsiteX5" fmla="*/ 579863 w 1167161"/>
                <a:gd name="connsiteY5" fmla="*/ 1107688 h 1621884"/>
                <a:gd name="connsiteX6" fmla="*/ 617034 w 1167161"/>
                <a:gd name="connsiteY6" fmla="*/ 1471962 h 1621884"/>
                <a:gd name="connsiteX7" fmla="*/ 721112 w 1167161"/>
                <a:gd name="connsiteY7" fmla="*/ 208157 h 1621884"/>
                <a:gd name="connsiteX8" fmla="*/ 795453 w 1167161"/>
                <a:gd name="connsiteY8" fmla="*/ 557562 h 1621884"/>
                <a:gd name="connsiteX9" fmla="*/ 869795 w 1167161"/>
                <a:gd name="connsiteY9" fmla="*/ 89210 h 1621884"/>
                <a:gd name="connsiteX10" fmla="*/ 1167161 w 1167161"/>
                <a:gd name="connsiteY10" fmla="*/ 22303 h 1621884"/>
                <a:gd name="connsiteX0" fmla="*/ 0 w 1167161"/>
                <a:gd name="connsiteY0" fmla="*/ 193288 h 1558384"/>
                <a:gd name="connsiteX1" fmla="*/ 327102 w 1167161"/>
                <a:gd name="connsiteY1" fmla="*/ 178420 h 1558384"/>
                <a:gd name="connsiteX2" fmla="*/ 416312 w 1167161"/>
                <a:gd name="connsiteY2" fmla="*/ 654206 h 1558384"/>
                <a:gd name="connsiteX3" fmla="*/ 446049 w 1167161"/>
                <a:gd name="connsiteY3" fmla="*/ 557562 h 1558384"/>
                <a:gd name="connsiteX4" fmla="*/ 520390 w 1167161"/>
                <a:gd name="connsiteY4" fmla="*/ 1271240 h 1558384"/>
                <a:gd name="connsiteX5" fmla="*/ 579863 w 1167161"/>
                <a:gd name="connsiteY5" fmla="*/ 1107688 h 1558384"/>
                <a:gd name="connsiteX6" fmla="*/ 617034 w 1167161"/>
                <a:gd name="connsiteY6" fmla="*/ 1471962 h 1558384"/>
                <a:gd name="connsiteX7" fmla="*/ 721113 w 1167161"/>
                <a:gd name="connsiteY7" fmla="*/ 589157 h 1558384"/>
                <a:gd name="connsiteX8" fmla="*/ 795453 w 1167161"/>
                <a:gd name="connsiteY8" fmla="*/ 557562 h 1558384"/>
                <a:gd name="connsiteX9" fmla="*/ 869795 w 1167161"/>
                <a:gd name="connsiteY9" fmla="*/ 89210 h 1558384"/>
                <a:gd name="connsiteX10" fmla="*/ 1167161 w 1167161"/>
                <a:gd name="connsiteY10" fmla="*/ 22303 h 1558384"/>
                <a:gd name="connsiteX0" fmla="*/ 0 w 1167161"/>
                <a:gd name="connsiteY0" fmla="*/ 193288 h 1558384"/>
                <a:gd name="connsiteX1" fmla="*/ 327102 w 1167161"/>
                <a:gd name="connsiteY1" fmla="*/ 178420 h 1558384"/>
                <a:gd name="connsiteX2" fmla="*/ 416312 w 1167161"/>
                <a:gd name="connsiteY2" fmla="*/ 882806 h 1558384"/>
                <a:gd name="connsiteX3" fmla="*/ 446049 w 1167161"/>
                <a:gd name="connsiteY3" fmla="*/ 557562 h 1558384"/>
                <a:gd name="connsiteX4" fmla="*/ 520390 w 1167161"/>
                <a:gd name="connsiteY4" fmla="*/ 1271240 h 1558384"/>
                <a:gd name="connsiteX5" fmla="*/ 579863 w 1167161"/>
                <a:gd name="connsiteY5" fmla="*/ 1107688 h 1558384"/>
                <a:gd name="connsiteX6" fmla="*/ 617034 w 1167161"/>
                <a:gd name="connsiteY6" fmla="*/ 1471962 h 1558384"/>
                <a:gd name="connsiteX7" fmla="*/ 721113 w 1167161"/>
                <a:gd name="connsiteY7" fmla="*/ 589157 h 1558384"/>
                <a:gd name="connsiteX8" fmla="*/ 795453 w 1167161"/>
                <a:gd name="connsiteY8" fmla="*/ 557562 h 1558384"/>
                <a:gd name="connsiteX9" fmla="*/ 869795 w 1167161"/>
                <a:gd name="connsiteY9" fmla="*/ 89210 h 1558384"/>
                <a:gd name="connsiteX10" fmla="*/ 1167161 w 1167161"/>
                <a:gd name="connsiteY10" fmla="*/ 22303 h 15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161" h="1558384">
                  <a:moveTo>
                    <a:pt x="0" y="193288"/>
                  </a:moveTo>
                  <a:cubicBezTo>
                    <a:pt x="128858" y="147444"/>
                    <a:pt x="257717" y="63500"/>
                    <a:pt x="327102" y="178420"/>
                  </a:cubicBezTo>
                  <a:cubicBezTo>
                    <a:pt x="396487" y="293340"/>
                    <a:pt x="396488" y="819616"/>
                    <a:pt x="416312" y="882806"/>
                  </a:cubicBezTo>
                  <a:cubicBezTo>
                    <a:pt x="436137" y="945996"/>
                    <a:pt x="428703" y="492823"/>
                    <a:pt x="446049" y="557562"/>
                  </a:cubicBezTo>
                  <a:cubicBezTo>
                    <a:pt x="463395" y="622301"/>
                    <a:pt x="498088" y="1179552"/>
                    <a:pt x="520390" y="1271240"/>
                  </a:cubicBezTo>
                  <a:cubicBezTo>
                    <a:pt x="542692" y="1362928"/>
                    <a:pt x="563756" y="1074234"/>
                    <a:pt x="579863" y="1107688"/>
                  </a:cubicBezTo>
                  <a:cubicBezTo>
                    <a:pt x="595970" y="1141142"/>
                    <a:pt x="593492" y="1558384"/>
                    <a:pt x="617034" y="1471962"/>
                  </a:cubicBezTo>
                  <a:cubicBezTo>
                    <a:pt x="640576" y="1385540"/>
                    <a:pt x="691377" y="741557"/>
                    <a:pt x="721113" y="589157"/>
                  </a:cubicBezTo>
                  <a:cubicBezTo>
                    <a:pt x="750849" y="436757"/>
                    <a:pt x="770673" y="640886"/>
                    <a:pt x="795453" y="557562"/>
                  </a:cubicBezTo>
                  <a:cubicBezTo>
                    <a:pt x="820233" y="474238"/>
                    <a:pt x="807844" y="178420"/>
                    <a:pt x="869795" y="89210"/>
                  </a:cubicBezTo>
                  <a:cubicBezTo>
                    <a:pt x="931746" y="0"/>
                    <a:pt x="1070517" y="4957"/>
                    <a:pt x="1167161" y="22303"/>
                  </a:cubicBezTo>
                </a:path>
              </a:pathLst>
            </a:cu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rot="5400000" flipH="1" flipV="1">
              <a:off x="6704806" y="5715000"/>
              <a:ext cx="1372394"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86600" y="4724400"/>
              <a:ext cx="806631" cy="261610"/>
            </a:xfrm>
            <a:prstGeom prst="rect">
              <a:avLst/>
            </a:prstGeom>
            <a:noFill/>
            <a:ln w="12700">
              <a:noFill/>
            </a:ln>
          </p:spPr>
          <p:txBody>
            <a:bodyPr wrap="none" rtlCol="0">
              <a:spAutoFit/>
            </a:bodyPr>
            <a:lstStyle/>
            <a:p>
              <a:r>
                <a:rPr lang="en-US" sz="1100" dirty="0" smtClean="0"/>
                <a:t>3000 cm</a:t>
              </a:r>
              <a:r>
                <a:rPr lang="en-US" sz="1100" baseline="30000" dirty="0" smtClean="0"/>
                <a:t>-1</a:t>
              </a:r>
              <a:endParaRPr lang="en-US" sz="1100" baseline="30000" dirty="0"/>
            </a:p>
          </p:txBody>
        </p:sp>
      </p:grpSp>
      <p:sp>
        <p:nvSpPr>
          <p:cNvPr id="20" name="TextBox 19"/>
          <p:cNvSpPr txBox="1"/>
          <p:nvPr/>
        </p:nvSpPr>
        <p:spPr>
          <a:xfrm>
            <a:off x="4648200" y="4876800"/>
            <a:ext cx="2514600" cy="923330"/>
          </a:xfrm>
          <a:prstGeom prst="rect">
            <a:avLst/>
          </a:prstGeom>
          <a:noFill/>
        </p:spPr>
        <p:txBody>
          <a:bodyPr wrap="square" rtlCol="0">
            <a:spAutoFit/>
          </a:bodyPr>
          <a:lstStyle/>
          <a:p>
            <a:r>
              <a:rPr lang="en-US" dirty="0" smtClean="0"/>
              <a:t>Small peak shouldered just above 3000 cm</a:t>
            </a:r>
            <a:r>
              <a:rPr lang="en-US" baseline="30000" dirty="0" smtClean="0"/>
              <a:t>-1  </a:t>
            </a:r>
            <a:r>
              <a:rPr lang="en-US" dirty="0" smtClean="0"/>
              <a:t> C=</a:t>
            </a:r>
            <a:r>
              <a:rPr lang="en-US" b="1" dirty="0" smtClean="0"/>
              <a:t>C—H</a:t>
            </a:r>
            <a:r>
              <a:rPr lang="en-US" dirty="0" smtClean="0"/>
              <a:t> or Ph</a:t>
            </a:r>
            <a:r>
              <a:rPr lang="en-US" b="1" dirty="0" smtClean="0"/>
              <a:t>—H</a:t>
            </a:r>
            <a:r>
              <a:rPr lang="en-US" dirty="0" smtClean="0"/>
              <a:t> </a:t>
            </a:r>
            <a:endParaRPr lang="en-US" baseline="30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55613" y="273050"/>
            <a:ext cx="8226425" cy="565150"/>
          </a:xfrm>
        </p:spPr>
        <p:txBody>
          <a:bodyPr>
            <a:normAutofit fontScale="90000"/>
          </a:bodyPr>
          <a:lstStyle/>
          <a:p>
            <a:r>
              <a:rPr lang="cs-CZ" dirty="0" smtClean="0"/>
              <a:t>Principle of IR</a:t>
            </a:r>
            <a:endParaRPr lang="cs-CZ" dirty="0"/>
          </a:p>
        </p:txBody>
      </p:sp>
      <p:sp>
        <p:nvSpPr>
          <p:cNvPr id="15363" name="Rectangle 3"/>
          <p:cNvSpPr>
            <a:spLocks noGrp="1" noChangeArrowheads="1"/>
          </p:cNvSpPr>
          <p:nvPr>
            <p:ph type="body" sz="half" idx="1"/>
          </p:nvPr>
        </p:nvSpPr>
        <p:spPr/>
        <p:txBody>
          <a:bodyPr/>
          <a:lstStyle/>
          <a:p>
            <a:r>
              <a:rPr lang="cs-CZ" sz="2800" dirty="0"/>
              <a:t>In the context of infra red spectroscopy the term "infra red" covers the range of the electromagnetic spectrum between 0.78 and 1000 mm. </a:t>
            </a:r>
          </a:p>
        </p:txBody>
      </p:sp>
      <p:pic>
        <p:nvPicPr>
          <p:cNvPr id="15366" name="Picture 6" descr="scale"/>
          <p:cNvPicPr>
            <a:picLocks noGrp="1" noChangeAspect="1" noChangeArrowheads="1"/>
          </p:cNvPicPr>
          <p:nvPr>
            <p:ph sz="half" idx="2"/>
          </p:nvPr>
        </p:nvPicPr>
        <p:blipFill>
          <a:blip r:embed="rId2"/>
          <a:srcRect/>
          <a:stretch>
            <a:fillRect/>
          </a:stretch>
        </p:blipFill>
        <p:spPr>
          <a:xfrm>
            <a:off x="1619250" y="3644900"/>
            <a:ext cx="5976938" cy="26654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fade">
                                      <p:cBhvr>
                                        <p:cTn id="13" dur="2000"/>
                                        <p:tgtEl>
                                          <p:spTgt spid="15363">
                                            <p:txEl>
                                              <p:pRg st="0" end="0"/>
                                            </p:txEl>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fade">
                                      <p:cBhvr>
                                        <p:cTn id="17" dur="2000"/>
                                        <p:tgtEl>
                                          <p:spTgt spid="153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5366"/>
                                        </p:tgtEl>
                                      </p:cBhvr>
                                    </p:animEffect>
                                    <p:set>
                                      <p:cBhvr>
                                        <p:cTn id="22" dur="1" fill="hold">
                                          <p:stCondLst>
                                            <p:cond delay="1999"/>
                                          </p:stCondLst>
                                        </p:cTn>
                                        <p:tgtEl>
                                          <p:spTgt spid="1536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15363">
                                            <p:txEl>
                                              <p:pRg st="0" end="0"/>
                                            </p:txEl>
                                          </p:spTgt>
                                        </p:tgtEl>
                                      </p:cBhvr>
                                    </p:animEffect>
                                    <p:set>
                                      <p:cBhvr>
                                        <p:cTn id="25" dur="1" fill="hold">
                                          <p:stCondLst>
                                            <p:cond delay="1999"/>
                                          </p:stCondLst>
                                        </p:cTn>
                                        <p:tgtEl>
                                          <p:spTgt spid="15363">
                                            <p:txEl>
                                              <p:pRg st="0" end="0"/>
                                            </p:txEl>
                                          </p:spTgt>
                                        </p:tgtEl>
                                        <p:attrNameLst>
                                          <p:attrName>style.visibility</p:attrName>
                                        </p:attrNameLst>
                                      </p:cBhvr>
                                      <p:to>
                                        <p:strVal val="hidden"/>
                                      </p:to>
                                    </p:set>
                                  </p:childTnLst>
                                </p:cTn>
                              </p:par>
                              <p:par>
                                <p:cTn id="26" presetID="47" presetClass="exit" presetSubtype="0" fill="hold" grpId="1" nodeType="withEffect">
                                  <p:stCondLst>
                                    <p:cond delay="0"/>
                                  </p:stCondLst>
                                  <p:childTnLst>
                                    <p:animEffect transition="out" filter="fade">
                                      <p:cBhvr>
                                        <p:cTn id="27" dur="1000"/>
                                        <p:tgtEl>
                                          <p:spTgt spid="15364"/>
                                        </p:tgtEl>
                                      </p:cBhvr>
                                    </p:animEffect>
                                    <p:anim calcmode="lin" valueType="num">
                                      <p:cBhvr>
                                        <p:cTn id="28" dur="1000"/>
                                        <p:tgtEl>
                                          <p:spTgt spid="15364"/>
                                        </p:tgtEl>
                                        <p:attrNameLst>
                                          <p:attrName>ppt_x</p:attrName>
                                        </p:attrNameLst>
                                      </p:cBhvr>
                                      <p:tavLst>
                                        <p:tav tm="0">
                                          <p:val>
                                            <p:strVal val="ppt_x"/>
                                          </p:val>
                                        </p:tav>
                                        <p:tav tm="100000">
                                          <p:val>
                                            <p:strVal val="ppt_x"/>
                                          </p:val>
                                        </p:tav>
                                      </p:tavLst>
                                    </p:anim>
                                    <p:anim calcmode="lin" valueType="num">
                                      <p:cBhvr>
                                        <p:cTn id="29" dur="1000"/>
                                        <p:tgtEl>
                                          <p:spTgt spid="15364"/>
                                        </p:tgtEl>
                                        <p:attrNameLst>
                                          <p:attrName>ppt_y</p:attrName>
                                        </p:attrNameLst>
                                      </p:cBhvr>
                                      <p:tavLst>
                                        <p:tav tm="0">
                                          <p:val>
                                            <p:strVal val="ppt_y"/>
                                          </p:val>
                                        </p:tav>
                                        <p:tav tm="100000">
                                          <p:val>
                                            <p:strVal val="ppt_y-.1"/>
                                          </p:val>
                                        </p:tav>
                                      </p:tavLst>
                                    </p:anim>
                                    <p:set>
                                      <p:cBhvr>
                                        <p:cTn id="30" dur="1" fill="hold">
                                          <p:stCondLst>
                                            <p:cond delay="999"/>
                                          </p:stCondLst>
                                        </p:cTn>
                                        <p:tgtEl>
                                          <p:spTgt spid="15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4" grpId="1"/>
      <p:bldP spid="15363" grpId="0" build="p"/>
      <p:bldP spid="15363"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descr="cyclohexyl-carboxaldehyd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1268" name="Text Box 5"/>
          <p:cNvSpPr txBox="1">
            <a:spLocks noChangeArrowheads="1"/>
          </p:cNvSpPr>
          <p:nvPr/>
        </p:nvSpPr>
        <p:spPr bwMode="auto">
          <a:xfrm>
            <a:off x="0" y="533400"/>
            <a:ext cx="6019800" cy="2062103"/>
          </a:xfrm>
          <a:prstGeom prst="rect">
            <a:avLst/>
          </a:prstGeom>
          <a:noFill/>
          <a:ln w="9525">
            <a:noFill/>
            <a:miter lim="800000"/>
            <a:headEnd/>
            <a:tailEnd/>
          </a:ln>
        </p:spPr>
        <p:txBody>
          <a:bodyPr wrap="square">
            <a:spAutoFit/>
          </a:bodyPr>
          <a:lstStyle/>
          <a:p>
            <a:pPr marL="862013" lvl="1" indent="-457200">
              <a:buFontTx/>
              <a:buAutoNum type="arabicPeriod" startAt="10"/>
            </a:pPr>
            <a:r>
              <a:rPr lang="en-US" sz="1600" b="1" dirty="0" err="1" smtClean="0">
                <a:solidFill>
                  <a:schemeClr val="accent6"/>
                </a:solidFill>
                <a:latin typeface="Arial" charset="0"/>
              </a:rPr>
              <a:t>Aldehydes</a:t>
            </a:r>
            <a:r>
              <a:rPr lang="en-US" sz="1600" b="1" dirty="0" smtClean="0">
                <a:solidFill>
                  <a:schemeClr val="accent2"/>
                </a:solidFill>
                <a:latin typeface="Arial" charset="0"/>
              </a:rPr>
              <a:t> </a:t>
            </a:r>
            <a:endParaRPr lang="en-US" sz="1600" b="1" dirty="0">
              <a:solidFill>
                <a:schemeClr val="accent2"/>
              </a:solidFill>
              <a:latin typeface="Arial" charset="0"/>
            </a:endParaRPr>
          </a:p>
          <a:p>
            <a:pPr marL="1196975" lvl="2" indent="-220663">
              <a:buFontTx/>
              <a:buChar char="•"/>
            </a:pPr>
            <a:r>
              <a:rPr lang="en-US" sz="1600" dirty="0" smtClean="0">
                <a:latin typeface="Arial" charset="0"/>
              </a:rPr>
              <a:t>C=O (carbonyl) stretch </a:t>
            </a:r>
            <a:r>
              <a:rPr lang="en-US" sz="1600" dirty="0">
                <a:latin typeface="Arial" charset="0"/>
              </a:rPr>
              <a:t>from 1720-1740 </a:t>
            </a:r>
            <a:r>
              <a:rPr lang="en-US" sz="1600" dirty="0" smtClean="0">
                <a:latin typeface="Arial" charset="0"/>
              </a:rPr>
              <a:t>cm</a:t>
            </a:r>
            <a:r>
              <a:rPr lang="en-US" sz="1600" baseline="30000" dirty="0" smtClean="0">
                <a:latin typeface="Arial" charset="0"/>
              </a:rPr>
              <a:t>-1</a:t>
            </a:r>
          </a:p>
          <a:p>
            <a:pPr marL="1196975" lvl="2" indent="-220663">
              <a:buFontTx/>
              <a:buChar char="•"/>
            </a:pPr>
            <a:endParaRPr lang="en-US" sz="1600" dirty="0">
              <a:latin typeface="Arial" charset="0"/>
            </a:endParaRPr>
          </a:p>
          <a:p>
            <a:pPr marL="1196975" lvl="2" indent="-220663">
              <a:buFontTx/>
              <a:buChar char="•"/>
            </a:pPr>
            <a:r>
              <a:rPr lang="en-US" sz="1600" dirty="0">
                <a:latin typeface="Arial" charset="0"/>
              </a:rPr>
              <a:t>Band is sensitive to conjugation, as are all carbonyls (upcoming slide</a:t>
            </a:r>
            <a:r>
              <a:rPr lang="en-US" sz="1600" dirty="0" smtClean="0">
                <a:latin typeface="Arial" charset="0"/>
              </a:rPr>
              <a:t>)</a:t>
            </a:r>
          </a:p>
          <a:p>
            <a:pPr marL="1196975" lvl="2" indent="-220663">
              <a:buFontTx/>
              <a:buChar char="•"/>
            </a:pPr>
            <a:endParaRPr lang="en-US" sz="1600" dirty="0">
              <a:latin typeface="Arial" charset="0"/>
            </a:endParaRPr>
          </a:p>
          <a:p>
            <a:pPr marL="1196975" lvl="2" indent="-220663">
              <a:buFontTx/>
              <a:buChar char="•"/>
            </a:pPr>
            <a:r>
              <a:rPr lang="en-US" sz="1600" dirty="0" smtClean="0">
                <a:latin typeface="Arial" charset="0"/>
              </a:rPr>
              <a:t>A </a:t>
            </a:r>
            <a:r>
              <a:rPr lang="en-US" sz="1600" dirty="0">
                <a:latin typeface="Arial" charset="0"/>
              </a:rPr>
              <a:t>highly unique sp</a:t>
            </a:r>
            <a:r>
              <a:rPr lang="en-US" sz="1600" baseline="30000" dirty="0">
                <a:latin typeface="Arial" charset="0"/>
              </a:rPr>
              <a:t>2</a:t>
            </a:r>
            <a:r>
              <a:rPr lang="en-US" sz="1600" dirty="0">
                <a:latin typeface="Arial" charset="0"/>
              </a:rPr>
              <a:t> C-H stretch </a:t>
            </a:r>
            <a:r>
              <a:rPr lang="en-US" sz="1600" dirty="0" smtClean="0">
                <a:latin typeface="Arial" charset="0"/>
              </a:rPr>
              <a:t>appears as </a:t>
            </a:r>
            <a:r>
              <a:rPr lang="en-US" sz="1600" dirty="0">
                <a:latin typeface="Arial" charset="0"/>
              </a:rPr>
              <a:t>a doublet, 2720 &amp; 2820 cm</a:t>
            </a:r>
            <a:r>
              <a:rPr lang="en-US" sz="1600" baseline="30000" dirty="0">
                <a:latin typeface="Arial" charset="0"/>
              </a:rPr>
              <a:t>-1</a:t>
            </a:r>
            <a:r>
              <a:rPr lang="en-US" sz="1600" dirty="0">
                <a:latin typeface="Arial" charset="0"/>
              </a:rPr>
              <a:t> </a:t>
            </a:r>
            <a:r>
              <a:rPr lang="en-US" sz="1600" dirty="0" smtClean="0">
                <a:latin typeface="Arial" charset="0"/>
              </a:rPr>
              <a:t>called </a:t>
            </a:r>
            <a:r>
              <a:rPr lang="en-US" sz="1600" dirty="0">
                <a:latin typeface="Arial" charset="0"/>
              </a:rPr>
              <a:t>a “</a:t>
            </a:r>
            <a:r>
              <a:rPr lang="en-US" sz="1600" i="1" dirty="0">
                <a:latin typeface="Arial" charset="0"/>
              </a:rPr>
              <a:t>Fermi doublet</a:t>
            </a:r>
            <a:r>
              <a:rPr lang="en-US" sz="1600" dirty="0">
                <a:latin typeface="Arial" charset="0"/>
              </a:rPr>
              <a:t>”</a:t>
            </a:r>
          </a:p>
        </p:txBody>
      </p:sp>
      <p:sp>
        <p:nvSpPr>
          <p:cNvPr id="28678"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sz="1600" dirty="0" err="1">
                <a:latin typeface="Arial" charset="0"/>
              </a:rPr>
              <a:t>Cyclohexyl</a:t>
            </a:r>
            <a:r>
              <a:rPr lang="en-US" sz="1600" dirty="0">
                <a:latin typeface="Arial" charset="0"/>
              </a:rPr>
              <a:t> </a:t>
            </a:r>
            <a:r>
              <a:rPr lang="en-US" sz="1600" dirty="0" err="1">
                <a:latin typeface="Arial" charset="0"/>
              </a:rPr>
              <a:t>carboxaldehyde</a:t>
            </a:r>
            <a:endParaRPr lang="en-US" sz="1600" dirty="0">
              <a:latin typeface="Arial" charset="0"/>
            </a:endParaRPr>
          </a:p>
        </p:txBody>
      </p:sp>
      <p:sp>
        <p:nvSpPr>
          <p:cNvPr id="11272"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4800600" y="3200400"/>
            <a:ext cx="457200" cy="29718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2971800" y="3352800"/>
            <a:ext cx="527824" cy="14478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0" descr="carbonyl.gif"/>
          <p:cNvPicPr>
            <a:picLocks noChangeAspect="1"/>
          </p:cNvPicPr>
          <p:nvPr/>
        </p:nvPicPr>
        <p:blipFill>
          <a:blip r:embed="rId4" cstate="print"/>
          <a:stretch>
            <a:fillRect/>
          </a:stretch>
        </p:blipFill>
        <p:spPr>
          <a:xfrm>
            <a:off x="4495800" y="2514600"/>
            <a:ext cx="1171575" cy="426027"/>
          </a:xfrm>
          <a:prstGeom prst="rect">
            <a:avLst/>
          </a:prstGeom>
        </p:spPr>
      </p:pic>
      <p:graphicFrame>
        <p:nvGraphicFramePr>
          <p:cNvPr id="11275" name="Object 11"/>
          <p:cNvGraphicFramePr>
            <a:graphicFrameLocks noChangeAspect="1"/>
          </p:cNvGraphicFramePr>
          <p:nvPr/>
        </p:nvGraphicFramePr>
        <p:xfrm>
          <a:off x="7010400" y="533400"/>
          <a:ext cx="1066800" cy="936076"/>
        </p:xfrm>
        <a:graphic>
          <a:graphicData uri="http://schemas.openxmlformats.org/presentationml/2006/ole">
            <p:oleObj spid="_x0000_s88066" name="CS ChemDraw Drawing" r:id="rId5" imgW="725190" imgH="636563" progId="">
              <p:embed/>
            </p:oleObj>
          </a:graphicData>
        </a:graphic>
      </p:graphicFrame>
      <p:sp>
        <p:nvSpPr>
          <p:cNvPr id="12" name="Rounded Rectangle 11"/>
          <p:cNvSpPr/>
          <p:nvPr/>
        </p:nvSpPr>
        <p:spPr>
          <a:xfrm>
            <a:off x="7620000" y="838200"/>
            <a:ext cx="457200" cy="3810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590262" y="533400"/>
            <a:ext cx="258337" cy="4572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3124200" y="4800600"/>
            <a:ext cx="756938" cy="307777"/>
          </a:xfrm>
          <a:prstGeom prst="rect">
            <a:avLst/>
          </a:prstGeom>
          <a:noFill/>
        </p:spPr>
        <p:txBody>
          <a:bodyPr wrap="none" rtlCol="0">
            <a:spAutoFit/>
          </a:bodyPr>
          <a:lstStyle/>
          <a:p>
            <a:r>
              <a:rPr lang="en-US" sz="1400" b="1" dirty="0" smtClean="0"/>
              <a:t>(w-m)</a:t>
            </a:r>
            <a:endParaRPr lang="en-US" sz="1400" b="1" dirty="0"/>
          </a:p>
        </p:txBody>
      </p:sp>
      <p:sp>
        <p:nvSpPr>
          <p:cNvPr id="15" name="TextBox 14"/>
          <p:cNvSpPr txBox="1"/>
          <p:nvPr/>
        </p:nvSpPr>
        <p:spPr>
          <a:xfrm>
            <a:off x="5181600" y="5638800"/>
            <a:ext cx="441146" cy="307777"/>
          </a:xfrm>
          <a:prstGeom prst="rect">
            <a:avLst/>
          </a:prstGeom>
          <a:noFill/>
        </p:spPr>
        <p:txBody>
          <a:bodyPr wrap="none" rtlCol="0">
            <a:spAutoFit/>
          </a:bodyPr>
          <a:lstStyle/>
          <a:p>
            <a:r>
              <a:rPr lang="en-US" sz="1400" b="1" dirty="0" smtClean="0"/>
              <a:t>(s)</a:t>
            </a:r>
            <a:endParaRPr lang="en-US" sz="1400" b="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descr="3-methyl-2-pentanon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2292" name="Text Box 5"/>
          <p:cNvSpPr txBox="1">
            <a:spLocks noChangeArrowheads="1"/>
          </p:cNvSpPr>
          <p:nvPr/>
        </p:nvSpPr>
        <p:spPr bwMode="auto">
          <a:xfrm>
            <a:off x="0" y="533400"/>
            <a:ext cx="5943600" cy="1323439"/>
          </a:xfrm>
          <a:prstGeom prst="rect">
            <a:avLst/>
          </a:prstGeom>
          <a:noFill/>
          <a:ln w="9525">
            <a:noFill/>
            <a:miter lim="800000"/>
            <a:headEnd/>
            <a:tailEnd/>
          </a:ln>
        </p:spPr>
        <p:txBody>
          <a:bodyPr wrap="square">
            <a:spAutoFit/>
          </a:bodyPr>
          <a:lstStyle/>
          <a:p>
            <a:pPr marL="862013" lvl="1" indent="-457200">
              <a:buFontTx/>
              <a:buAutoNum type="arabicPeriod" startAt="11"/>
            </a:pPr>
            <a:r>
              <a:rPr lang="en-US" sz="1600" b="1" dirty="0" err="1" smtClean="0">
                <a:solidFill>
                  <a:schemeClr val="accent6"/>
                </a:solidFill>
                <a:latin typeface="Arial" charset="0"/>
              </a:rPr>
              <a:t>Ketones</a:t>
            </a:r>
            <a:endParaRPr lang="en-US" sz="1600" b="1" dirty="0">
              <a:solidFill>
                <a:schemeClr val="accent6"/>
              </a:solidFill>
              <a:latin typeface="Arial" charset="0"/>
            </a:endParaRPr>
          </a:p>
          <a:p>
            <a:pPr marL="1196975" lvl="2" indent="-220663">
              <a:buFontTx/>
              <a:buChar char="•"/>
            </a:pPr>
            <a:r>
              <a:rPr lang="en-US" sz="1600" dirty="0">
                <a:latin typeface="Arial" charset="0"/>
              </a:rPr>
              <a:t>Simplest of the carbonyl compounds as far as IR spectrum – carbonyl </a:t>
            </a:r>
            <a:r>
              <a:rPr lang="en-US" sz="1600" dirty="0" smtClean="0">
                <a:latin typeface="Arial" charset="0"/>
              </a:rPr>
              <a:t>only</a:t>
            </a:r>
          </a:p>
          <a:p>
            <a:pPr marL="1196975" lvl="2" indent="-220663">
              <a:buFontTx/>
              <a:buChar char="•"/>
            </a:pPr>
            <a:endParaRPr lang="en-US" sz="1600" dirty="0">
              <a:latin typeface="Arial" charset="0"/>
            </a:endParaRPr>
          </a:p>
          <a:p>
            <a:pPr marL="1196975" lvl="2" indent="-220663">
              <a:buFontTx/>
              <a:buChar char="•"/>
            </a:pPr>
            <a:r>
              <a:rPr lang="en-US" sz="1600" dirty="0">
                <a:latin typeface="Arial" charset="0"/>
              </a:rPr>
              <a:t>C=O stretch occurs at 1705-1725 </a:t>
            </a:r>
            <a:r>
              <a:rPr lang="en-US" sz="1600" dirty="0" smtClean="0">
                <a:latin typeface="Arial" charset="0"/>
              </a:rPr>
              <a:t>cm</a:t>
            </a:r>
            <a:r>
              <a:rPr lang="en-US" sz="1600" baseline="30000" dirty="0" smtClean="0">
                <a:latin typeface="Arial" charset="0"/>
              </a:rPr>
              <a:t>-1</a:t>
            </a:r>
            <a:endParaRPr lang="en-US" sz="1600" dirty="0">
              <a:solidFill>
                <a:srgbClr val="FF0000"/>
              </a:solidFill>
              <a:latin typeface="Arial" charset="0"/>
            </a:endParaRPr>
          </a:p>
        </p:txBody>
      </p:sp>
      <p:sp>
        <p:nvSpPr>
          <p:cNvPr id="29702"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sz="1600">
                <a:latin typeface="Arial" charset="0"/>
              </a:rPr>
              <a:t>3-methyl-2-pentanone</a:t>
            </a:r>
          </a:p>
        </p:txBody>
      </p:sp>
      <p:sp>
        <p:nvSpPr>
          <p:cNvPr id="12296"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4876800" y="3124200"/>
            <a:ext cx="457200" cy="30480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descr="carbonyl.gif"/>
          <p:cNvPicPr>
            <a:picLocks noChangeAspect="1"/>
          </p:cNvPicPr>
          <p:nvPr/>
        </p:nvPicPr>
        <p:blipFill>
          <a:blip r:embed="rId4" cstate="print"/>
          <a:stretch>
            <a:fillRect/>
          </a:stretch>
        </p:blipFill>
        <p:spPr>
          <a:xfrm>
            <a:off x="4495800" y="2514600"/>
            <a:ext cx="1171575" cy="426027"/>
          </a:xfrm>
          <a:prstGeom prst="rect">
            <a:avLst/>
          </a:prstGeom>
        </p:spPr>
      </p:pic>
      <p:graphicFrame>
        <p:nvGraphicFramePr>
          <p:cNvPr id="12298" name="Object 10"/>
          <p:cNvGraphicFramePr>
            <a:graphicFrameLocks noChangeAspect="1"/>
          </p:cNvGraphicFramePr>
          <p:nvPr/>
        </p:nvGraphicFramePr>
        <p:xfrm>
          <a:off x="6934200" y="533400"/>
          <a:ext cx="1145012" cy="914400"/>
        </p:xfrm>
        <a:graphic>
          <a:graphicData uri="http://schemas.openxmlformats.org/presentationml/2006/ole">
            <p:oleObj spid="_x0000_s89090" name="CS ChemDraw Drawing" r:id="rId5" imgW="677711" imgH="541958" progId="">
              <p:embed/>
            </p:oleObj>
          </a:graphicData>
        </a:graphic>
      </p:graphicFrame>
      <p:sp>
        <p:nvSpPr>
          <p:cNvPr id="10" name="Rounded Rectangle 9"/>
          <p:cNvSpPr/>
          <p:nvPr/>
        </p:nvSpPr>
        <p:spPr>
          <a:xfrm>
            <a:off x="7086600" y="533400"/>
            <a:ext cx="304800" cy="6096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4572000" y="5334000"/>
            <a:ext cx="441146" cy="307777"/>
          </a:xfrm>
          <a:prstGeom prst="rect">
            <a:avLst/>
          </a:prstGeom>
          <a:noFill/>
        </p:spPr>
        <p:txBody>
          <a:bodyPr wrap="none" rtlCol="0">
            <a:spAutoFit/>
          </a:bodyPr>
          <a:lstStyle/>
          <a:p>
            <a:r>
              <a:rPr lang="en-US" sz="1400" b="1" dirty="0" smtClean="0"/>
              <a:t>(s)</a:t>
            </a:r>
            <a:endParaRPr lang="en-US" sz="1400"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5" descr="Ethyl-pivalat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3316" name="Text Box 7"/>
          <p:cNvSpPr txBox="1">
            <a:spLocks noChangeArrowheads="1"/>
          </p:cNvSpPr>
          <p:nvPr/>
        </p:nvSpPr>
        <p:spPr bwMode="auto">
          <a:xfrm>
            <a:off x="0" y="533400"/>
            <a:ext cx="5715000" cy="1323439"/>
          </a:xfrm>
          <a:prstGeom prst="rect">
            <a:avLst/>
          </a:prstGeom>
          <a:noFill/>
          <a:ln w="9525">
            <a:noFill/>
            <a:miter lim="800000"/>
            <a:headEnd/>
            <a:tailEnd/>
          </a:ln>
        </p:spPr>
        <p:txBody>
          <a:bodyPr wrap="square">
            <a:spAutoFit/>
          </a:bodyPr>
          <a:lstStyle/>
          <a:p>
            <a:pPr marL="862013" lvl="1" indent="-457200">
              <a:buFontTx/>
              <a:buAutoNum type="arabicPeriod" startAt="12"/>
            </a:pPr>
            <a:r>
              <a:rPr lang="en-US" sz="1600" b="1" dirty="0" smtClean="0">
                <a:solidFill>
                  <a:schemeClr val="accent6"/>
                </a:solidFill>
                <a:latin typeface="Arial" charset="0"/>
              </a:rPr>
              <a:t>Esters</a:t>
            </a:r>
            <a:endParaRPr lang="en-US" sz="1600" b="1" dirty="0">
              <a:solidFill>
                <a:schemeClr val="accent6"/>
              </a:solidFill>
              <a:latin typeface="Arial" charset="0"/>
            </a:endParaRPr>
          </a:p>
          <a:p>
            <a:pPr marL="1144588" lvl="2" indent="-168275">
              <a:buFont typeface="Arial" pitchFamily="34" charset="0"/>
              <a:buChar char="•"/>
            </a:pPr>
            <a:r>
              <a:rPr lang="en-US" sz="1600" dirty="0">
                <a:latin typeface="Arial" charset="0"/>
              </a:rPr>
              <a:t>C=O stretch </a:t>
            </a:r>
            <a:r>
              <a:rPr lang="en-US" sz="1600" dirty="0" smtClean="0">
                <a:latin typeface="Arial" charset="0"/>
              </a:rPr>
              <a:t>at </a:t>
            </a:r>
            <a:r>
              <a:rPr lang="en-US" sz="1600" dirty="0">
                <a:latin typeface="Arial" charset="0"/>
              </a:rPr>
              <a:t>1735-1750 </a:t>
            </a:r>
            <a:r>
              <a:rPr lang="en-US" sz="1600" dirty="0" smtClean="0">
                <a:latin typeface="Arial" charset="0"/>
              </a:rPr>
              <a:t>cm</a:t>
            </a:r>
            <a:r>
              <a:rPr lang="en-US" sz="1600" baseline="30000" dirty="0" smtClean="0">
                <a:latin typeface="Arial" charset="0"/>
              </a:rPr>
              <a:t>-1</a:t>
            </a:r>
          </a:p>
          <a:p>
            <a:pPr marL="1144588" lvl="2" indent="-168275">
              <a:buFont typeface="Arial" pitchFamily="34" charset="0"/>
              <a:buChar char="•"/>
            </a:pPr>
            <a:endParaRPr lang="en-US" sz="1600" dirty="0">
              <a:latin typeface="Arial" charset="0"/>
            </a:endParaRPr>
          </a:p>
          <a:p>
            <a:pPr marL="1144588" lvl="2" indent="-168275">
              <a:buFont typeface="Arial" pitchFamily="34" charset="0"/>
              <a:buChar char="•"/>
            </a:pPr>
            <a:r>
              <a:rPr lang="en-US" sz="1600" dirty="0" smtClean="0">
                <a:latin typeface="Arial" charset="0"/>
              </a:rPr>
              <a:t>Strong </a:t>
            </a:r>
            <a:r>
              <a:rPr lang="en-US" sz="1600" dirty="0">
                <a:latin typeface="Arial" charset="0"/>
              </a:rPr>
              <a:t>band for C-O at a higher frequency than ethers or  alcohols at 1150-1250 </a:t>
            </a:r>
            <a:r>
              <a:rPr lang="en-US" sz="1600" dirty="0" smtClean="0">
                <a:latin typeface="Arial" charset="0"/>
              </a:rPr>
              <a:t>cm</a:t>
            </a:r>
            <a:r>
              <a:rPr lang="en-US" sz="1600" baseline="30000" dirty="0" smtClean="0">
                <a:latin typeface="Arial" charset="0"/>
              </a:rPr>
              <a:t>-1</a:t>
            </a:r>
            <a:endParaRPr lang="en-US" sz="1600" dirty="0">
              <a:latin typeface="Arial" charset="0"/>
            </a:endParaRPr>
          </a:p>
        </p:txBody>
      </p:sp>
      <p:sp>
        <p:nvSpPr>
          <p:cNvPr id="13317" name="Text Box 10"/>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4800600" y="3200400"/>
            <a:ext cx="533400" cy="30480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6096000" y="3352800"/>
            <a:ext cx="381000" cy="28194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8" name="Rectangle 8"/>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sz="1600">
                <a:latin typeface="Arial" charset="0"/>
              </a:rPr>
              <a:t>Ethyl pivalate</a:t>
            </a:r>
          </a:p>
        </p:txBody>
      </p:sp>
      <p:graphicFrame>
        <p:nvGraphicFramePr>
          <p:cNvPr id="13323" name="Object 11"/>
          <p:cNvGraphicFramePr>
            <a:graphicFrameLocks noChangeAspect="1"/>
          </p:cNvGraphicFramePr>
          <p:nvPr/>
        </p:nvGraphicFramePr>
        <p:xfrm>
          <a:off x="6858000" y="533400"/>
          <a:ext cx="1447800" cy="933089"/>
        </p:xfrm>
        <a:graphic>
          <a:graphicData uri="http://schemas.openxmlformats.org/presentationml/2006/ole">
            <p:oleObj spid="_x0000_s90114" name="CS ChemDraw Drawing" r:id="rId4" imgW="834566" imgH="537386" progId="">
              <p:embed/>
            </p:oleObj>
          </a:graphicData>
        </a:graphic>
      </p:graphicFrame>
      <p:sp>
        <p:nvSpPr>
          <p:cNvPr id="11" name="Rounded Rectangle 10"/>
          <p:cNvSpPr/>
          <p:nvPr/>
        </p:nvSpPr>
        <p:spPr>
          <a:xfrm>
            <a:off x="7772400" y="838200"/>
            <a:ext cx="304800" cy="3810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7265020" y="434898"/>
            <a:ext cx="304800" cy="6096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467600" y="914400"/>
            <a:ext cx="457200" cy="4572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4572000" y="5334000"/>
            <a:ext cx="441146" cy="307777"/>
          </a:xfrm>
          <a:prstGeom prst="rect">
            <a:avLst/>
          </a:prstGeom>
          <a:noFill/>
        </p:spPr>
        <p:txBody>
          <a:bodyPr wrap="none" rtlCol="0">
            <a:spAutoFit/>
          </a:bodyPr>
          <a:lstStyle/>
          <a:p>
            <a:r>
              <a:rPr lang="en-US" sz="1400" b="1" dirty="0" smtClean="0"/>
              <a:t>(s)</a:t>
            </a:r>
            <a:endParaRPr lang="en-US" sz="1400" b="1" dirty="0"/>
          </a:p>
        </p:txBody>
      </p:sp>
      <p:sp>
        <p:nvSpPr>
          <p:cNvPr id="16" name="TextBox 15"/>
          <p:cNvSpPr txBox="1"/>
          <p:nvPr/>
        </p:nvSpPr>
        <p:spPr>
          <a:xfrm>
            <a:off x="6629400" y="5638800"/>
            <a:ext cx="441146" cy="307777"/>
          </a:xfrm>
          <a:prstGeom prst="rect">
            <a:avLst/>
          </a:prstGeom>
          <a:noFill/>
        </p:spPr>
        <p:txBody>
          <a:bodyPr wrap="none" rtlCol="0">
            <a:spAutoFit/>
          </a:bodyPr>
          <a:lstStyle/>
          <a:p>
            <a:r>
              <a:rPr lang="en-US" sz="1400" b="1" dirty="0" smtClean="0"/>
              <a:t>(s)</a:t>
            </a:r>
            <a:endParaRPr lang="en-US" sz="1400" b="1" dirty="0"/>
          </a:p>
        </p:txBody>
      </p:sp>
      <p:pic>
        <p:nvPicPr>
          <p:cNvPr id="17" name="Picture 16" descr="carbonyl.gif"/>
          <p:cNvPicPr>
            <a:picLocks noChangeAspect="1"/>
          </p:cNvPicPr>
          <p:nvPr/>
        </p:nvPicPr>
        <p:blipFill>
          <a:blip r:embed="rId5" cstate="print"/>
          <a:stretch>
            <a:fillRect/>
          </a:stretch>
        </p:blipFill>
        <p:spPr>
          <a:xfrm rot="16200000">
            <a:off x="4379335" y="2173865"/>
            <a:ext cx="1323975" cy="481445"/>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4-phenylbutyric"/>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4340" name="Text Box 5"/>
          <p:cNvSpPr txBox="1">
            <a:spLocks noChangeArrowheads="1"/>
          </p:cNvSpPr>
          <p:nvPr/>
        </p:nvSpPr>
        <p:spPr bwMode="auto">
          <a:xfrm>
            <a:off x="0" y="533400"/>
            <a:ext cx="7010400" cy="1733808"/>
          </a:xfrm>
          <a:prstGeom prst="rect">
            <a:avLst/>
          </a:prstGeom>
          <a:noFill/>
          <a:ln w="9525">
            <a:noFill/>
            <a:miter lim="800000"/>
            <a:headEnd/>
            <a:tailEnd/>
          </a:ln>
        </p:spPr>
        <p:txBody>
          <a:bodyPr wrap="square">
            <a:spAutoFit/>
          </a:bodyPr>
          <a:lstStyle/>
          <a:p>
            <a:pPr marL="862013" lvl="1" indent="-457200">
              <a:buFontTx/>
              <a:buAutoNum type="arabicPeriod" startAt="13"/>
            </a:pPr>
            <a:r>
              <a:rPr lang="en-US" sz="1600" b="1" dirty="0" smtClean="0">
                <a:solidFill>
                  <a:schemeClr val="accent6"/>
                </a:solidFill>
                <a:latin typeface="Arial" charset="0"/>
              </a:rPr>
              <a:t>Carboxylic </a:t>
            </a:r>
            <a:r>
              <a:rPr lang="en-US" sz="1600" b="1" dirty="0">
                <a:solidFill>
                  <a:schemeClr val="accent6"/>
                </a:solidFill>
                <a:latin typeface="Arial" charset="0"/>
              </a:rPr>
              <a:t>Acids:</a:t>
            </a:r>
          </a:p>
          <a:p>
            <a:pPr marL="1144588" lvl="2" indent="-168275">
              <a:buFontTx/>
              <a:buChar char="•"/>
            </a:pPr>
            <a:r>
              <a:rPr lang="en-US" sz="1600" dirty="0">
                <a:latin typeface="Arial" charset="0"/>
              </a:rPr>
              <a:t>Gives the messiest of IR </a:t>
            </a:r>
            <a:r>
              <a:rPr lang="en-US" sz="1600" dirty="0" smtClean="0">
                <a:latin typeface="Arial" charset="0"/>
              </a:rPr>
              <a:t>spectra</a:t>
            </a:r>
          </a:p>
          <a:p>
            <a:pPr marL="1144588" lvl="2" indent="-168275">
              <a:buFontTx/>
              <a:buChar char="•"/>
            </a:pPr>
            <a:endParaRPr lang="en-US" sz="1600" dirty="0">
              <a:latin typeface="Arial" charset="0"/>
            </a:endParaRPr>
          </a:p>
          <a:p>
            <a:pPr marL="1144588" lvl="2" indent="-168275">
              <a:buFontTx/>
              <a:buChar char="•"/>
            </a:pPr>
            <a:r>
              <a:rPr lang="en-US" sz="1600" dirty="0">
                <a:latin typeface="Arial" charset="0"/>
              </a:rPr>
              <a:t>C=O band occurs between 1700-1725 </a:t>
            </a:r>
            <a:r>
              <a:rPr lang="en-US" sz="1600" dirty="0" smtClean="0">
                <a:latin typeface="Arial" charset="0"/>
              </a:rPr>
              <a:t>cm</a:t>
            </a:r>
            <a:r>
              <a:rPr lang="en-US" sz="1600" baseline="30000" dirty="0" smtClean="0">
                <a:latin typeface="Arial" charset="0"/>
              </a:rPr>
              <a:t>-1</a:t>
            </a:r>
          </a:p>
          <a:p>
            <a:pPr marL="1144588" lvl="2" indent="-168275">
              <a:buFontTx/>
              <a:buChar char="•"/>
            </a:pPr>
            <a:endParaRPr lang="en-US" sz="1600" baseline="30000" dirty="0">
              <a:latin typeface="Arial" charset="0"/>
            </a:endParaRPr>
          </a:p>
          <a:p>
            <a:pPr marL="1144588" lvl="2" indent="-168275">
              <a:buFontTx/>
              <a:buChar char="•"/>
            </a:pPr>
            <a:r>
              <a:rPr lang="en-US" sz="1600" dirty="0">
                <a:latin typeface="Arial" charset="0"/>
              </a:rPr>
              <a:t>The highly dissociated O-H bond has a broad band from 2400-3500 </a:t>
            </a:r>
            <a:r>
              <a:rPr lang="en-US" sz="1600" dirty="0" smtClean="0">
                <a:latin typeface="Arial" charset="0"/>
              </a:rPr>
              <a:t>cm</a:t>
            </a:r>
            <a:r>
              <a:rPr lang="en-US" sz="1600" baseline="30000" dirty="0" smtClean="0">
                <a:latin typeface="Arial" charset="0"/>
              </a:rPr>
              <a:t>-1</a:t>
            </a:r>
            <a:r>
              <a:rPr lang="en-US" sz="1600" dirty="0" smtClean="0">
                <a:latin typeface="Arial" charset="0"/>
              </a:rPr>
              <a:t> covering </a:t>
            </a:r>
            <a:r>
              <a:rPr lang="en-US" sz="1600" dirty="0">
                <a:latin typeface="Arial" charset="0"/>
              </a:rPr>
              <a:t>up to half the IR spectrum in some cases</a:t>
            </a:r>
            <a:endParaRPr lang="en-US" sz="1600" dirty="0">
              <a:solidFill>
                <a:srgbClr val="FF0000"/>
              </a:solidFill>
              <a:latin typeface="Arial" charset="0"/>
            </a:endParaRPr>
          </a:p>
        </p:txBody>
      </p:sp>
      <p:sp>
        <p:nvSpPr>
          <p:cNvPr id="31750"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sz="1600" dirty="0">
                <a:latin typeface="Arial" charset="0"/>
              </a:rPr>
              <a:t>4-phenylbutyric acid</a:t>
            </a:r>
          </a:p>
        </p:txBody>
      </p:sp>
      <p:sp>
        <p:nvSpPr>
          <p:cNvPr id="14344"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1752600" y="3124200"/>
            <a:ext cx="2209800" cy="25146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5867400" y="3200400"/>
            <a:ext cx="457200" cy="29718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4876800" y="3124200"/>
            <a:ext cx="457200" cy="30480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1" descr="carbonyl.gif"/>
          <p:cNvPicPr>
            <a:picLocks noChangeAspect="1"/>
          </p:cNvPicPr>
          <p:nvPr/>
        </p:nvPicPr>
        <p:blipFill>
          <a:blip r:embed="rId4" cstate="print"/>
          <a:stretch>
            <a:fillRect/>
          </a:stretch>
        </p:blipFill>
        <p:spPr>
          <a:xfrm>
            <a:off x="4495800" y="2590800"/>
            <a:ext cx="1171575" cy="426027"/>
          </a:xfrm>
          <a:prstGeom prst="rect">
            <a:avLst/>
          </a:prstGeom>
        </p:spPr>
      </p:pic>
      <p:graphicFrame>
        <p:nvGraphicFramePr>
          <p:cNvPr id="14348" name="Object 12"/>
          <p:cNvGraphicFramePr>
            <a:graphicFrameLocks noChangeAspect="1"/>
          </p:cNvGraphicFramePr>
          <p:nvPr/>
        </p:nvGraphicFramePr>
        <p:xfrm>
          <a:off x="6400800" y="609600"/>
          <a:ext cx="2432050" cy="831850"/>
        </p:xfrm>
        <a:graphic>
          <a:graphicData uri="http://schemas.openxmlformats.org/presentationml/2006/ole">
            <p:oleObj spid="_x0000_s94210" name="CS ChemDraw Drawing" r:id="rId5" imgW="1369842" imgH="462827" progId="">
              <p:embed/>
            </p:oleObj>
          </a:graphicData>
        </a:graphic>
      </p:graphicFrame>
      <p:sp>
        <p:nvSpPr>
          <p:cNvPr id="13" name="Rounded Rectangle 12"/>
          <p:cNvSpPr/>
          <p:nvPr/>
        </p:nvSpPr>
        <p:spPr>
          <a:xfrm>
            <a:off x="8382000" y="914400"/>
            <a:ext cx="457200" cy="6096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7924800" y="1066800"/>
            <a:ext cx="533400" cy="4572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8001000" y="685800"/>
            <a:ext cx="304800" cy="4572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2438400" y="5486400"/>
            <a:ext cx="899605" cy="523220"/>
          </a:xfrm>
          <a:prstGeom prst="rect">
            <a:avLst/>
          </a:prstGeom>
          <a:noFill/>
        </p:spPr>
        <p:txBody>
          <a:bodyPr wrap="none" rtlCol="0">
            <a:spAutoFit/>
          </a:bodyPr>
          <a:lstStyle/>
          <a:p>
            <a:pPr algn="ctr"/>
            <a:r>
              <a:rPr lang="en-US" sz="1400" b="1" dirty="0" smtClean="0"/>
              <a:t>(w – m)</a:t>
            </a:r>
          </a:p>
          <a:p>
            <a:pPr algn="ctr"/>
            <a:r>
              <a:rPr lang="en-US" sz="1400" b="1" dirty="0" err="1" smtClean="0"/>
              <a:t>br</a:t>
            </a:r>
            <a:endParaRPr lang="en-US" sz="1400" b="1" dirty="0"/>
          </a:p>
        </p:txBody>
      </p:sp>
      <p:sp>
        <p:nvSpPr>
          <p:cNvPr id="17" name="TextBox 16"/>
          <p:cNvSpPr txBox="1"/>
          <p:nvPr/>
        </p:nvSpPr>
        <p:spPr>
          <a:xfrm>
            <a:off x="4495800" y="5562600"/>
            <a:ext cx="441146" cy="307777"/>
          </a:xfrm>
          <a:prstGeom prst="rect">
            <a:avLst/>
          </a:prstGeom>
          <a:noFill/>
        </p:spPr>
        <p:txBody>
          <a:bodyPr wrap="none" rtlCol="0">
            <a:spAutoFit/>
          </a:bodyPr>
          <a:lstStyle/>
          <a:p>
            <a:r>
              <a:rPr lang="en-US" sz="1400" b="1" dirty="0" smtClean="0"/>
              <a:t>(s)</a:t>
            </a:r>
            <a:endParaRPr lang="en-US" sz="1400" b="1" dirty="0"/>
          </a:p>
        </p:txBody>
      </p:sp>
      <p:sp>
        <p:nvSpPr>
          <p:cNvPr id="18" name="TextBox 17"/>
          <p:cNvSpPr txBox="1"/>
          <p:nvPr/>
        </p:nvSpPr>
        <p:spPr>
          <a:xfrm>
            <a:off x="6324600" y="5562600"/>
            <a:ext cx="441146" cy="307777"/>
          </a:xfrm>
          <a:prstGeom prst="rect">
            <a:avLst/>
          </a:prstGeom>
          <a:noFill/>
        </p:spPr>
        <p:txBody>
          <a:bodyPr wrap="none" rtlCol="0">
            <a:spAutoFit/>
          </a:bodyPr>
          <a:lstStyle/>
          <a:p>
            <a:r>
              <a:rPr lang="en-US" sz="1400" b="1" dirty="0" smtClean="0"/>
              <a:t>(s)</a:t>
            </a:r>
            <a:endParaRPr lang="en-US" sz="1400" b="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0" y="533400"/>
            <a:ext cx="6019800" cy="2062103"/>
          </a:xfrm>
          <a:prstGeom prst="rect">
            <a:avLst/>
          </a:prstGeom>
          <a:noFill/>
          <a:ln w="9525">
            <a:noFill/>
            <a:miter lim="800000"/>
            <a:headEnd/>
            <a:tailEnd/>
          </a:ln>
        </p:spPr>
        <p:txBody>
          <a:bodyPr wrap="square">
            <a:spAutoFit/>
          </a:bodyPr>
          <a:lstStyle/>
          <a:p>
            <a:pPr marL="862013" lvl="1" indent="-457200">
              <a:buFontTx/>
              <a:buAutoNum type="arabicPeriod" startAt="14"/>
            </a:pPr>
            <a:r>
              <a:rPr lang="en-US" sz="1600" b="1" dirty="0" smtClean="0">
                <a:solidFill>
                  <a:schemeClr val="accent6"/>
                </a:solidFill>
                <a:latin typeface="Arial" charset="0"/>
              </a:rPr>
              <a:t>Acid </a:t>
            </a:r>
            <a:r>
              <a:rPr lang="en-US" sz="1600" b="1" dirty="0">
                <a:solidFill>
                  <a:schemeClr val="accent6"/>
                </a:solidFill>
                <a:latin typeface="Arial" charset="0"/>
              </a:rPr>
              <a:t>anhydrides</a:t>
            </a:r>
          </a:p>
          <a:p>
            <a:pPr marL="1144588" lvl="2" indent="-168275">
              <a:buFontTx/>
              <a:buChar char="•"/>
            </a:pPr>
            <a:r>
              <a:rPr lang="en-US" sz="1600" dirty="0">
                <a:latin typeface="Arial" charset="0"/>
              </a:rPr>
              <a:t>Coupling of the anhydride though the ether oxygen splits the carbonyl band into two with a separation of 70 </a:t>
            </a:r>
            <a:r>
              <a:rPr lang="en-US" sz="1600" dirty="0" smtClean="0">
                <a:latin typeface="Arial" charset="0"/>
              </a:rPr>
              <a:t>cm</a:t>
            </a:r>
            <a:r>
              <a:rPr lang="en-US" sz="1600" baseline="30000" dirty="0" smtClean="0">
                <a:latin typeface="Arial" charset="0"/>
              </a:rPr>
              <a:t>-1</a:t>
            </a:r>
          </a:p>
          <a:p>
            <a:pPr marL="1144588" lvl="2" indent="-168275">
              <a:buFontTx/>
              <a:buChar char="•"/>
            </a:pPr>
            <a:endParaRPr lang="en-US" sz="1600" dirty="0">
              <a:latin typeface="Arial" charset="0"/>
            </a:endParaRPr>
          </a:p>
          <a:p>
            <a:pPr marL="1144588" lvl="2" indent="-168275">
              <a:buFontTx/>
              <a:buChar char="•"/>
            </a:pPr>
            <a:r>
              <a:rPr lang="en-US" sz="1600" dirty="0">
                <a:latin typeface="Arial" charset="0"/>
              </a:rPr>
              <a:t>Bands are at 1740-1770 cm-1 and 1810-1840 </a:t>
            </a:r>
            <a:r>
              <a:rPr lang="en-US" sz="1600" dirty="0" smtClean="0">
                <a:latin typeface="Arial" charset="0"/>
              </a:rPr>
              <a:t>cm</a:t>
            </a:r>
            <a:r>
              <a:rPr lang="en-US" sz="1600" baseline="30000" dirty="0" smtClean="0">
                <a:latin typeface="Arial" charset="0"/>
              </a:rPr>
              <a:t>-1</a:t>
            </a:r>
          </a:p>
          <a:p>
            <a:pPr marL="1144588" lvl="2" indent="-168275">
              <a:buFontTx/>
              <a:buChar char="•"/>
            </a:pPr>
            <a:endParaRPr lang="en-US" sz="1600" i="1" dirty="0">
              <a:solidFill>
                <a:srgbClr val="FF0000"/>
              </a:solidFill>
              <a:latin typeface="Arial" charset="0"/>
            </a:endParaRPr>
          </a:p>
          <a:p>
            <a:pPr marL="1144588" lvl="2" indent="-168275">
              <a:buFontTx/>
              <a:buChar char="•"/>
            </a:pPr>
            <a:r>
              <a:rPr lang="en-US" sz="1600" dirty="0">
                <a:latin typeface="Arial" charset="0"/>
              </a:rPr>
              <a:t>Mixed mode C-O stretch at 1000-1100 </a:t>
            </a:r>
            <a:r>
              <a:rPr lang="en-US" sz="1600" dirty="0" smtClean="0">
                <a:latin typeface="Arial" charset="0"/>
              </a:rPr>
              <a:t>cm</a:t>
            </a:r>
            <a:r>
              <a:rPr lang="en-US" sz="1600" baseline="30000" dirty="0" smtClean="0">
                <a:latin typeface="Arial" charset="0"/>
              </a:rPr>
              <a:t>-1</a:t>
            </a:r>
            <a:endParaRPr lang="en-US" sz="1600" dirty="0">
              <a:latin typeface="Arial" charset="0"/>
            </a:endParaRPr>
          </a:p>
        </p:txBody>
      </p:sp>
      <p:pic>
        <p:nvPicPr>
          <p:cNvPr id="15364" name="Picture 5" descr="propionic-anhydrid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1" name="Rounded Rectangle 10"/>
          <p:cNvSpPr/>
          <p:nvPr/>
        </p:nvSpPr>
        <p:spPr>
          <a:xfrm>
            <a:off x="4724400" y="3124200"/>
            <a:ext cx="457200" cy="31242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46"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sz="1600">
                <a:latin typeface="Arial" charset="0"/>
              </a:rPr>
              <a:t>Propionic anhydride</a:t>
            </a:r>
          </a:p>
        </p:txBody>
      </p:sp>
      <p:sp>
        <p:nvSpPr>
          <p:cNvPr id="15369"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6248400" y="3124200"/>
            <a:ext cx="609600" cy="31242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5362" name="Object 7"/>
          <p:cNvGraphicFramePr>
            <a:graphicFrameLocks noChangeAspect="1"/>
          </p:cNvGraphicFramePr>
          <p:nvPr/>
        </p:nvGraphicFramePr>
        <p:xfrm>
          <a:off x="6553200" y="609600"/>
          <a:ext cx="2036763" cy="723900"/>
        </p:xfrm>
        <a:graphic>
          <a:graphicData uri="http://schemas.openxmlformats.org/presentationml/2006/ole">
            <p:oleObj spid="_x0000_s95234" name="CS ChemDraw Drawing" r:id="rId4" imgW="2038350" imgH="723900" progId="">
              <p:embed/>
            </p:oleObj>
          </a:graphicData>
        </a:graphic>
      </p:graphicFrame>
      <p:sp>
        <p:nvSpPr>
          <p:cNvPr id="12" name="Rounded Rectangle 11"/>
          <p:cNvSpPr/>
          <p:nvPr/>
        </p:nvSpPr>
        <p:spPr>
          <a:xfrm>
            <a:off x="7239000" y="914400"/>
            <a:ext cx="685800" cy="5334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086600" y="609600"/>
            <a:ext cx="304800" cy="6096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7772400" y="609600"/>
            <a:ext cx="304800" cy="6096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4343400" y="5334000"/>
            <a:ext cx="441146" cy="307777"/>
          </a:xfrm>
          <a:prstGeom prst="rect">
            <a:avLst/>
          </a:prstGeom>
          <a:noFill/>
        </p:spPr>
        <p:txBody>
          <a:bodyPr wrap="none" rtlCol="0">
            <a:spAutoFit/>
          </a:bodyPr>
          <a:lstStyle/>
          <a:p>
            <a:r>
              <a:rPr lang="en-US" sz="1400" b="1" dirty="0" smtClean="0"/>
              <a:t>(s)</a:t>
            </a:r>
            <a:endParaRPr lang="en-US" sz="1400" b="1" dirty="0"/>
          </a:p>
        </p:txBody>
      </p:sp>
      <p:sp>
        <p:nvSpPr>
          <p:cNvPr id="16" name="TextBox 15"/>
          <p:cNvSpPr txBox="1"/>
          <p:nvPr/>
        </p:nvSpPr>
        <p:spPr>
          <a:xfrm>
            <a:off x="6705600" y="5334000"/>
            <a:ext cx="441146" cy="307777"/>
          </a:xfrm>
          <a:prstGeom prst="rect">
            <a:avLst/>
          </a:prstGeom>
          <a:noFill/>
        </p:spPr>
        <p:txBody>
          <a:bodyPr wrap="none" rtlCol="0">
            <a:spAutoFit/>
          </a:bodyPr>
          <a:lstStyle/>
          <a:p>
            <a:r>
              <a:rPr lang="en-US" sz="1400" b="1" dirty="0" smtClean="0"/>
              <a:t>(s)</a:t>
            </a:r>
            <a:endParaRPr lang="en-US" sz="1400" b="1"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0" y="533400"/>
            <a:ext cx="5943600" cy="1815882"/>
          </a:xfrm>
          <a:prstGeom prst="rect">
            <a:avLst/>
          </a:prstGeom>
          <a:noFill/>
          <a:ln w="9525">
            <a:noFill/>
            <a:miter lim="800000"/>
            <a:headEnd/>
            <a:tailEnd/>
          </a:ln>
        </p:spPr>
        <p:txBody>
          <a:bodyPr wrap="square">
            <a:spAutoFit/>
          </a:bodyPr>
          <a:lstStyle/>
          <a:p>
            <a:pPr marL="862013" lvl="1" indent="-457200">
              <a:buFontTx/>
              <a:buAutoNum type="arabicPeriod" startAt="15"/>
            </a:pPr>
            <a:r>
              <a:rPr lang="en-US" sz="1600" b="1" dirty="0" smtClean="0">
                <a:solidFill>
                  <a:schemeClr val="accent6"/>
                </a:solidFill>
                <a:latin typeface="Arial" charset="0"/>
              </a:rPr>
              <a:t>Acid </a:t>
            </a:r>
            <a:r>
              <a:rPr lang="en-US" sz="1600" b="1" dirty="0">
                <a:solidFill>
                  <a:schemeClr val="accent6"/>
                </a:solidFill>
                <a:latin typeface="Arial" charset="0"/>
              </a:rPr>
              <a:t>halides</a:t>
            </a:r>
          </a:p>
          <a:p>
            <a:pPr marL="1144588" lvl="2" indent="-168275">
              <a:buFontTx/>
              <a:buChar char="•"/>
            </a:pPr>
            <a:r>
              <a:rPr lang="en-US" sz="1600" dirty="0" err="1" smtClean="0">
                <a:latin typeface="Arial" charset="0"/>
              </a:rPr>
              <a:t>Clefted</a:t>
            </a:r>
            <a:r>
              <a:rPr lang="en-US" sz="1600" dirty="0" smtClean="0">
                <a:latin typeface="Arial" charset="0"/>
              </a:rPr>
              <a:t> </a:t>
            </a:r>
            <a:r>
              <a:rPr lang="en-US" sz="1600" dirty="0">
                <a:latin typeface="Arial" charset="0"/>
              </a:rPr>
              <a:t>band at 1770-1820 cm</a:t>
            </a:r>
            <a:r>
              <a:rPr lang="en-US" sz="1600" baseline="30000" dirty="0">
                <a:latin typeface="Arial" charset="0"/>
              </a:rPr>
              <a:t>-1 </a:t>
            </a:r>
            <a:r>
              <a:rPr lang="en-US" sz="1600" dirty="0">
                <a:latin typeface="Arial" charset="0"/>
              </a:rPr>
              <a:t>for </a:t>
            </a:r>
            <a:r>
              <a:rPr lang="en-US" sz="1600" dirty="0" smtClean="0">
                <a:latin typeface="Arial" charset="0"/>
              </a:rPr>
              <a:t>C=O</a:t>
            </a:r>
          </a:p>
          <a:p>
            <a:pPr marL="1144588" lvl="2" indent="-168275">
              <a:buFontTx/>
              <a:buChar char="•"/>
            </a:pPr>
            <a:endParaRPr lang="en-US" sz="1600" dirty="0">
              <a:latin typeface="Arial" charset="0"/>
            </a:endParaRPr>
          </a:p>
          <a:p>
            <a:pPr marL="1144588" lvl="2" indent="-168275">
              <a:buFontTx/>
              <a:buChar char="•"/>
            </a:pPr>
            <a:r>
              <a:rPr lang="en-US" sz="1600" dirty="0">
                <a:latin typeface="Arial" charset="0"/>
              </a:rPr>
              <a:t>Bonds to halogens, due to their size (see Hooke’s Law derivation) occur at low frequencies, </a:t>
            </a:r>
            <a:r>
              <a:rPr lang="en-US" sz="1600" dirty="0" smtClean="0">
                <a:latin typeface="Arial" charset="0"/>
              </a:rPr>
              <a:t>only </a:t>
            </a:r>
            <a:r>
              <a:rPr lang="en-US" sz="1600" dirty="0" err="1" smtClean="0">
                <a:latin typeface="Arial" charset="0"/>
              </a:rPr>
              <a:t>Cl</a:t>
            </a:r>
            <a:r>
              <a:rPr lang="en-US" sz="1600" dirty="0" smtClean="0">
                <a:latin typeface="Arial" charset="0"/>
              </a:rPr>
              <a:t> is light enough to have a band on IR, </a:t>
            </a:r>
            <a:r>
              <a:rPr lang="en-US" sz="1600" dirty="0">
                <a:latin typeface="Arial" charset="0"/>
              </a:rPr>
              <a:t>C-</a:t>
            </a:r>
            <a:r>
              <a:rPr lang="en-US" sz="1600" dirty="0" err="1">
                <a:latin typeface="Arial" charset="0"/>
              </a:rPr>
              <a:t>Cl</a:t>
            </a:r>
            <a:r>
              <a:rPr lang="en-US" sz="1600" dirty="0">
                <a:latin typeface="Arial" charset="0"/>
              </a:rPr>
              <a:t> is at 600-800 </a:t>
            </a:r>
            <a:r>
              <a:rPr lang="en-US" sz="1600" dirty="0" smtClean="0">
                <a:latin typeface="Arial" charset="0"/>
              </a:rPr>
              <a:t>cm</a:t>
            </a:r>
            <a:r>
              <a:rPr lang="en-US" sz="1600" baseline="30000" dirty="0" smtClean="0">
                <a:latin typeface="Arial" charset="0"/>
              </a:rPr>
              <a:t>-1</a:t>
            </a:r>
            <a:endParaRPr lang="en-US" sz="1600" dirty="0">
              <a:latin typeface="Arial" charset="0"/>
            </a:endParaRPr>
          </a:p>
        </p:txBody>
      </p:sp>
      <p:pic>
        <p:nvPicPr>
          <p:cNvPr id="16388" name="Picture 5" descr="propionyl-chlorid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13670"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sz="1600">
                <a:latin typeface="Arial" charset="0"/>
              </a:rPr>
              <a:t>Propionyl chloride</a:t>
            </a:r>
          </a:p>
        </p:txBody>
      </p:sp>
      <p:graphicFrame>
        <p:nvGraphicFramePr>
          <p:cNvPr id="16386" name="Object 7"/>
          <p:cNvGraphicFramePr>
            <a:graphicFrameLocks noChangeAspect="1"/>
          </p:cNvGraphicFramePr>
          <p:nvPr/>
        </p:nvGraphicFramePr>
        <p:xfrm>
          <a:off x="6858000" y="533400"/>
          <a:ext cx="1371600" cy="882157"/>
        </p:xfrm>
        <a:graphic>
          <a:graphicData uri="http://schemas.openxmlformats.org/presentationml/2006/ole">
            <p:oleObj spid="_x0000_s96258" name="CS ChemDraw Drawing" r:id="rId4" imgW="1125578" imgH="722228" progId="">
              <p:embed/>
            </p:oleObj>
          </a:graphicData>
        </a:graphic>
      </p:graphicFrame>
      <p:sp>
        <p:nvSpPr>
          <p:cNvPr id="16392"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6858000" y="3124200"/>
            <a:ext cx="457200" cy="31242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4648200" y="3124200"/>
            <a:ext cx="457200" cy="30480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rot="1813064">
            <a:off x="7655312" y="1072377"/>
            <a:ext cx="609600" cy="457200"/>
          </a:xfrm>
          <a:prstGeom prst="roundRect">
            <a:avLst/>
          </a:prstGeom>
          <a:solidFill>
            <a:srgbClr val="FF00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7527073" y="511097"/>
            <a:ext cx="381000" cy="6858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a:xfrm>
            <a:off x="4267200" y="5029200"/>
            <a:ext cx="441146" cy="307777"/>
          </a:xfrm>
          <a:prstGeom prst="rect">
            <a:avLst/>
          </a:prstGeom>
          <a:noFill/>
        </p:spPr>
        <p:txBody>
          <a:bodyPr wrap="none" rtlCol="0">
            <a:spAutoFit/>
          </a:bodyPr>
          <a:lstStyle/>
          <a:p>
            <a:r>
              <a:rPr lang="en-US" sz="1400" b="1" dirty="0" smtClean="0"/>
              <a:t>(s)</a:t>
            </a:r>
            <a:endParaRPr lang="en-US" sz="1400" b="1" dirty="0"/>
          </a:p>
        </p:txBody>
      </p:sp>
      <p:sp>
        <p:nvSpPr>
          <p:cNvPr id="14" name="TextBox 13"/>
          <p:cNvSpPr txBox="1"/>
          <p:nvPr/>
        </p:nvSpPr>
        <p:spPr>
          <a:xfrm>
            <a:off x="6553200" y="5638800"/>
            <a:ext cx="441146" cy="307777"/>
          </a:xfrm>
          <a:prstGeom prst="rect">
            <a:avLst/>
          </a:prstGeom>
          <a:noFill/>
        </p:spPr>
        <p:txBody>
          <a:bodyPr wrap="none" rtlCol="0">
            <a:spAutoFit/>
          </a:bodyPr>
          <a:lstStyle/>
          <a:p>
            <a:r>
              <a:rPr lang="en-US" sz="1400" b="1" dirty="0" smtClean="0"/>
              <a:t>(s)</a:t>
            </a:r>
            <a:endParaRPr lang="en-US" sz="1400" b="1"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descr="pivalamid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7412" name="Text Box 5"/>
          <p:cNvSpPr txBox="1">
            <a:spLocks noChangeArrowheads="1"/>
          </p:cNvSpPr>
          <p:nvPr/>
        </p:nvSpPr>
        <p:spPr bwMode="auto">
          <a:xfrm>
            <a:off x="0" y="533400"/>
            <a:ext cx="6248400" cy="2308324"/>
          </a:xfrm>
          <a:prstGeom prst="rect">
            <a:avLst/>
          </a:prstGeom>
          <a:noFill/>
          <a:ln w="9525">
            <a:noFill/>
            <a:miter lim="800000"/>
            <a:headEnd/>
            <a:tailEnd/>
          </a:ln>
        </p:spPr>
        <p:txBody>
          <a:bodyPr wrap="square">
            <a:spAutoFit/>
          </a:bodyPr>
          <a:lstStyle/>
          <a:p>
            <a:pPr marL="862013" lvl="1" indent="-457200">
              <a:buFontTx/>
              <a:buAutoNum type="arabicPeriod" startAt="16"/>
            </a:pPr>
            <a:r>
              <a:rPr lang="en-US" sz="1600" b="1" dirty="0" smtClean="0">
                <a:solidFill>
                  <a:schemeClr val="accent6"/>
                </a:solidFill>
                <a:latin typeface="Arial" charset="0"/>
              </a:rPr>
              <a:t>Amides</a:t>
            </a:r>
            <a:endParaRPr lang="en-US" sz="1600" b="1" dirty="0">
              <a:solidFill>
                <a:schemeClr val="accent6"/>
              </a:solidFill>
              <a:latin typeface="Arial" charset="0"/>
            </a:endParaRPr>
          </a:p>
          <a:p>
            <a:pPr marL="1196975" lvl="2" indent="-220663">
              <a:buFontTx/>
              <a:buChar char="•"/>
            </a:pPr>
            <a:r>
              <a:rPr lang="en-US" sz="1600" dirty="0">
                <a:latin typeface="Arial" charset="0"/>
              </a:rPr>
              <a:t>Display features of amines and carbonyl compounds</a:t>
            </a:r>
          </a:p>
          <a:p>
            <a:pPr marL="1196975" lvl="2" indent="-220663">
              <a:buFontTx/>
              <a:buChar char="•"/>
            </a:pPr>
            <a:r>
              <a:rPr lang="en-US" sz="1600" dirty="0">
                <a:latin typeface="Arial" charset="0"/>
              </a:rPr>
              <a:t>C=O stretch </a:t>
            </a:r>
            <a:r>
              <a:rPr lang="en-US" sz="1600" dirty="0" smtClean="0">
                <a:latin typeface="Arial" charset="0"/>
              </a:rPr>
              <a:t>at 1640-1680 cm</a:t>
            </a:r>
            <a:r>
              <a:rPr lang="en-US" sz="1600" baseline="30000" dirty="0" smtClean="0">
                <a:latin typeface="Arial" charset="0"/>
              </a:rPr>
              <a:t>-1</a:t>
            </a:r>
          </a:p>
          <a:p>
            <a:pPr marL="1196975" lvl="2" indent="-220663">
              <a:buFontTx/>
              <a:buChar char="•"/>
            </a:pPr>
            <a:endParaRPr lang="en-US" sz="1600" dirty="0">
              <a:latin typeface="Arial" charset="0"/>
            </a:endParaRPr>
          </a:p>
          <a:p>
            <a:pPr marL="1196975" lvl="2" indent="-220663">
              <a:buFontTx/>
              <a:buChar char="•"/>
            </a:pPr>
            <a:r>
              <a:rPr lang="en-US" sz="1600" dirty="0">
                <a:latin typeface="Arial" charset="0"/>
              </a:rPr>
              <a:t>If the amide is primary (-NH</a:t>
            </a:r>
            <a:r>
              <a:rPr lang="en-US" sz="1600" baseline="-25000" dirty="0">
                <a:latin typeface="Arial" charset="0"/>
              </a:rPr>
              <a:t>2</a:t>
            </a:r>
            <a:r>
              <a:rPr lang="en-US" sz="1600" dirty="0">
                <a:latin typeface="Arial" charset="0"/>
              </a:rPr>
              <a:t>) the N-H stretch occurs from 3200-3500 cm</a:t>
            </a:r>
            <a:r>
              <a:rPr lang="en-US" sz="1600" baseline="30000" dirty="0">
                <a:latin typeface="Arial" charset="0"/>
              </a:rPr>
              <a:t>-1</a:t>
            </a:r>
            <a:r>
              <a:rPr lang="en-US" sz="1600" dirty="0">
                <a:latin typeface="Arial" charset="0"/>
              </a:rPr>
              <a:t> as a </a:t>
            </a:r>
            <a:r>
              <a:rPr lang="en-US" sz="1600" dirty="0" smtClean="0">
                <a:latin typeface="Arial" charset="0"/>
              </a:rPr>
              <a:t>doublet</a:t>
            </a:r>
          </a:p>
          <a:p>
            <a:pPr marL="1196975" lvl="2" indent="-220663">
              <a:buFontTx/>
              <a:buChar char="•"/>
            </a:pPr>
            <a:endParaRPr lang="en-US" sz="1600" dirty="0">
              <a:latin typeface="Arial" charset="0"/>
            </a:endParaRPr>
          </a:p>
          <a:p>
            <a:pPr marL="1196975" lvl="2" indent="-220663">
              <a:buFontTx/>
              <a:buChar char="•"/>
            </a:pPr>
            <a:r>
              <a:rPr lang="en-US" sz="1600" dirty="0">
                <a:latin typeface="Arial" charset="0"/>
              </a:rPr>
              <a:t>If the amide is secondary (-NHR) the N-H stretch occurs at 3200-3500 cm</a:t>
            </a:r>
            <a:r>
              <a:rPr lang="en-US" sz="1600" baseline="30000" dirty="0">
                <a:latin typeface="Arial" charset="0"/>
              </a:rPr>
              <a:t>-1</a:t>
            </a:r>
            <a:r>
              <a:rPr lang="en-US" sz="1600" dirty="0">
                <a:latin typeface="Arial" charset="0"/>
              </a:rPr>
              <a:t> as a sharp singlet</a:t>
            </a:r>
            <a:endParaRPr lang="en-US" sz="1600" dirty="0">
              <a:solidFill>
                <a:srgbClr val="FF0000"/>
              </a:solidFill>
              <a:latin typeface="Arial" charset="0"/>
            </a:endParaRPr>
          </a:p>
        </p:txBody>
      </p:sp>
      <p:sp>
        <p:nvSpPr>
          <p:cNvPr id="32774"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sz="1600">
                <a:latin typeface="Arial" charset="0"/>
              </a:rPr>
              <a:t>pivalamide</a:t>
            </a:r>
          </a:p>
        </p:txBody>
      </p:sp>
      <p:graphicFrame>
        <p:nvGraphicFramePr>
          <p:cNvPr id="17410" name="Object 7"/>
          <p:cNvGraphicFramePr>
            <a:graphicFrameLocks noChangeAspect="1"/>
          </p:cNvGraphicFramePr>
          <p:nvPr/>
        </p:nvGraphicFramePr>
        <p:xfrm>
          <a:off x="6934200" y="533400"/>
          <a:ext cx="1159726" cy="990600"/>
        </p:xfrm>
        <a:graphic>
          <a:graphicData uri="http://schemas.openxmlformats.org/presentationml/2006/ole">
            <p:oleObj spid="_x0000_s97282" name="CS ChemDraw Drawing" r:id="rId4" imgW="1236133" imgH="1054100" progId="">
              <p:embed/>
            </p:oleObj>
          </a:graphicData>
        </a:graphic>
      </p:graphicFrame>
      <p:sp>
        <p:nvSpPr>
          <p:cNvPr id="17416"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5029200" y="3124200"/>
            <a:ext cx="457200" cy="3008313"/>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1981200" y="3352800"/>
            <a:ext cx="685800" cy="23622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772400" y="990600"/>
            <a:ext cx="304800" cy="381000"/>
          </a:xfrm>
          <a:prstGeom prst="roundRect">
            <a:avLst/>
          </a:prstGeom>
          <a:solidFill>
            <a:srgbClr val="0070C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7391400" y="533400"/>
            <a:ext cx="381000" cy="609600"/>
          </a:xfrm>
          <a:prstGeom prst="roundRect">
            <a:avLst/>
          </a:prstGeom>
          <a:solidFill>
            <a:srgbClr val="FFFF0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a:xfrm>
            <a:off x="1752600" y="5638800"/>
            <a:ext cx="832279" cy="307777"/>
          </a:xfrm>
          <a:prstGeom prst="rect">
            <a:avLst/>
          </a:prstGeom>
          <a:noFill/>
        </p:spPr>
        <p:txBody>
          <a:bodyPr wrap="none" rtlCol="0">
            <a:spAutoFit/>
          </a:bodyPr>
          <a:lstStyle/>
          <a:p>
            <a:r>
              <a:rPr lang="en-US" sz="1400" b="1" dirty="0" smtClean="0"/>
              <a:t>(m – s)</a:t>
            </a:r>
            <a:endParaRPr lang="en-US" sz="1400" b="1" dirty="0"/>
          </a:p>
        </p:txBody>
      </p:sp>
      <p:sp>
        <p:nvSpPr>
          <p:cNvPr id="14" name="TextBox 13"/>
          <p:cNvSpPr txBox="1"/>
          <p:nvPr/>
        </p:nvSpPr>
        <p:spPr>
          <a:xfrm>
            <a:off x="4572000" y="5562600"/>
            <a:ext cx="441146" cy="307777"/>
          </a:xfrm>
          <a:prstGeom prst="rect">
            <a:avLst/>
          </a:prstGeom>
          <a:noFill/>
        </p:spPr>
        <p:txBody>
          <a:bodyPr wrap="none" rtlCol="0">
            <a:spAutoFit/>
          </a:bodyPr>
          <a:lstStyle/>
          <a:p>
            <a:r>
              <a:rPr lang="en-US" sz="1400" b="1" dirty="0" smtClean="0"/>
              <a:t>(s)</a:t>
            </a:r>
            <a:endParaRPr lang="en-US" sz="1400" b="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0" y="533400"/>
            <a:ext cx="6019800" cy="2554545"/>
          </a:xfrm>
          <a:prstGeom prst="rect">
            <a:avLst/>
          </a:prstGeom>
          <a:noFill/>
          <a:ln w="9525">
            <a:noFill/>
            <a:miter lim="800000"/>
            <a:headEnd/>
            <a:tailEnd/>
          </a:ln>
        </p:spPr>
        <p:txBody>
          <a:bodyPr wrap="square">
            <a:spAutoFit/>
          </a:bodyPr>
          <a:lstStyle/>
          <a:p>
            <a:pPr marL="862013" lvl="1" indent="-457200">
              <a:buFontTx/>
              <a:buAutoNum type="arabicPeriod" startAt="17"/>
            </a:pPr>
            <a:r>
              <a:rPr lang="en-US" sz="1600" b="1" dirty="0" smtClean="0">
                <a:solidFill>
                  <a:schemeClr val="accent6"/>
                </a:solidFill>
                <a:latin typeface="Arial" charset="0"/>
              </a:rPr>
              <a:t>Nitro </a:t>
            </a:r>
            <a:r>
              <a:rPr lang="en-US" sz="1600" b="1" dirty="0">
                <a:solidFill>
                  <a:schemeClr val="accent6"/>
                </a:solidFill>
                <a:latin typeface="Arial" charset="0"/>
              </a:rPr>
              <a:t>group (-NO</a:t>
            </a:r>
            <a:r>
              <a:rPr lang="en-US" sz="1600" b="1" baseline="-25000" dirty="0">
                <a:solidFill>
                  <a:schemeClr val="accent6"/>
                </a:solidFill>
                <a:latin typeface="Arial" charset="0"/>
              </a:rPr>
              <a:t>2</a:t>
            </a:r>
            <a:r>
              <a:rPr lang="en-US" sz="1600" b="1" dirty="0">
                <a:solidFill>
                  <a:schemeClr val="accent6"/>
                </a:solidFill>
                <a:latin typeface="Arial" charset="0"/>
              </a:rPr>
              <a:t>)</a:t>
            </a:r>
          </a:p>
          <a:p>
            <a:pPr marL="1144588" lvl="2" indent="-168275">
              <a:buFontTx/>
              <a:buChar char="•"/>
            </a:pPr>
            <a:r>
              <a:rPr lang="en-US" sz="1600" dirty="0">
                <a:latin typeface="Arial" charset="0"/>
              </a:rPr>
              <a:t>Proper Lewis structure gives a bond order of 1.5 from nitrogen to each </a:t>
            </a:r>
            <a:r>
              <a:rPr lang="en-US" sz="1600" dirty="0" smtClean="0">
                <a:latin typeface="Arial" charset="0"/>
              </a:rPr>
              <a:t>oxygen</a:t>
            </a:r>
          </a:p>
          <a:p>
            <a:pPr marL="1144588" lvl="2" indent="-168275">
              <a:buFontTx/>
              <a:buChar char="•"/>
            </a:pPr>
            <a:endParaRPr lang="en-US" sz="1600" dirty="0">
              <a:latin typeface="Arial" charset="0"/>
            </a:endParaRPr>
          </a:p>
          <a:p>
            <a:pPr marL="1144588" lvl="2" indent="-168275">
              <a:buFontTx/>
              <a:buChar char="•"/>
            </a:pPr>
            <a:r>
              <a:rPr lang="en-US" sz="1600" dirty="0">
                <a:latin typeface="Arial" charset="0"/>
              </a:rPr>
              <a:t>Two bands are seen (symmetric and asymmetric) at 1300-1380 cm</a:t>
            </a:r>
            <a:r>
              <a:rPr lang="en-US" sz="1600" baseline="30000" dirty="0">
                <a:latin typeface="Arial" charset="0"/>
              </a:rPr>
              <a:t>-1</a:t>
            </a:r>
            <a:r>
              <a:rPr lang="en-US" sz="1600" dirty="0">
                <a:latin typeface="Arial" charset="0"/>
              </a:rPr>
              <a:t> </a:t>
            </a:r>
            <a:r>
              <a:rPr lang="en-US" sz="1600" dirty="0" smtClean="0">
                <a:latin typeface="Arial" charset="0"/>
              </a:rPr>
              <a:t>and </a:t>
            </a:r>
            <a:r>
              <a:rPr lang="en-US" sz="1600" dirty="0">
                <a:latin typeface="Arial" charset="0"/>
              </a:rPr>
              <a:t>1500-1570 </a:t>
            </a:r>
            <a:r>
              <a:rPr lang="en-US" sz="1600" dirty="0" smtClean="0">
                <a:latin typeface="Arial" charset="0"/>
              </a:rPr>
              <a:t>cm</a:t>
            </a:r>
            <a:r>
              <a:rPr lang="en-US" sz="1600" baseline="30000" dirty="0" smtClean="0">
                <a:latin typeface="Arial" charset="0"/>
              </a:rPr>
              <a:t>-1</a:t>
            </a:r>
          </a:p>
          <a:p>
            <a:pPr marL="1144588" lvl="2" indent="-168275">
              <a:buFontTx/>
              <a:buChar char="•"/>
            </a:pPr>
            <a:endParaRPr lang="en-US" sz="1600" dirty="0">
              <a:latin typeface="Arial" charset="0"/>
            </a:endParaRPr>
          </a:p>
          <a:p>
            <a:pPr marL="1144588" lvl="2" indent="-168275">
              <a:buFontTx/>
              <a:buChar char="•"/>
            </a:pPr>
            <a:r>
              <a:rPr lang="en-US" sz="1600" dirty="0">
                <a:latin typeface="Arial" charset="0"/>
              </a:rPr>
              <a:t>This group is a strong resonance withdrawing group and is itself vulnerable to resonance effects</a:t>
            </a:r>
          </a:p>
          <a:p>
            <a:pPr marL="1319213" lvl="2" indent="-457200">
              <a:buFontTx/>
              <a:buAutoNum type="arabicPeriod" startAt="17"/>
            </a:pPr>
            <a:endParaRPr lang="en-US" sz="1600" dirty="0">
              <a:latin typeface="Arial" charset="0"/>
            </a:endParaRPr>
          </a:p>
        </p:txBody>
      </p:sp>
      <p:pic>
        <p:nvPicPr>
          <p:cNvPr id="18436" name="Picture 5" descr="2-nitropropan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14694" name="Rectangle 6"/>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sz="1600">
                <a:latin typeface="Arial" charset="0"/>
              </a:rPr>
              <a:t>2-nitropropane</a:t>
            </a:r>
          </a:p>
        </p:txBody>
      </p:sp>
      <p:graphicFrame>
        <p:nvGraphicFramePr>
          <p:cNvPr id="18434" name="Object 7"/>
          <p:cNvGraphicFramePr>
            <a:graphicFrameLocks noChangeAspect="1"/>
          </p:cNvGraphicFramePr>
          <p:nvPr/>
        </p:nvGraphicFramePr>
        <p:xfrm>
          <a:off x="7162800" y="609600"/>
          <a:ext cx="677863" cy="776288"/>
        </p:xfrm>
        <a:graphic>
          <a:graphicData uri="http://schemas.openxmlformats.org/presentationml/2006/ole">
            <p:oleObj spid="_x0000_s98306" name="CS ChemDraw Drawing" r:id="rId4" imgW="876388" imgH="1005206" progId="">
              <p:embed/>
            </p:oleObj>
          </a:graphicData>
        </a:graphic>
      </p:graphicFrame>
      <p:sp>
        <p:nvSpPr>
          <p:cNvPr id="18440" name="Text Box 8"/>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5410200" y="3200400"/>
            <a:ext cx="228600" cy="3008313"/>
          </a:xfrm>
          <a:prstGeom prst="roundRect">
            <a:avLst/>
          </a:prstGeom>
          <a:solidFill>
            <a:srgbClr val="FFFF0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5791200" y="3200400"/>
            <a:ext cx="228600" cy="3008313"/>
          </a:xfrm>
          <a:prstGeom prst="roundRect">
            <a:avLst/>
          </a:prstGeom>
          <a:solidFill>
            <a:srgbClr val="FFFF0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7086600" y="609600"/>
            <a:ext cx="838200" cy="457200"/>
          </a:xfrm>
          <a:prstGeom prst="roundRect">
            <a:avLst/>
          </a:prstGeom>
          <a:solidFill>
            <a:srgbClr val="FFFF0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4953000" y="5257800"/>
            <a:ext cx="441146" cy="307777"/>
          </a:xfrm>
          <a:prstGeom prst="rect">
            <a:avLst/>
          </a:prstGeom>
          <a:noFill/>
        </p:spPr>
        <p:txBody>
          <a:bodyPr wrap="none" rtlCol="0">
            <a:spAutoFit/>
          </a:bodyPr>
          <a:lstStyle/>
          <a:p>
            <a:r>
              <a:rPr lang="en-US" sz="1400" b="1" dirty="0" smtClean="0"/>
              <a:t>(s)</a:t>
            </a:r>
            <a:endParaRPr lang="en-US" sz="1400" b="1" dirty="0"/>
          </a:p>
        </p:txBody>
      </p:sp>
      <p:sp>
        <p:nvSpPr>
          <p:cNvPr id="13" name="TextBox 12"/>
          <p:cNvSpPr txBox="1"/>
          <p:nvPr/>
        </p:nvSpPr>
        <p:spPr>
          <a:xfrm>
            <a:off x="6096000" y="5257800"/>
            <a:ext cx="441146" cy="307777"/>
          </a:xfrm>
          <a:prstGeom prst="rect">
            <a:avLst/>
          </a:prstGeom>
          <a:noFill/>
        </p:spPr>
        <p:txBody>
          <a:bodyPr wrap="none" rtlCol="0">
            <a:spAutoFit/>
          </a:bodyPr>
          <a:lstStyle/>
          <a:p>
            <a:r>
              <a:rPr lang="en-US" sz="1400" b="1" dirty="0" smtClean="0"/>
              <a:t>(s)</a:t>
            </a:r>
            <a:endParaRPr lang="en-US" sz="1400" b="1"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0" y="533400"/>
            <a:ext cx="5638800" cy="1733808"/>
          </a:xfrm>
          <a:prstGeom prst="rect">
            <a:avLst/>
          </a:prstGeom>
          <a:noFill/>
          <a:ln w="9525">
            <a:noFill/>
            <a:miter lim="800000"/>
            <a:headEnd/>
            <a:tailEnd/>
          </a:ln>
        </p:spPr>
        <p:txBody>
          <a:bodyPr wrap="square">
            <a:spAutoFit/>
          </a:bodyPr>
          <a:lstStyle/>
          <a:p>
            <a:pPr marL="862013" lvl="1" indent="-457200">
              <a:buFontTx/>
              <a:buAutoNum type="arabicPeriod" startAt="18"/>
            </a:pPr>
            <a:r>
              <a:rPr lang="en-US" sz="1600" b="1" dirty="0" err="1" smtClean="0">
                <a:solidFill>
                  <a:schemeClr val="accent6"/>
                </a:solidFill>
                <a:latin typeface="Arial" charset="0"/>
              </a:rPr>
              <a:t>Nitriles</a:t>
            </a:r>
            <a:r>
              <a:rPr lang="en-US" sz="1600" b="1" dirty="0" smtClean="0">
                <a:solidFill>
                  <a:schemeClr val="accent6"/>
                </a:solidFill>
                <a:latin typeface="Arial" charset="0"/>
              </a:rPr>
              <a:t> </a:t>
            </a:r>
            <a:r>
              <a:rPr lang="en-US" sz="1600" b="1" dirty="0">
                <a:solidFill>
                  <a:schemeClr val="accent6"/>
                </a:solidFill>
                <a:latin typeface="Arial" charset="0"/>
              </a:rPr>
              <a:t>(the </a:t>
            </a:r>
            <a:r>
              <a:rPr lang="en-US" sz="1600" b="1" dirty="0" err="1">
                <a:solidFill>
                  <a:schemeClr val="accent6"/>
                </a:solidFill>
                <a:latin typeface="Arial" charset="0"/>
              </a:rPr>
              <a:t>cyano</a:t>
            </a:r>
            <a:r>
              <a:rPr lang="en-US" sz="1600" b="1" dirty="0">
                <a:solidFill>
                  <a:schemeClr val="accent6"/>
                </a:solidFill>
                <a:latin typeface="Arial" charset="0"/>
              </a:rPr>
              <a:t>- or –C</a:t>
            </a:r>
            <a:r>
              <a:rPr lang="en-US" sz="1600" b="1" dirty="0">
                <a:solidFill>
                  <a:schemeClr val="accent6"/>
                </a:solidFill>
                <a:latin typeface="Arial" charset="0"/>
                <a:cs typeface="Arial" charset="0"/>
              </a:rPr>
              <a:t>≡</a:t>
            </a:r>
            <a:r>
              <a:rPr lang="en-US" sz="1600" b="1" dirty="0">
                <a:solidFill>
                  <a:schemeClr val="accent6"/>
                </a:solidFill>
                <a:latin typeface="Arial" charset="0"/>
              </a:rPr>
              <a:t>N group)</a:t>
            </a:r>
          </a:p>
          <a:p>
            <a:pPr marL="1144588" lvl="2" indent="-168275">
              <a:buFontTx/>
              <a:buChar char="•"/>
            </a:pPr>
            <a:r>
              <a:rPr lang="en-US" sz="1600" dirty="0">
                <a:latin typeface="Arial" charset="0"/>
              </a:rPr>
              <a:t>Principle group is the carbon nitrogen triple bond at 2100-2280 </a:t>
            </a:r>
            <a:r>
              <a:rPr lang="en-US" sz="1600" dirty="0" smtClean="0">
                <a:latin typeface="Arial" charset="0"/>
              </a:rPr>
              <a:t>cm</a:t>
            </a:r>
            <a:r>
              <a:rPr lang="en-US" sz="1600" baseline="30000" dirty="0" smtClean="0">
                <a:latin typeface="Arial" charset="0"/>
              </a:rPr>
              <a:t>-1</a:t>
            </a:r>
          </a:p>
          <a:p>
            <a:pPr marL="1144588" lvl="2" indent="-168275">
              <a:buFontTx/>
              <a:buChar char="•"/>
            </a:pPr>
            <a:endParaRPr lang="en-US" sz="1600" baseline="30000" dirty="0">
              <a:latin typeface="Arial" charset="0"/>
            </a:endParaRPr>
          </a:p>
          <a:p>
            <a:pPr marL="1144588" lvl="2" indent="-168275">
              <a:buFontTx/>
              <a:buChar char="•"/>
            </a:pPr>
            <a:r>
              <a:rPr lang="en-US" sz="1600" dirty="0">
                <a:latin typeface="Arial" charset="0"/>
              </a:rPr>
              <a:t>This peak is usually much more intense than that of the </a:t>
            </a:r>
            <a:r>
              <a:rPr lang="en-US" sz="1600" dirty="0" err="1">
                <a:latin typeface="Arial" charset="0"/>
              </a:rPr>
              <a:t>alkyne</a:t>
            </a:r>
            <a:r>
              <a:rPr lang="en-US" sz="1600" dirty="0">
                <a:latin typeface="Arial" charset="0"/>
              </a:rPr>
              <a:t> due to the </a:t>
            </a:r>
            <a:r>
              <a:rPr lang="en-US" sz="1600" dirty="0" err="1">
                <a:latin typeface="Arial" charset="0"/>
              </a:rPr>
              <a:t>electronegativity</a:t>
            </a:r>
            <a:r>
              <a:rPr lang="en-US" sz="1600" dirty="0">
                <a:latin typeface="Arial" charset="0"/>
              </a:rPr>
              <a:t> difference between carbon and nitrogen</a:t>
            </a:r>
          </a:p>
        </p:txBody>
      </p:sp>
      <p:pic>
        <p:nvPicPr>
          <p:cNvPr id="19460" name="Picture 3" descr="propionitrile"/>
          <p:cNvPicPr preferRelativeResize="0">
            <a:picLocks noChangeArrowheads="1"/>
          </p:cNvPicPr>
          <p:nvPr/>
        </p:nvPicPr>
        <p:blipFill>
          <a:blip r:embed="rId3">
            <a:clrChange>
              <a:clrFrom>
                <a:srgbClr val="FFFFFF"/>
              </a:clrFrom>
              <a:clrTo>
                <a:srgbClr val="FFFFFF">
                  <a:alpha val="0"/>
                </a:srgbClr>
              </a:clrTo>
            </a:clrChange>
          </a:blip>
          <a:srcRect/>
          <a:stretch>
            <a:fillRect/>
          </a:stretch>
        </p:blipFill>
        <p:spPr bwMode="auto">
          <a:xfrm>
            <a:off x="1188720" y="2971800"/>
            <a:ext cx="7406640" cy="3474720"/>
          </a:xfrm>
          <a:prstGeom prst="rect">
            <a:avLst/>
          </a:prstGeom>
          <a:noFill/>
          <a:ln w="9525">
            <a:noFill/>
            <a:miter lim="800000"/>
            <a:headEnd/>
            <a:tailEnd/>
          </a:ln>
        </p:spPr>
      </p:pic>
      <p:sp>
        <p:nvSpPr>
          <p:cNvPr id="115716" name="Rectangle 4"/>
          <p:cNvSpPr>
            <a:spLocks noChangeArrowheads="1"/>
          </p:cNvSpPr>
          <p:nvPr/>
        </p:nvSpPr>
        <p:spPr bwMode="auto">
          <a:xfrm>
            <a:off x="6035040" y="182880"/>
            <a:ext cx="3017520" cy="1371600"/>
          </a:xfrm>
          <a:prstGeom prst="round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none"/>
          <a:lstStyle/>
          <a:p>
            <a:pPr algn="ctr" eaLnBrk="0" hangingPunct="0">
              <a:defRPr/>
            </a:pPr>
            <a:r>
              <a:rPr lang="en-US" sz="1600">
                <a:latin typeface="Arial" charset="0"/>
              </a:rPr>
              <a:t>propionitrile</a:t>
            </a:r>
          </a:p>
        </p:txBody>
      </p:sp>
      <p:graphicFrame>
        <p:nvGraphicFramePr>
          <p:cNvPr id="19458" name="Object 5"/>
          <p:cNvGraphicFramePr>
            <a:graphicFrameLocks noChangeAspect="1"/>
          </p:cNvGraphicFramePr>
          <p:nvPr/>
        </p:nvGraphicFramePr>
        <p:xfrm>
          <a:off x="6858000" y="609600"/>
          <a:ext cx="1527464" cy="685800"/>
        </p:xfrm>
        <a:graphic>
          <a:graphicData uri="http://schemas.openxmlformats.org/presentationml/2006/ole">
            <p:oleObj spid="_x0000_s99330" name="CS ChemDraw Drawing" r:id="rId4" imgW="1087566" imgH="489933" progId="">
              <p:embed/>
            </p:oleObj>
          </a:graphicData>
        </a:graphic>
      </p:graphicFrame>
      <p:sp>
        <p:nvSpPr>
          <p:cNvPr id="19464" name="Text Box 6"/>
          <p:cNvSpPr txBox="1">
            <a:spLocks noChangeArrowheads="1"/>
          </p:cNvSpPr>
          <p:nvPr/>
        </p:nvSpPr>
        <p:spPr bwMode="auto">
          <a:xfrm>
            <a:off x="0" y="0"/>
            <a:ext cx="2746375" cy="366713"/>
          </a:xfrm>
          <a:prstGeom prst="rect">
            <a:avLst/>
          </a:prstGeom>
          <a:noFill/>
          <a:ln w="9525">
            <a:noFill/>
            <a:miter lim="800000"/>
            <a:headEnd/>
            <a:tailEnd/>
          </a:ln>
        </p:spPr>
        <p:txBody>
          <a:bodyPr wrap="none">
            <a:spAutoFit/>
          </a:bodyPr>
          <a:lstStyle/>
          <a:p>
            <a:r>
              <a:rPr lang="en-US" b="1"/>
              <a:t>Infrared Spectroscopy</a:t>
            </a:r>
          </a:p>
        </p:txBody>
      </p:sp>
      <p:sp>
        <p:nvSpPr>
          <p:cNvPr id="9" name="Rounded Rectangle 8"/>
          <p:cNvSpPr/>
          <p:nvPr/>
        </p:nvSpPr>
        <p:spPr>
          <a:xfrm>
            <a:off x="3657600" y="3200400"/>
            <a:ext cx="381000" cy="3008313"/>
          </a:xfrm>
          <a:prstGeom prst="roundRect">
            <a:avLst/>
          </a:prstGeom>
          <a:solidFill>
            <a:srgbClr val="00B05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rot="18091527">
            <a:off x="7011560" y="404297"/>
            <a:ext cx="381000" cy="863484"/>
          </a:xfrm>
          <a:prstGeom prst="roundRect">
            <a:avLst/>
          </a:prstGeom>
          <a:solidFill>
            <a:srgbClr val="00B050">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p:nvPr/>
        </p:nvSpPr>
        <p:spPr>
          <a:xfrm>
            <a:off x="4114800" y="4648200"/>
            <a:ext cx="441146" cy="307777"/>
          </a:xfrm>
          <a:prstGeom prst="rect">
            <a:avLst/>
          </a:prstGeom>
          <a:noFill/>
        </p:spPr>
        <p:txBody>
          <a:bodyPr wrap="none" rtlCol="0">
            <a:spAutoFit/>
          </a:bodyPr>
          <a:lstStyle/>
          <a:p>
            <a:r>
              <a:rPr lang="en-US" sz="1400" b="1" dirty="0" smtClean="0"/>
              <a:t>(s)</a:t>
            </a:r>
            <a:endParaRPr lang="en-US" sz="1400" b="1"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381000" y="228600"/>
            <a:ext cx="8534400" cy="6063198"/>
          </a:xfrm>
          <a:prstGeom prst="rect">
            <a:avLst/>
          </a:prstGeom>
          <a:noFill/>
          <a:ln w="9525">
            <a:noFill/>
            <a:miter lim="800000"/>
            <a:headEnd/>
            <a:tailEnd/>
          </a:ln>
        </p:spPr>
        <p:txBody>
          <a:bodyPr wrap="square">
            <a:spAutoFit/>
          </a:bodyPr>
          <a:lstStyle/>
          <a:p>
            <a:pPr marL="1319213" lvl="2" indent="-457200" algn="ctr"/>
            <a:r>
              <a:rPr lang="en-US" sz="2000" b="1" dirty="0" smtClean="0">
                <a:latin typeface="Times New Roman" pitchFamily="18" charset="0"/>
                <a:cs typeface="Times New Roman" pitchFamily="18" charset="0"/>
              </a:rPr>
              <a:t>Effects on IR bands</a:t>
            </a:r>
          </a:p>
          <a:p>
            <a:pPr marL="1319213" lvl="2" indent="-457200"/>
            <a:endParaRPr lang="en-US" sz="1600" b="1" dirty="0" smtClean="0">
              <a:solidFill>
                <a:schemeClr val="accent6"/>
              </a:solidFill>
              <a:latin typeface="Times New Roman" pitchFamily="18" charset="0"/>
              <a:cs typeface="Times New Roman" pitchFamily="18" charset="0"/>
            </a:endParaRPr>
          </a:p>
          <a:p>
            <a:pPr marL="1319213" lvl="2" indent="-457200">
              <a:buFontTx/>
              <a:buAutoNum type="arabicPeriod"/>
            </a:pPr>
            <a:r>
              <a:rPr lang="en-US" sz="1600" b="1" dirty="0" smtClean="0">
                <a:solidFill>
                  <a:schemeClr val="accent6"/>
                </a:solidFill>
                <a:latin typeface="Times New Roman" pitchFamily="18" charset="0"/>
                <a:cs typeface="Times New Roman" pitchFamily="18" charset="0"/>
              </a:rPr>
              <a:t>Conjugation</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by resonance, conjugation lowers the energy of a double or triple bond.  The effect of this is readily observed in the IR spectrum:</a:t>
            </a:r>
          </a:p>
          <a:p>
            <a:pPr marL="1319213" lvl="2" indent="-457200">
              <a:buFontTx/>
              <a:buAutoNum type="arabicPeriod"/>
            </a:pPr>
            <a:endParaRPr lang="en-US" sz="1600" dirty="0">
              <a:latin typeface="Times New Roman" pitchFamily="18" charset="0"/>
              <a:cs typeface="Times New Roman" pitchFamily="18" charset="0"/>
            </a:endParaRPr>
          </a:p>
          <a:p>
            <a:pPr marL="1319213" lvl="2" indent="-457200">
              <a:buFontTx/>
              <a:buAutoNum type="arabicPeriod"/>
            </a:pPr>
            <a:endParaRPr lang="en-US" sz="1600" dirty="0">
              <a:latin typeface="Times New Roman" pitchFamily="18" charset="0"/>
              <a:cs typeface="Times New Roman" pitchFamily="18" charset="0"/>
            </a:endParaRPr>
          </a:p>
          <a:p>
            <a:pPr marL="1319213" lvl="2" indent="-457200">
              <a:buFontTx/>
              <a:buAutoNum type="arabicPeriod"/>
            </a:pPr>
            <a:endParaRPr lang="en-US" sz="1600" dirty="0">
              <a:latin typeface="Times New Roman" pitchFamily="18" charset="0"/>
              <a:cs typeface="Times New Roman" pitchFamily="18" charset="0"/>
            </a:endParaRPr>
          </a:p>
          <a:p>
            <a:pPr marL="1319213" lvl="2" indent="-457200">
              <a:buFontTx/>
              <a:buAutoNum type="arabicPeriod"/>
            </a:pPr>
            <a:endParaRPr lang="en-US" sz="1600" dirty="0">
              <a:latin typeface="Times New Roman" pitchFamily="18" charset="0"/>
              <a:cs typeface="Times New Roman" pitchFamily="18" charset="0"/>
            </a:endParaRPr>
          </a:p>
          <a:p>
            <a:pPr marL="1319213" lvl="2" indent="-457200">
              <a:buFontTx/>
              <a:buAutoNum type="arabicPeriod"/>
            </a:pPr>
            <a:endParaRPr lang="en-US" sz="1600" dirty="0">
              <a:latin typeface="Times New Roman" pitchFamily="18" charset="0"/>
              <a:cs typeface="Times New Roman" pitchFamily="18" charset="0"/>
            </a:endParaRPr>
          </a:p>
          <a:p>
            <a:pPr marL="1319213" lvl="2" indent="-457200">
              <a:buFontTx/>
              <a:buAutoNum type="arabicPeriod"/>
            </a:pPr>
            <a:endParaRPr lang="en-US" sz="1600" dirty="0">
              <a:latin typeface="Times New Roman" pitchFamily="18" charset="0"/>
              <a:cs typeface="Times New Roman" pitchFamily="18" charset="0"/>
            </a:endParaRPr>
          </a:p>
          <a:p>
            <a:pPr marL="1890713" lvl="3" indent="-457200">
              <a:buFontTx/>
              <a:buChar char="•"/>
            </a:pPr>
            <a:r>
              <a:rPr lang="en-US" sz="1600" dirty="0">
                <a:latin typeface="Times New Roman" pitchFamily="18" charset="0"/>
                <a:cs typeface="Times New Roman" pitchFamily="18" charset="0"/>
              </a:rPr>
              <a:t>Conjugation will lower the observed IR band for a carbonyl from 20-40 cm</a:t>
            </a:r>
            <a:r>
              <a:rPr lang="en-US" sz="1600" baseline="30000" dirty="0">
                <a:latin typeface="Times New Roman" pitchFamily="18" charset="0"/>
                <a:cs typeface="Times New Roman" pitchFamily="18" charset="0"/>
              </a:rPr>
              <a:t>-1</a:t>
            </a:r>
            <a:r>
              <a:rPr lang="en-US" sz="1600" dirty="0">
                <a:latin typeface="Times New Roman" pitchFamily="18" charset="0"/>
                <a:cs typeface="Times New Roman" pitchFamily="18" charset="0"/>
              </a:rPr>
              <a:t> provided conjugation gives a strong resonance contributor</a:t>
            </a: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endParaRPr lang="en-US" sz="1600" baseline="30000" dirty="0">
              <a:latin typeface="Times New Roman" pitchFamily="18" charset="0"/>
              <a:cs typeface="Times New Roman" pitchFamily="18" charset="0"/>
            </a:endParaRPr>
          </a:p>
          <a:p>
            <a:pPr marL="1890713" lvl="3" indent="-457200">
              <a:buFontTx/>
              <a:buChar char="•"/>
            </a:pPr>
            <a:r>
              <a:rPr lang="en-US" sz="1600" dirty="0">
                <a:latin typeface="Times New Roman" pitchFamily="18" charset="0"/>
                <a:cs typeface="Times New Roman" pitchFamily="18" charset="0"/>
              </a:rPr>
              <a:t>Inductive effects are usually small, unless coupled with a resonance contributor (note –CH</a:t>
            </a:r>
            <a:r>
              <a:rPr lang="en-US" sz="1600" baseline="-25000" dirty="0">
                <a:latin typeface="Times New Roman" pitchFamily="18" charset="0"/>
                <a:cs typeface="Times New Roman" pitchFamily="18" charset="0"/>
              </a:rPr>
              <a:t>3</a:t>
            </a:r>
            <a:r>
              <a:rPr lang="en-US" sz="1600" dirty="0">
                <a:latin typeface="Times New Roman" pitchFamily="18" charset="0"/>
                <a:cs typeface="Times New Roman" pitchFamily="18" charset="0"/>
              </a:rPr>
              <a:t> and –</a:t>
            </a:r>
            <a:r>
              <a:rPr lang="en-US" sz="1600" dirty="0" err="1">
                <a:latin typeface="Times New Roman" pitchFamily="18" charset="0"/>
                <a:cs typeface="Times New Roman" pitchFamily="18" charset="0"/>
              </a:rPr>
              <a:t>Cl</a:t>
            </a:r>
            <a:r>
              <a:rPr lang="en-US" sz="1600" dirty="0">
                <a:latin typeface="Times New Roman" pitchFamily="18" charset="0"/>
                <a:cs typeface="Times New Roman" pitchFamily="18" charset="0"/>
              </a:rPr>
              <a:t> above)</a:t>
            </a:r>
          </a:p>
        </p:txBody>
      </p:sp>
      <p:graphicFrame>
        <p:nvGraphicFramePr>
          <p:cNvPr id="20482" name="Object 10"/>
          <p:cNvGraphicFramePr>
            <a:graphicFrameLocks noChangeAspect="1"/>
          </p:cNvGraphicFramePr>
          <p:nvPr/>
        </p:nvGraphicFramePr>
        <p:xfrm>
          <a:off x="3355975" y="1450975"/>
          <a:ext cx="2582863" cy="1225550"/>
        </p:xfrm>
        <a:graphic>
          <a:graphicData uri="http://schemas.openxmlformats.org/presentationml/2006/ole">
            <p:oleObj spid="_x0000_s104450" name="CS ChemDraw Drawing" r:id="rId3" imgW="2557800" imgH="1204560" progId="">
              <p:embed/>
            </p:oleObj>
          </a:graphicData>
        </a:graphic>
      </p:graphicFrame>
      <p:graphicFrame>
        <p:nvGraphicFramePr>
          <p:cNvPr id="20483" name="Object 11"/>
          <p:cNvGraphicFramePr>
            <a:graphicFrameLocks noChangeAspect="1"/>
          </p:cNvGraphicFramePr>
          <p:nvPr/>
        </p:nvGraphicFramePr>
        <p:xfrm>
          <a:off x="2514600" y="3429000"/>
          <a:ext cx="5410200" cy="762000"/>
        </p:xfrm>
        <a:graphic>
          <a:graphicData uri="http://schemas.openxmlformats.org/presentationml/2006/ole">
            <p:oleObj spid="_x0000_s104451" name="CS ChemDraw Drawing" r:id="rId4" imgW="3975652" imgH="556591" progId="">
              <p:embed/>
            </p:oleObj>
          </a:graphicData>
        </a:graphic>
      </p:graphicFrame>
      <p:graphicFrame>
        <p:nvGraphicFramePr>
          <p:cNvPr id="20484" name="Object 12"/>
          <p:cNvGraphicFramePr>
            <a:graphicFrameLocks noChangeAspect="1"/>
          </p:cNvGraphicFramePr>
          <p:nvPr/>
        </p:nvGraphicFramePr>
        <p:xfrm>
          <a:off x="2667000" y="4344988"/>
          <a:ext cx="4857750" cy="1343025"/>
        </p:xfrm>
        <a:graphic>
          <a:graphicData uri="http://schemas.openxmlformats.org/presentationml/2006/ole">
            <p:oleObj spid="_x0000_s104452" name="CS ChemDraw Drawing" r:id="rId5" imgW="4596480" imgH="1263600" progId="">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304800"/>
            <a:ext cx="8077200" cy="6165711"/>
          </a:xfrm>
          <a:prstGeom prst="rect">
            <a:avLst/>
          </a:prstGeom>
          <a:noFill/>
          <a:ln w="9525">
            <a:noFill/>
            <a:miter lim="800000"/>
            <a:headEnd/>
            <a:tailEnd/>
          </a:ln>
          <a:effectLst/>
        </p:spPr>
        <p:txBody>
          <a:bodyPr wrap="square">
            <a:spAutoFit/>
          </a:bodyPr>
          <a:lstStyle/>
          <a:p>
            <a:pPr>
              <a:spcBef>
                <a:spcPct val="50000"/>
              </a:spcBef>
            </a:pPr>
            <a:r>
              <a:rPr lang="en-US" sz="2400" b="1" dirty="0">
                <a:solidFill>
                  <a:schemeClr val="accent2"/>
                </a:solidFill>
                <a:cs typeface="Times New Roman" pitchFamily="18" charset="0"/>
              </a:rPr>
              <a:t>Infrared radiation</a:t>
            </a:r>
          </a:p>
          <a:p>
            <a:pPr>
              <a:spcBef>
                <a:spcPct val="50000"/>
              </a:spcBef>
            </a:pPr>
            <a:r>
              <a:rPr lang="en-US" sz="2400" dirty="0">
                <a:cs typeface="Times New Roman" pitchFamily="18" charset="0"/>
              </a:rPr>
              <a:t>	λ = 2.5 to </a:t>
            </a:r>
            <a:r>
              <a:rPr lang="en-US" sz="2400" dirty="0" smtClean="0">
                <a:cs typeface="Times New Roman" pitchFamily="18" charset="0"/>
              </a:rPr>
              <a:t>15 </a:t>
            </a:r>
            <a:r>
              <a:rPr lang="en-US" sz="2400" dirty="0" err="1">
                <a:cs typeface="Times New Roman" pitchFamily="18" charset="0"/>
              </a:rPr>
              <a:t>μm</a:t>
            </a:r>
            <a:endParaRPr lang="en-US" sz="2400" dirty="0">
              <a:cs typeface="Times New Roman" pitchFamily="18" charset="0"/>
            </a:endParaRPr>
          </a:p>
          <a:p>
            <a:pPr>
              <a:spcBef>
                <a:spcPct val="50000"/>
              </a:spcBef>
            </a:pPr>
            <a:r>
              <a:rPr lang="en-US" sz="2400" dirty="0">
                <a:cs typeface="Times New Roman" pitchFamily="18" charset="0"/>
              </a:rPr>
              <a:t>	υ = 4000 to </a:t>
            </a:r>
            <a:r>
              <a:rPr lang="en-US" sz="2400" dirty="0" smtClean="0">
                <a:cs typeface="Times New Roman" pitchFamily="18" charset="0"/>
              </a:rPr>
              <a:t>667 </a:t>
            </a:r>
            <a:r>
              <a:rPr lang="en-US" sz="2400" dirty="0">
                <a:cs typeface="Times New Roman" pitchFamily="18" charset="0"/>
              </a:rPr>
              <a:t>cm</a:t>
            </a:r>
            <a:r>
              <a:rPr lang="en-US" sz="2400" baseline="30000" dirty="0">
                <a:cs typeface="Times New Roman" pitchFamily="18" charset="0"/>
              </a:rPr>
              <a:t>-1</a:t>
            </a:r>
            <a:endParaRPr lang="en-US" sz="2400" dirty="0">
              <a:cs typeface="Times New Roman" pitchFamily="18" charset="0"/>
            </a:endParaRPr>
          </a:p>
          <a:p>
            <a:pPr>
              <a:spcBef>
                <a:spcPct val="50000"/>
              </a:spcBef>
            </a:pPr>
            <a:r>
              <a:rPr lang="en-US" sz="2400" dirty="0">
                <a:cs typeface="Times New Roman" pitchFamily="18" charset="0"/>
              </a:rPr>
              <a:t> These frequencies match the frequencies of covalent bond stretching and bending vibrations.  Infrared spectroscopy can be used to find out about </a:t>
            </a:r>
            <a:r>
              <a:rPr lang="en-US" sz="2400" b="1" dirty="0">
                <a:solidFill>
                  <a:schemeClr val="accent2"/>
                </a:solidFill>
                <a:cs typeface="Times New Roman" pitchFamily="18" charset="0"/>
              </a:rPr>
              <a:t>covalent bonds</a:t>
            </a:r>
            <a:r>
              <a:rPr lang="en-US" sz="2400" dirty="0">
                <a:cs typeface="Times New Roman" pitchFamily="18" charset="0"/>
              </a:rPr>
              <a:t> in molecules.</a:t>
            </a:r>
          </a:p>
          <a:p>
            <a:pPr>
              <a:spcBef>
                <a:spcPct val="50000"/>
              </a:spcBef>
            </a:pPr>
            <a:endParaRPr lang="en-US" sz="2400" dirty="0">
              <a:cs typeface="Times New Roman" pitchFamily="18" charset="0"/>
            </a:endParaRPr>
          </a:p>
          <a:p>
            <a:pPr>
              <a:spcBef>
                <a:spcPct val="50000"/>
              </a:spcBef>
            </a:pPr>
            <a:r>
              <a:rPr lang="en-US" sz="2400" dirty="0">
                <a:cs typeface="Times New Roman" pitchFamily="18" charset="0"/>
              </a:rPr>
              <a:t>	</a:t>
            </a:r>
            <a:r>
              <a:rPr lang="en-US" sz="2400" b="1" dirty="0">
                <a:solidFill>
                  <a:srgbClr val="CC0000"/>
                </a:solidFill>
                <a:cs typeface="Times New Roman" pitchFamily="18" charset="0"/>
              </a:rPr>
              <a:t>IR is used to tell:</a:t>
            </a:r>
          </a:p>
          <a:p>
            <a:pPr>
              <a:spcBef>
                <a:spcPct val="50000"/>
              </a:spcBef>
            </a:pPr>
            <a:r>
              <a:rPr lang="en-US" sz="2400" b="1" dirty="0">
                <a:solidFill>
                  <a:srgbClr val="CC0000"/>
                </a:solidFill>
                <a:cs typeface="Times New Roman" pitchFamily="18" charset="0"/>
              </a:rPr>
              <a:t>	1. what type of bonds are present</a:t>
            </a:r>
          </a:p>
          <a:p>
            <a:pPr>
              <a:spcBef>
                <a:spcPct val="50000"/>
              </a:spcBef>
            </a:pPr>
            <a:r>
              <a:rPr lang="en-US" sz="2400" b="1" dirty="0">
                <a:solidFill>
                  <a:srgbClr val="CC0000"/>
                </a:solidFill>
                <a:cs typeface="Times New Roman" pitchFamily="18" charset="0"/>
              </a:rPr>
              <a:t>	2. some structural information</a:t>
            </a:r>
            <a:r>
              <a:rPr lang="en-US" sz="2400" dirty="0">
                <a:cs typeface="Times New Roman" pitchFamily="18" charset="0"/>
              </a:rPr>
              <a:t> </a:t>
            </a:r>
          </a:p>
          <a:p>
            <a:pPr>
              <a:spcBef>
                <a:spcPct val="50000"/>
              </a:spcBef>
            </a:pPr>
            <a:endParaRPr lang="en-US" sz="2400" dirty="0"/>
          </a:p>
        </p:txBody>
      </p:sp>
      <p:sp>
        <p:nvSpPr>
          <p:cNvPr id="30723" name="Rectangle 3"/>
          <p:cNvSpPr>
            <a:spLocks noChangeArrowheads="1"/>
          </p:cNvSpPr>
          <p:nvPr/>
        </p:nvSpPr>
        <p:spPr bwMode="auto">
          <a:xfrm>
            <a:off x="1219200" y="4191000"/>
            <a:ext cx="5257800" cy="1752600"/>
          </a:xfrm>
          <a:prstGeom prst="rect">
            <a:avLst/>
          </a:prstGeom>
          <a:noFill/>
          <a:ln w="9525">
            <a:solidFill>
              <a:srgbClr val="CC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2"/>
          <p:cNvSpPr txBox="1">
            <a:spLocks noChangeArrowheads="1"/>
          </p:cNvSpPr>
          <p:nvPr/>
        </p:nvSpPr>
        <p:spPr bwMode="auto">
          <a:xfrm>
            <a:off x="0" y="533400"/>
            <a:ext cx="8839200" cy="5518150"/>
          </a:xfrm>
          <a:prstGeom prst="rect">
            <a:avLst/>
          </a:prstGeom>
          <a:noFill/>
          <a:ln w="9525">
            <a:noFill/>
            <a:miter lim="800000"/>
            <a:headEnd/>
            <a:tailEnd/>
          </a:ln>
        </p:spPr>
        <p:txBody>
          <a:bodyPr>
            <a:spAutoFit/>
          </a:bodyPr>
          <a:lstStyle/>
          <a:p>
            <a:pPr marL="914400" lvl="1" indent="-457200"/>
            <a:endParaRPr lang="en-US" sz="1600" b="1" dirty="0">
              <a:latin typeface="Arial" charset="0"/>
            </a:endParaRPr>
          </a:p>
          <a:p>
            <a:pPr marL="1319213" lvl="2" indent="-457200">
              <a:buFont typeface="+mj-lt"/>
              <a:buAutoNum type="arabicPeriod" startAt="2"/>
            </a:pPr>
            <a:r>
              <a:rPr lang="en-US" sz="1600" b="1" dirty="0" err="1">
                <a:solidFill>
                  <a:schemeClr val="accent6"/>
                </a:solidFill>
                <a:latin typeface="Arial" charset="0"/>
              </a:rPr>
              <a:t>Steric</a:t>
            </a:r>
            <a:r>
              <a:rPr lang="en-US" sz="1600" b="1" dirty="0">
                <a:solidFill>
                  <a:schemeClr val="accent6"/>
                </a:solidFill>
                <a:latin typeface="Arial" charset="0"/>
              </a:rPr>
              <a:t> effects </a:t>
            </a:r>
            <a:r>
              <a:rPr lang="en-US" sz="1600" dirty="0">
                <a:latin typeface="Arial" charset="0"/>
              </a:rPr>
              <a:t>– usually not important in IR spectroscopy, unless they reduce the strength of a bond (usually </a:t>
            </a:r>
            <a:r>
              <a:rPr lang="en-US" sz="1600" dirty="0">
                <a:latin typeface="Symbol" pitchFamily="18" charset="2"/>
              </a:rPr>
              <a:t>p</a:t>
            </a:r>
            <a:r>
              <a:rPr lang="en-US" sz="1600" dirty="0">
                <a:latin typeface="Arial" charset="0"/>
              </a:rPr>
              <a:t>) by interfering with proper orbital overlap:</a:t>
            </a:r>
          </a:p>
          <a:p>
            <a:pPr marL="1319213" lvl="2" indent="-457200">
              <a:buFontTx/>
              <a:buAutoNum type="arabicPeriod" startAt="2"/>
            </a:pPr>
            <a:endParaRPr lang="en-US" sz="1600" dirty="0">
              <a:latin typeface="Arial" charset="0"/>
            </a:endParaRPr>
          </a:p>
          <a:p>
            <a:pPr marL="1319213" lvl="2" indent="-457200">
              <a:buFontTx/>
              <a:buAutoNum type="arabicPeriod" startAt="2"/>
            </a:pPr>
            <a:endParaRPr lang="en-US" sz="1600" dirty="0">
              <a:latin typeface="Arial" charset="0"/>
            </a:endParaRPr>
          </a:p>
          <a:p>
            <a:pPr marL="1319213" lvl="2" indent="-457200">
              <a:buFontTx/>
              <a:buAutoNum type="arabicPeriod" startAt="2"/>
            </a:pPr>
            <a:endParaRPr lang="en-US" sz="1600" dirty="0">
              <a:latin typeface="Arial" charset="0"/>
            </a:endParaRPr>
          </a:p>
          <a:p>
            <a:pPr marL="1319213" lvl="2" indent="-457200">
              <a:buFontTx/>
              <a:buAutoNum type="arabicPeriod" startAt="2"/>
            </a:pPr>
            <a:endParaRPr lang="en-US" sz="1600" dirty="0">
              <a:latin typeface="Arial" charset="0"/>
            </a:endParaRPr>
          </a:p>
          <a:p>
            <a:pPr marL="1319213" lvl="2" indent="-457200">
              <a:buFontTx/>
              <a:buAutoNum type="arabicPeriod" startAt="2"/>
            </a:pPr>
            <a:endParaRPr lang="en-US" sz="1600" dirty="0">
              <a:latin typeface="Arial" charset="0"/>
            </a:endParaRPr>
          </a:p>
          <a:p>
            <a:pPr marL="1319213" lvl="2" indent="-457200">
              <a:buFontTx/>
              <a:buAutoNum type="arabicPeriod" startAt="2"/>
            </a:pPr>
            <a:endParaRPr lang="en-US" sz="1600" dirty="0">
              <a:latin typeface="Arial" charset="0"/>
            </a:endParaRPr>
          </a:p>
          <a:p>
            <a:pPr marL="1890713" lvl="3" indent="-457200">
              <a:buFontTx/>
              <a:buChar char="•"/>
            </a:pPr>
            <a:r>
              <a:rPr lang="en-US" sz="1600" dirty="0">
                <a:latin typeface="Arial" charset="0"/>
              </a:rPr>
              <a:t>Here the methyl group in the structure at the right causes the carbonyl group to be slightly out of plane, interfering with resonance</a:t>
            </a:r>
          </a:p>
          <a:p>
            <a:pPr marL="1890713" lvl="3" indent="-457200">
              <a:buFontTx/>
              <a:buChar char="•"/>
            </a:pPr>
            <a:endParaRPr lang="en-US" sz="1600" dirty="0">
              <a:latin typeface="Arial" charset="0"/>
            </a:endParaRPr>
          </a:p>
          <a:p>
            <a:pPr marL="1319213" lvl="2" indent="-457200">
              <a:buFontTx/>
              <a:buAutoNum type="arabicPeriod" startAt="2"/>
            </a:pPr>
            <a:r>
              <a:rPr lang="en-US" sz="1600" b="1" dirty="0">
                <a:solidFill>
                  <a:schemeClr val="accent6"/>
                </a:solidFill>
                <a:latin typeface="Arial" charset="0"/>
              </a:rPr>
              <a:t>Strain effects </a:t>
            </a:r>
            <a:r>
              <a:rPr lang="en-US" sz="1600" dirty="0">
                <a:latin typeface="Arial" charset="0"/>
              </a:rPr>
              <a:t>– changes in bond angle forced by the constraints of a ring will cause a slight change in hybridization, and therefore, bond strength</a:t>
            </a:r>
            <a:endParaRPr lang="en-US" sz="1600" baseline="30000" dirty="0">
              <a:latin typeface="Arial" charset="0"/>
            </a:endParaRPr>
          </a:p>
          <a:p>
            <a:pPr marL="1890713" lvl="3" indent="-457200">
              <a:buFontTx/>
              <a:buChar char="•"/>
            </a:pPr>
            <a:endParaRPr lang="en-US" sz="1600" baseline="30000" dirty="0">
              <a:latin typeface="Arial" charset="0"/>
            </a:endParaRPr>
          </a:p>
          <a:p>
            <a:pPr marL="1890713" lvl="3" indent="-457200">
              <a:buFontTx/>
              <a:buChar char="•"/>
            </a:pPr>
            <a:endParaRPr lang="en-US" sz="1600" baseline="30000" dirty="0">
              <a:latin typeface="Arial" charset="0"/>
            </a:endParaRPr>
          </a:p>
          <a:p>
            <a:pPr marL="1890713" lvl="3" indent="-457200">
              <a:buFontTx/>
              <a:buChar char="•"/>
            </a:pPr>
            <a:endParaRPr lang="en-US" sz="1600" baseline="30000" dirty="0">
              <a:latin typeface="Arial" charset="0"/>
            </a:endParaRPr>
          </a:p>
          <a:p>
            <a:pPr marL="1890713" lvl="3" indent="-457200">
              <a:buFontTx/>
              <a:buChar char="•"/>
            </a:pPr>
            <a:endParaRPr lang="en-US" sz="1600" baseline="30000" dirty="0">
              <a:latin typeface="Arial" charset="0"/>
            </a:endParaRPr>
          </a:p>
          <a:p>
            <a:pPr marL="1890713" lvl="3" indent="-457200">
              <a:buFontTx/>
              <a:buChar char="•"/>
            </a:pPr>
            <a:endParaRPr lang="en-US" sz="1600" baseline="30000" dirty="0">
              <a:latin typeface="Arial" charset="0"/>
            </a:endParaRPr>
          </a:p>
          <a:p>
            <a:pPr marL="1890713" lvl="3" indent="-457200">
              <a:buFontTx/>
              <a:buChar char="•"/>
            </a:pPr>
            <a:endParaRPr lang="en-US" sz="1600" baseline="30000" dirty="0">
              <a:latin typeface="Arial" charset="0"/>
            </a:endParaRPr>
          </a:p>
          <a:p>
            <a:pPr marL="1890713" lvl="3" indent="-457200">
              <a:buFontTx/>
              <a:buChar char="•"/>
            </a:pPr>
            <a:endParaRPr lang="en-US" sz="1600" baseline="30000" dirty="0">
              <a:latin typeface="Arial" charset="0"/>
            </a:endParaRPr>
          </a:p>
          <a:p>
            <a:pPr marL="1890713" lvl="3" indent="-457200">
              <a:buFontTx/>
              <a:buChar char="•"/>
            </a:pPr>
            <a:endParaRPr lang="en-US" sz="1600" baseline="30000" dirty="0">
              <a:latin typeface="Arial" charset="0"/>
            </a:endParaRPr>
          </a:p>
          <a:p>
            <a:pPr marL="1890713" lvl="3" indent="-457200">
              <a:buFontTx/>
              <a:buChar char="•"/>
            </a:pPr>
            <a:endParaRPr lang="en-US" sz="1600" baseline="30000" dirty="0">
              <a:latin typeface="Arial" charset="0"/>
            </a:endParaRPr>
          </a:p>
          <a:p>
            <a:pPr marL="1890713" lvl="3" indent="-457200">
              <a:buFontTx/>
              <a:buChar char="•"/>
            </a:pPr>
            <a:r>
              <a:rPr lang="en-US" sz="1600" dirty="0">
                <a:latin typeface="Arial" charset="0"/>
              </a:rPr>
              <a:t>As bond angle decreases, carbon becomes more electronegative, as well as less sp</a:t>
            </a:r>
            <a:r>
              <a:rPr lang="en-US" sz="1600" baseline="30000" dirty="0">
                <a:latin typeface="Arial" charset="0"/>
              </a:rPr>
              <a:t>2</a:t>
            </a:r>
            <a:r>
              <a:rPr lang="en-US" sz="1600" dirty="0">
                <a:latin typeface="Arial" charset="0"/>
              </a:rPr>
              <a:t> hybridized (bond angle &lt; 120</a:t>
            </a:r>
            <a:r>
              <a:rPr lang="en-US" sz="1600" dirty="0">
                <a:latin typeface="Arial" charset="0"/>
                <a:cs typeface="Arial" charset="0"/>
              </a:rPr>
              <a:t>°</a:t>
            </a:r>
            <a:r>
              <a:rPr lang="en-US" sz="1600" dirty="0">
                <a:latin typeface="Arial" charset="0"/>
              </a:rPr>
              <a:t>)</a:t>
            </a:r>
          </a:p>
        </p:txBody>
      </p:sp>
      <p:graphicFrame>
        <p:nvGraphicFramePr>
          <p:cNvPr id="21506" name="Object 8"/>
          <p:cNvGraphicFramePr>
            <a:graphicFrameLocks noChangeAspect="1"/>
          </p:cNvGraphicFramePr>
          <p:nvPr/>
        </p:nvGraphicFramePr>
        <p:xfrm>
          <a:off x="3276600" y="1447800"/>
          <a:ext cx="3048000" cy="1131888"/>
        </p:xfrm>
        <a:graphic>
          <a:graphicData uri="http://schemas.openxmlformats.org/presentationml/2006/ole">
            <p:oleObj spid="_x0000_s101378" name="CS ChemDraw Drawing" r:id="rId3" imgW="2411896" imgH="887896" progId="">
              <p:embed/>
            </p:oleObj>
          </a:graphicData>
        </a:graphic>
      </p:graphicFrame>
      <p:graphicFrame>
        <p:nvGraphicFramePr>
          <p:cNvPr id="21507" name="Object 9"/>
          <p:cNvGraphicFramePr>
            <a:graphicFrameLocks noChangeAspect="1"/>
          </p:cNvGraphicFramePr>
          <p:nvPr/>
        </p:nvGraphicFramePr>
        <p:xfrm>
          <a:off x="1752600" y="4191000"/>
          <a:ext cx="6553200" cy="1082675"/>
        </p:xfrm>
        <a:graphic>
          <a:graphicData uri="http://schemas.openxmlformats.org/presentationml/2006/ole">
            <p:oleObj spid="_x0000_s101379" name="CS ChemDraw Drawing" r:id="rId4" imgW="5340626" imgH="874643" progId="">
              <p:embed/>
            </p:oleObj>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0" y="533400"/>
            <a:ext cx="8839200" cy="4981575"/>
          </a:xfrm>
          <a:prstGeom prst="rect">
            <a:avLst/>
          </a:prstGeom>
          <a:noFill/>
          <a:ln w="9525">
            <a:noFill/>
            <a:miter lim="800000"/>
            <a:headEnd/>
            <a:tailEnd/>
          </a:ln>
        </p:spPr>
        <p:txBody>
          <a:bodyPr>
            <a:spAutoFit/>
          </a:bodyPr>
          <a:lstStyle/>
          <a:p>
            <a:pPr marL="914400" lvl="1" indent="-457200"/>
            <a:endParaRPr lang="en-US" sz="1600" b="1" dirty="0">
              <a:latin typeface="Arial" charset="0"/>
            </a:endParaRPr>
          </a:p>
          <a:p>
            <a:pPr marL="1319213" lvl="2" indent="-457200">
              <a:buFont typeface="+mj-lt"/>
              <a:buAutoNum type="arabicPeriod" startAt="4"/>
            </a:pPr>
            <a:r>
              <a:rPr lang="en-US" sz="1600" b="1" dirty="0">
                <a:solidFill>
                  <a:schemeClr val="accent6"/>
                </a:solidFill>
                <a:latin typeface="Arial" charset="0"/>
              </a:rPr>
              <a:t>Hydrogen bonding</a:t>
            </a:r>
          </a:p>
          <a:p>
            <a:pPr marL="1890713" lvl="3" indent="-457200">
              <a:buFontTx/>
              <a:buChar char="•"/>
            </a:pPr>
            <a:r>
              <a:rPr lang="en-US" sz="1600" dirty="0">
                <a:latin typeface="Arial" charset="0"/>
              </a:rPr>
              <a:t>Hydrogen bonding causes a broadening in the band due to the creation of a continuum of bond energies associated with it</a:t>
            </a:r>
          </a:p>
          <a:p>
            <a:pPr marL="1890713" lvl="3" indent="-457200">
              <a:buFontTx/>
              <a:buChar char="•"/>
            </a:pPr>
            <a:r>
              <a:rPr lang="en-US" sz="1600" dirty="0">
                <a:latin typeface="Arial" charset="0"/>
              </a:rPr>
              <a:t>In the solution phase these effects are readily apparent; in the gas phase where these effects disappear or in lieu of </a:t>
            </a:r>
            <a:r>
              <a:rPr lang="en-US" sz="1600" dirty="0" err="1">
                <a:latin typeface="Arial" charset="0"/>
              </a:rPr>
              <a:t>steric</a:t>
            </a:r>
            <a:r>
              <a:rPr lang="en-US" sz="1600" dirty="0">
                <a:latin typeface="Arial" charset="0"/>
              </a:rPr>
              <a:t> effects, the band appears as sharp as all other IR bands:</a:t>
            </a:r>
          </a:p>
          <a:p>
            <a:pPr marL="1890713" lvl="3" indent="-457200">
              <a:buFontTx/>
              <a:buChar char="•"/>
            </a:pPr>
            <a:endParaRPr lang="en-US" sz="1600" dirty="0">
              <a:latin typeface="Arial" charset="0"/>
            </a:endParaRPr>
          </a:p>
          <a:p>
            <a:pPr marL="1890713" lvl="3" indent="-457200"/>
            <a:r>
              <a:rPr lang="en-US" sz="1600" dirty="0">
                <a:latin typeface="Arial" charset="0"/>
              </a:rPr>
              <a:t>Gas phase spectrum of</a:t>
            </a:r>
          </a:p>
          <a:p>
            <a:pPr marL="1890713" lvl="3" indent="-457200"/>
            <a:r>
              <a:rPr lang="en-US" sz="1600" dirty="0">
                <a:latin typeface="Arial" charset="0"/>
              </a:rPr>
              <a:t>1-butanol </a:t>
            </a:r>
          </a:p>
          <a:p>
            <a:pPr marL="1890713" lvl="3" indent="-457200"/>
            <a:endParaRPr lang="en-US" sz="1600" dirty="0">
              <a:latin typeface="Arial" charset="0"/>
            </a:endParaRPr>
          </a:p>
          <a:p>
            <a:pPr marL="1890713" lvl="3" indent="-457200"/>
            <a:endParaRPr lang="en-US" sz="1600" dirty="0">
              <a:latin typeface="Arial" charset="0"/>
            </a:endParaRPr>
          </a:p>
          <a:p>
            <a:pPr marL="1890713" lvl="3" indent="-457200"/>
            <a:r>
              <a:rPr lang="en-US" sz="1600" dirty="0" err="1">
                <a:latin typeface="Arial" charset="0"/>
              </a:rPr>
              <a:t>Steric</a:t>
            </a:r>
            <a:r>
              <a:rPr lang="en-US" sz="1600" dirty="0">
                <a:latin typeface="Arial" charset="0"/>
              </a:rPr>
              <a:t> hindrance to H-bonding</a:t>
            </a:r>
          </a:p>
          <a:p>
            <a:pPr marL="1890713" lvl="3" indent="-457200"/>
            <a:r>
              <a:rPr lang="en-US" sz="1600" dirty="0">
                <a:latin typeface="Arial" charset="0"/>
              </a:rPr>
              <a:t>in a </a:t>
            </a:r>
            <a:r>
              <a:rPr lang="en-US" sz="1600" dirty="0" err="1">
                <a:latin typeface="Arial" charset="0"/>
              </a:rPr>
              <a:t>di-</a:t>
            </a:r>
            <a:r>
              <a:rPr lang="en-US" sz="1600" i="1" dirty="0" err="1">
                <a:latin typeface="Arial" charset="0"/>
              </a:rPr>
              <a:t>tert</a:t>
            </a:r>
            <a:r>
              <a:rPr lang="en-US" sz="1600" dirty="0" err="1">
                <a:latin typeface="Arial" charset="0"/>
              </a:rPr>
              <a:t>-butylphenol</a:t>
            </a:r>
            <a:endParaRPr lang="en-US" sz="1600" dirty="0">
              <a:latin typeface="Arial" charset="0"/>
            </a:endParaRPr>
          </a:p>
          <a:p>
            <a:pPr marL="1890713" lvl="3" indent="-457200">
              <a:buFontTx/>
              <a:buChar char="•"/>
            </a:pPr>
            <a:endParaRPr lang="en-US" sz="1600" dirty="0">
              <a:latin typeface="Arial" charset="0"/>
            </a:endParaRPr>
          </a:p>
          <a:p>
            <a:pPr marL="1890713" lvl="3" indent="-457200">
              <a:buFontTx/>
              <a:buChar char="•"/>
            </a:pPr>
            <a:endParaRPr lang="en-US" sz="1600" dirty="0">
              <a:latin typeface="Arial" charset="0"/>
            </a:endParaRPr>
          </a:p>
          <a:p>
            <a:pPr marL="1890713" lvl="3" indent="-457200">
              <a:buFontTx/>
              <a:buChar char="•"/>
            </a:pPr>
            <a:endParaRPr lang="en-US" sz="1600" dirty="0">
              <a:latin typeface="Arial" charset="0"/>
            </a:endParaRPr>
          </a:p>
          <a:p>
            <a:pPr marL="1890713" lvl="3" indent="-457200">
              <a:buFontTx/>
              <a:buChar char="•"/>
            </a:pPr>
            <a:endParaRPr lang="en-US" sz="1600" dirty="0">
              <a:latin typeface="Arial" charset="0"/>
            </a:endParaRPr>
          </a:p>
          <a:p>
            <a:pPr marL="1890713" lvl="3" indent="-457200">
              <a:buFontTx/>
              <a:buChar char="•"/>
            </a:pPr>
            <a:endParaRPr lang="en-US" sz="1600" dirty="0">
              <a:latin typeface="Arial" charset="0"/>
            </a:endParaRPr>
          </a:p>
          <a:p>
            <a:pPr marL="1890713" lvl="3" indent="-457200">
              <a:buFontTx/>
              <a:buChar char="•"/>
            </a:pPr>
            <a:r>
              <a:rPr lang="en-US" sz="1600" dirty="0">
                <a:latin typeface="Arial" charset="0"/>
              </a:rPr>
              <a:t>H-bonding can interact with other functional groups to lower frequencies</a:t>
            </a:r>
          </a:p>
        </p:txBody>
      </p:sp>
      <p:pic>
        <p:nvPicPr>
          <p:cNvPr id="22533" name="Picture 6" descr="1-butanol"/>
          <p:cNvPicPr>
            <a:picLocks noChangeAspect="1" noChangeArrowheads="1"/>
          </p:cNvPicPr>
          <p:nvPr/>
        </p:nvPicPr>
        <p:blipFill>
          <a:blip r:embed="rId3">
            <a:clrChange>
              <a:clrFrom>
                <a:srgbClr val="FCFCFC"/>
              </a:clrFrom>
              <a:clrTo>
                <a:srgbClr val="FCFCFC">
                  <a:alpha val="0"/>
                </a:srgbClr>
              </a:clrTo>
            </a:clrChange>
          </a:blip>
          <a:srcRect/>
          <a:stretch>
            <a:fillRect/>
          </a:stretch>
        </p:blipFill>
        <p:spPr bwMode="auto">
          <a:xfrm>
            <a:off x="4876800" y="2362200"/>
            <a:ext cx="3886200" cy="1341438"/>
          </a:xfrm>
          <a:prstGeom prst="rect">
            <a:avLst/>
          </a:prstGeom>
          <a:noFill/>
          <a:ln w="9525">
            <a:noFill/>
            <a:miter lim="800000"/>
            <a:headEnd/>
            <a:tailEnd/>
          </a:ln>
        </p:spPr>
      </p:pic>
      <p:pic>
        <p:nvPicPr>
          <p:cNvPr id="22534" name="Picture 7" descr="tert-butyl-phenol"/>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800" y="3810000"/>
            <a:ext cx="3886200" cy="1225550"/>
          </a:xfrm>
          <a:prstGeom prst="rect">
            <a:avLst/>
          </a:prstGeom>
          <a:noFill/>
          <a:ln w="9525">
            <a:noFill/>
            <a:miter lim="800000"/>
            <a:headEnd/>
            <a:tailEnd/>
          </a:ln>
        </p:spPr>
      </p:pic>
      <p:graphicFrame>
        <p:nvGraphicFramePr>
          <p:cNvPr id="22530" name="Object 9"/>
          <p:cNvGraphicFramePr>
            <a:graphicFrameLocks noChangeAspect="1"/>
          </p:cNvGraphicFramePr>
          <p:nvPr/>
        </p:nvGraphicFramePr>
        <p:xfrm>
          <a:off x="3505200" y="3886200"/>
          <a:ext cx="1219200" cy="1030288"/>
        </p:xfrm>
        <a:graphic>
          <a:graphicData uri="http://schemas.openxmlformats.org/presentationml/2006/ole">
            <p:oleObj spid="_x0000_s103426" name="CS ChemDraw Drawing" r:id="rId5" imgW="967409" imgH="821635" progId="">
              <p:embed/>
            </p:oleObj>
          </a:graphicData>
        </a:graphic>
      </p:graphicFrame>
      <p:graphicFrame>
        <p:nvGraphicFramePr>
          <p:cNvPr id="22531" name="Object 10"/>
          <p:cNvGraphicFramePr>
            <a:graphicFrameLocks noChangeAspect="1"/>
          </p:cNvGraphicFramePr>
          <p:nvPr/>
        </p:nvGraphicFramePr>
        <p:xfrm>
          <a:off x="4343400" y="5486400"/>
          <a:ext cx="1143000" cy="828675"/>
        </p:xfrm>
        <a:graphic>
          <a:graphicData uri="http://schemas.openxmlformats.org/presentationml/2006/ole">
            <p:oleObj spid="_x0000_s103427" name="CS ChemDraw Drawing" r:id="rId6" imgW="954741" imgH="699247" progId="">
              <p:embed/>
            </p:oleObj>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086600" cy="1631216"/>
          </a:xfrm>
          <a:prstGeom prst="rect">
            <a:avLst/>
          </a:prstGeom>
        </p:spPr>
        <p:txBody>
          <a:bodyPr wrap="square">
            <a:spAutoFit/>
          </a:bodyPr>
          <a:lstStyle/>
          <a:p>
            <a:pPr algn="ctr"/>
            <a:r>
              <a:rPr lang="en-US" sz="10000" b="1" dirty="0" smtClean="0"/>
              <a:t>THANK  YOU</a:t>
            </a:r>
            <a:endParaRPr lang="en-US" sz="10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0"/>
          <p:cNvSpPr>
            <a:spLocks noGrp="1" noChangeArrowheads="1"/>
          </p:cNvSpPr>
          <p:nvPr>
            <p:ph type="title"/>
          </p:nvPr>
        </p:nvSpPr>
        <p:spPr/>
        <p:txBody>
          <a:bodyPr>
            <a:normAutofit fontScale="90000"/>
          </a:bodyPr>
          <a:lstStyle/>
          <a:p>
            <a:r>
              <a:rPr lang="en-US" b="1" dirty="0" smtClean="0">
                <a:latin typeface="Algerian" pitchFamily="82" charset="0"/>
              </a:rPr>
              <a:t/>
            </a:r>
            <a:br>
              <a:rPr lang="en-US" b="1" dirty="0" smtClean="0">
                <a:latin typeface="Algerian" pitchFamily="82" charset="0"/>
              </a:rPr>
            </a:br>
            <a:r>
              <a:rPr lang="en-US" b="1" dirty="0" smtClean="0">
                <a:solidFill>
                  <a:schemeClr val="accent2"/>
                </a:solidFill>
                <a:cs typeface="Times New Roman" pitchFamily="18" charset="0"/>
              </a:rPr>
              <a:t/>
            </a:r>
            <a:br>
              <a:rPr lang="en-US" b="1" dirty="0" smtClean="0">
                <a:solidFill>
                  <a:schemeClr val="accent2"/>
                </a:solidFill>
                <a:cs typeface="Times New Roman" pitchFamily="18" charset="0"/>
              </a:rPr>
            </a:br>
            <a:r>
              <a:rPr lang="cs-CZ" sz="4000" b="1" dirty="0" smtClean="0">
                <a:solidFill>
                  <a:srgbClr val="FF0000"/>
                </a:solidFill>
                <a:latin typeface="Algerian" pitchFamily="82" charset="0"/>
              </a:rPr>
              <a:t> Regions of </a:t>
            </a:r>
            <a:r>
              <a:rPr lang="en-US" sz="4000" b="1" dirty="0" smtClean="0">
                <a:solidFill>
                  <a:srgbClr val="FF0000"/>
                </a:solidFill>
                <a:latin typeface="Algerian" pitchFamily="82" charset="0"/>
                <a:cs typeface="Times New Roman" pitchFamily="18" charset="0"/>
              </a:rPr>
              <a:t>Infrared radiation</a:t>
            </a:r>
            <a:endParaRPr lang="cs-CZ" b="1" dirty="0">
              <a:solidFill>
                <a:srgbClr val="FF0000"/>
              </a:solidFill>
            </a:endParaRPr>
          </a:p>
        </p:txBody>
      </p:sp>
      <p:sp>
        <p:nvSpPr>
          <p:cNvPr id="21507" name="Rectangle 3"/>
          <p:cNvSpPr>
            <a:spLocks noGrp="1" noChangeArrowheads="1"/>
          </p:cNvSpPr>
          <p:nvPr>
            <p:ph sz="quarter" idx="1"/>
          </p:nvPr>
        </p:nvSpPr>
        <p:spPr/>
        <p:txBody>
          <a:bodyPr/>
          <a:lstStyle/>
          <a:p>
            <a:r>
              <a:rPr lang="cs-CZ" sz="2800" b="1" dirty="0">
                <a:latin typeface="Times New Roman" pitchFamily="18" charset="0"/>
                <a:cs typeface="Times New Roman" pitchFamily="18" charset="0"/>
              </a:rPr>
              <a:t>Wavenumber range</a:t>
            </a:r>
            <a:r>
              <a:rPr lang="cs-CZ" sz="2800" dirty="0">
                <a:latin typeface="Times New Roman" pitchFamily="18" charset="0"/>
                <a:cs typeface="Times New Roman" pitchFamily="18" charset="0"/>
              </a:rPr>
              <a:t> (cm-1)</a:t>
            </a:r>
          </a:p>
          <a:p>
            <a:r>
              <a:rPr lang="cs-CZ" sz="2800" dirty="0" smtClean="0">
                <a:latin typeface="Times New Roman" pitchFamily="18" charset="0"/>
                <a:cs typeface="Times New Roman" pitchFamily="18" charset="0"/>
              </a:rPr>
              <a:t>Near</a:t>
            </a:r>
            <a:r>
              <a:rPr lang="en-US" sz="2800" dirty="0" smtClean="0">
                <a:latin typeface="Times New Roman" pitchFamily="18" charset="0"/>
                <a:cs typeface="Times New Roman" pitchFamily="18" charset="0"/>
              </a:rPr>
              <a:t> IR 0</a:t>
            </a:r>
            <a:r>
              <a:rPr lang="cs-CZ" sz="2800" dirty="0" smtClean="0">
                <a:latin typeface="Times New Roman" pitchFamily="18" charset="0"/>
                <a:cs typeface="Times New Roman" pitchFamily="18" charset="0"/>
              </a:rPr>
              <a:t>.8 </a:t>
            </a:r>
            <a:r>
              <a:rPr lang="cs-CZ" sz="2800" dirty="0">
                <a:latin typeface="Times New Roman" pitchFamily="18" charset="0"/>
                <a:cs typeface="Times New Roman" pitchFamily="18" charset="0"/>
              </a:rPr>
              <a:t>- </a:t>
            </a:r>
            <a:r>
              <a:rPr lang="cs-CZ" sz="2800" dirty="0" smtClean="0">
                <a:latin typeface="Times New Roman" pitchFamily="18" charset="0"/>
                <a:cs typeface="Times New Roman" pitchFamily="18" charset="0"/>
              </a:rPr>
              <a:t>2.5</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μm</a:t>
            </a:r>
            <a:r>
              <a:rPr lang="cs-CZ"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cs-CZ"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1</a:t>
            </a:r>
            <a:r>
              <a:rPr lang="cs-CZ" sz="28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5</a:t>
            </a:r>
            <a:r>
              <a:rPr lang="cs-CZ" sz="2800" dirty="0" smtClean="0">
                <a:latin typeface="Times New Roman" pitchFamily="18" charset="0"/>
                <a:cs typeface="Times New Roman" pitchFamily="18" charset="0"/>
              </a:rPr>
              <a:t>00 </a:t>
            </a:r>
            <a:r>
              <a:rPr lang="cs-CZ" sz="2800" dirty="0">
                <a:latin typeface="Times New Roman" pitchFamily="18" charset="0"/>
                <a:cs typeface="Times New Roman" pitchFamily="18" charset="0"/>
              </a:rPr>
              <a:t>– </a:t>
            </a:r>
            <a:r>
              <a:rPr lang="cs-CZ" sz="2800" dirty="0" smtClean="0">
                <a:latin typeface="Times New Roman" pitchFamily="18" charset="0"/>
                <a:cs typeface="Times New Roman" pitchFamily="18" charset="0"/>
              </a:rPr>
              <a:t>4000cm</a:t>
            </a:r>
            <a:r>
              <a:rPr lang="cs-CZ" sz="3200" baseline="30000" dirty="0" smtClean="0">
                <a:latin typeface="Times New Roman" pitchFamily="18" charset="0"/>
                <a:cs typeface="Times New Roman" pitchFamily="18" charset="0"/>
              </a:rPr>
              <a:t>-1</a:t>
            </a:r>
            <a:endParaRPr lang="cs-CZ" sz="2800" baseline="30000" dirty="0">
              <a:latin typeface="Times New Roman" pitchFamily="18" charset="0"/>
              <a:cs typeface="Times New Roman" pitchFamily="18" charset="0"/>
            </a:endParaRPr>
          </a:p>
          <a:p>
            <a:r>
              <a:rPr lang="cs-CZ" sz="2800" dirty="0" smtClean="0">
                <a:latin typeface="Times New Roman" pitchFamily="18" charset="0"/>
                <a:cs typeface="Times New Roman" pitchFamily="18" charset="0"/>
              </a:rPr>
              <a:t>Middle</a:t>
            </a:r>
            <a:r>
              <a:rPr lang="en-US" sz="2800" dirty="0" smtClean="0">
                <a:latin typeface="Times New Roman" pitchFamily="18" charset="0"/>
                <a:cs typeface="Times New Roman" pitchFamily="18" charset="0"/>
              </a:rPr>
              <a:t> IR </a:t>
            </a:r>
            <a:r>
              <a:rPr lang="cs-CZ" sz="2800" b="1" dirty="0" smtClean="0">
                <a:latin typeface="Times New Roman" pitchFamily="18" charset="0"/>
                <a:cs typeface="Times New Roman" pitchFamily="18" charset="0"/>
              </a:rPr>
              <a:t>2.5 </a:t>
            </a:r>
            <a:r>
              <a:rPr lang="cs-CZ"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1</a:t>
            </a:r>
            <a:r>
              <a:rPr lang="cs-CZ" sz="2800" b="1" dirty="0" smtClean="0">
                <a:latin typeface="Times New Roman" pitchFamily="18" charset="0"/>
                <a:cs typeface="Times New Roman" pitchFamily="18" charset="0"/>
              </a:rPr>
              <a:t>5</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μm</a:t>
            </a:r>
            <a:r>
              <a:rPr lang="en-US" sz="2800" b="1" dirty="0" smtClean="0">
                <a:latin typeface="Times New Roman" pitchFamily="18" charset="0"/>
                <a:cs typeface="Times New Roman" pitchFamily="18" charset="0"/>
              </a:rPr>
              <a:t> / </a:t>
            </a:r>
            <a:r>
              <a:rPr lang="cs-CZ" sz="2800" b="1" dirty="0" smtClean="0">
                <a:latin typeface="Times New Roman" pitchFamily="18" charset="0"/>
                <a:cs typeface="Times New Roman" pitchFamily="18" charset="0"/>
              </a:rPr>
              <a:t>4000- </a:t>
            </a:r>
            <a:r>
              <a:rPr lang="en-US" sz="2800" b="1" dirty="0" smtClean="0">
                <a:latin typeface="Times New Roman" pitchFamily="18" charset="0"/>
                <a:cs typeface="Times New Roman" pitchFamily="18" charset="0"/>
              </a:rPr>
              <a:t>667</a:t>
            </a:r>
            <a:r>
              <a:rPr lang="cs-CZ" sz="2800" b="1" dirty="0" smtClean="0">
                <a:latin typeface="Times New Roman" pitchFamily="18" charset="0"/>
                <a:cs typeface="Times New Roman" pitchFamily="18" charset="0"/>
              </a:rPr>
              <a:t>cm</a:t>
            </a:r>
            <a:r>
              <a:rPr lang="cs-CZ" sz="2800" b="1" baseline="30000" dirty="0" smtClean="0">
                <a:latin typeface="Times New Roman" pitchFamily="18" charset="0"/>
                <a:cs typeface="Times New Roman" pitchFamily="18" charset="0"/>
              </a:rPr>
              <a:t>-1</a:t>
            </a:r>
            <a:endParaRPr lang="cs-CZ" sz="2800" b="1" dirty="0">
              <a:latin typeface="Times New Roman" pitchFamily="18" charset="0"/>
              <a:cs typeface="Times New Roman" pitchFamily="18" charset="0"/>
            </a:endParaRPr>
          </a:p>
          <a:p>
            <a:r>
              <a:rPr lang="cs-CZ" sz="2800" dirty="0" smtClean="0">
                <a:latin typeface="Times New Roman" pitchFamily="18" charset="0"/>
                <a:cs typeface="Times New Roman" pitchFamily="18" charset="0"/>
              </a:rPr>
              <a:t>Far</a:t>
            </a:r>
            <a:r>
              <a:rPr lang="en-US" sz="2800" dirty="0" smtClean="0">
                <a:latin typeface="Times New Roman" pitchFamily="18" charset="0"/>
                <a:cs typeface="Times New Roman" pitchFamily="18" charset="0"/>
              </a:rPr>
              <a:t> IR 1</a:t>
            </a:r>
            <a:r>
              <a:rPr lang="cs-CZ" sz="2800" dirty="0" smtClean="0">
                <a:latin typeface="Times New Roman" pitchFamily="18" charset="0"/>
                <a:cs typeface="Times New Roman" pitchFamily="18" charset="0"/>
              </a:rPr>
              <a:t>5 -</a:t>
            </a:r>
            <a:r>
              <a:rPr lang="en-US" sz="2800" dirty="0" smtClean="0">
                <a:latin typeface="Times New Roman" pitchFamily="18" charset="0"/>
                <a:cs typeface="Times New Roman" pitchFamily="18" charset="0"/>
              </a:rPr>
              <a:t>2</a:t>
            </a:r>
            <a:r>
              <a:rPr lang="cs-CZ" sz="2800" dirty="0" smtClean="0">
                <a:latin typeface="Times New Roman" pitchFamily="18" charset="0"/>
                <a:cs typeface="Times New Roman" pitchFamily="18" charset="0"/>
              </a:rPr>
              <a:t>00</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μm</a:t>
            </a:r>
            <a:r>
              <a:rPr lang="en-US" sz="2800" dirty="0" smtClean="0">
                <a:latin typeface="Times New Roman" pitchFamily="18" charset="0"/>
                <a:cs typeface="Times New Roman" pitchFamily="18" charset="0"/>
              </a:rPr>
              <a:t>  / 667</a:t>
            </a:r>
            <a:r>
              <a:rPr lang="cs-CZ" sz="2800" dirty="0" smtClean="0">
                <a:latin typeface="Times New Roman" pitchFamily="18" charset="0"/>
                <a:cs typeface="Times New Roman" pitchFamily="18" charset="0"/>
              </a:rPr>
              <a:t> </a:t>
            </a:r>
            <a:r>
              <a:rPr lang="cs-CZ"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5</a:t>
            </a:r>
            <a:r>
              <a:rPr lang="cs-CZ" sz="2800" dirty="0" smtClean="0">
                <a:latin typeface="Times New Roman" pitchFamily="18" charset="0"/>
                <a:cs typeface="Times New Roman" pitchFamily="18" charset="0"/>
              </a:rPr>
              <a:t>0cm</a:t>
            </a:r>
            <a:r>
              <a:rPr lang="cs-CZ" sz="2800" baseline="30000" dirty="0" smtClean="0">
                <a:latin typeface="Times New Roman" pitchFamily="18" charset="0"/>
                <a:cs typeface="Times New Roman" pitchFamily="18" charset="0"/>
              </a:rPr>
              <a:t>-1</a:t>
            </a:r>
            <a:endParaRPr lang="cs-CZ" sz="2800" dirty="0">
              <a:latin typeface="Times New Roman" pitchFamily="18" charset="0"/>
              <a:cs typeface="Times New Roman" pitchFamily="18" charset="0"/>
            </a:endParaRPr>
          </a:p>
          <a:p>
            <a:r>
              <a:rPr lang="cs-CZ" sz="2800" dirty="0">
                <a:latin typeface="Times New Roman" pitchFamily="18" charset="0"/>
                <a:cs typeface="Times New Roman" pitchFamily="18" charset="0"/>
              </a:rPr>
              <a:t>The most useful I.R. region lies between </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cs-CZ" sz="2800" b="1" dirty="0" smtClean="0">
                <a:latin typeface="Times New Roman" pitchFamily="18" charset="0"/>
                <a:cs typeface="Times New Roman" pitchFamily="18" charset="0"/>
              </a:rPr>
              <a:t>4000 </a:t>
            </a:r>
            <a:r>
              <a:rPr lang="cs-CZ" sz="2800" b="1" dirty="0">
                <a:latin typeface="Times New Roman" pitchFamily="18" charset="0"/>
                <a:cs typeface="Times New Roman" pitchFamily="18" charset="0"/>
              </a:rPr>
              <a:t>- </a:t>
            </a:r>
            <a:r>
              <a:rPr lang="cs-CZ" sz="2800" b="1" dirty="0" smtClean="0">
                <a:latin typeface="Times New Roman" pitchFamily="18" charset="0"/>
                <a:cs typeface="Times New Roman" pitchFamily="18" charset="0"/>
              </a:rPr>
              <a:t>6</a:t>
            </a:r>
            <a:r>
              <a:rPr lang="en-US" sz="2800" b="1" dirty="0" smtClean="0">
                <a:latin typeface="Times New Roman" pitchFamily="18" charset="0"/>
                <a:cs typeface="Times New Roman" pitchFamily="18" charset="0"/>
              </a:rPr>
              <a:t>6</a:t>
            </a:r>
            <a:r>
              <a:rPr lang="cs-CZ" sz="2800" b="1" dirty="0" smtClean="0">
                <a:latin typeface="Times New Roman" pitchFamily="18" charset="0"/>
                <a:cs typeface="Times New Roman" pitchFamily="18" charset="0"/>
              </a:rPr>
              <a:t>7cm</a:t>
            </a:r>
            <a:r>
              <a:rPr lang="cs-CZ" sz="2800" b="1" baseline="30000" dirty="0" smtClean="0">
                <a:latin typeface="Times New Roman" pitchFamily="18" charset="0"/>
                <a:cs typeface="Times New Roman" pitchFamily="18" charset="0"/>
              </a:rPr>
              <a:t>-1</a:t>
            </a:r>
            <a:r>
              <a:rPr lang="cs-CZ" sz="2800" b="1" dirty="0" smtClean="0">
                <a:latin typeface="Times New Roman" pitchFamily="18" charset="0"/>
                <a:cs typeface="Times New Roman" pitchFamily="18" charset="0"/>
              </a:rPr>
              <a:t>. </a:t>
            </a:r>
            <a:r>
              <a:rPr lang="cs-CZ" dirty="0"/>
              <a:t/>
            </a:r>
            <a:br>
              <a:rPr lang="cs-CZ" dirty="0"/>
            </a:br>
            <a:endParaRPr lang="cs-CZ"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fade">
                                      <p:cBhvr>
                                        <p:cTn id="7" dur="1000"/>
                                        <p:tgtEl>
                                          <p:spTgt spid="21514"/>
                                        </p:tgtEl>
                                      </p:cBhvr>
                                    </p:animEffect>
                                    <p:anim calcmode="lin" valueType="num">
                                      <p:cBhvr>
                                        <p:cTn id="8" dur="1000" fill="hold"/>
                                        <p:tgtEl>
                                          <p:spTgt spid="21514"/>
                                        </p:tgtEl>
                                        <p:attrNameLst>
                                          <p:attrName>ppt_x</p:attrName>
                                        </p:attrNameLst>
                                      </p:cBhvr>
                                      <p:tavLst>
                                        <p:tav tm="0">
                                          <p:val>
                                            <p:strVal val="#ppt_x"/>
                                          </p:val>
                                        </p:tav>
                                        <p:tav tm="100000">
                                          <p:val>
                                            <p:strVal val="#ppt_x"/>
                                          </p:val>
                                        </p:tav>
                                      </p:tavLst>
                                    </p:anim>
                                    <p:anim calcmode="lin" valueType="num">
                                      <p:cBhvr>
                                        <p:cTn id="9" dur="1000" fill="hold"/>
                                        <p:tgtEl>
                                          <p:spTgt spid="215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Effect transition="in" filter="fade">
                                      <p:cBhvr>
                                        <p:cTn id="13" dur="1000"/>
                                        <p:tgtEl>
                                          <p:spTgt spid="21507">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fade">
                                      <p:cBhvr>
                                        <p:cTn id="17" dur="1000"/>
                                        <p:tgtEl>
                                          <p:spTgt spid="21507">
                                            <p:txEl>
                                              <p:pRg st="1" end="1"/>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fade">
                                      <p:cBhvr>
                                        <p:cTn id="21" dur="1000"/>
                                        <p:tgtEl>
                                          <p:spTgt spid="21507">
                                            <p:txEl>
                                              <p:pRg st="2" end="2"/>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Effect transition="in" filter="fade">
                                      <p:cBhvr>
                                        <p:cTn id="25" dur="1000"/>
                                        <p:tgtEl>
                                          <p:spTgt spid="21507">
                                            <p:txEl>
                                              <p:pRg st="3" end="3"/>
                                            </p:txEl>
                                          </p:spTgt>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21507">
                                            <p:txEl>
                                              <p:pRg st="4" end="4"/>
                                            </p:txEl>
                                          </p:spTgt>
                                        </p:tgtEl>
                                        <p:attrNameLst>
                                          <p:attrName>style.visibility</p:attrName>
                                        </p:attrNameLst>
                                      </p:cBhvr>
                                      <p:to>
                                        <p:strVal val="visible"/>
                                      </p:to>
                                    </p:set>
                                    <p:animEffect transition="in" filter="fade">
                                      <p:cBhvr>
                                        <p:cTn id="29" dur="1000"/>
                                        <p:tgtEl>
                                          <p:spTgt spid="21507">
                                            <p:txEl>
                                              <p:pRg st="4" end="4"/>
                                            </p:txEl>
                                          </p:spTgt>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21507">
                                            <p:txEl>
                                              <p:pRg st="5" end="5"/>
                                            </p:txEl>
                                          </p:spTgt>
                                        </p:tgtEl>
                                        <p:attrNameLst>
                                          <p:attrName>style.visibility</p:attrName>
                                        </p:attrNameLst>
                                      </p:cBhvr>
                                      <p:to>
                                        <p:strVal val="visible"/>
                                      </p:to>
                                    </p:set>
                                    <p:animEffect transition="in" filter="fade">
                                      <p:cBhvr>
                                        <p:cTn id="33" dur="1000"/>
                                        <p:tgtEl>
                                          <p:spTgt spid="2150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xit" presetSubtype="0" fill="hold" grpId="1" nodeType="clickEffect">
                                  <p:stCondLst>
                                    <p:cond delay="0"/>
                                  </p:stCondLst>
                                  <p:childTnLst>
                                    <p:animEffect transition="out" filter="fade">
                                      <p:cBhvr>
                                        <p:cTn id="37" dur="2000"/>
                                        <p:tgtEl>
                                          <p:spTgt spid="21514"/>
                                        </p:tgtEl>
                                      </p:cBhvr>
                                    </p:animEffect>
                                    <p:anim calcmode="lin" valueType="num">
                                      <p:cBhvr>
                                        <p:cTn id="38" dur="2000"/>
                                        <p:tgtEl>
                                          <p:spTgt spid="21514"/>
                                        </p:tgtEl>
                                        <p:attrNameLst>
                                          <p:attrName>ppt_x</p:attrName>
                                        </p:attrNameLst>
                                      </p:cBhvr>
                                      <p:tavLst>
                                        <p:tav tm="0">
                                          <p:val>
                                            <p:strVal val="ppt_x"/>
                                          </p:val>
                                        </p:tav>
                                        <p:tav tm="100000">
                                          <p:val>
                                            <p:strVal val="ppt_x"/>
                                          </p:val>
                                        </p:tav>
                                      </p:tavLst>
                                    </p:anim>
                                    <p:anim calcmode="lin" valueType="num">
                                      <p:cBhvr>
                                        <p:cTn id="39" dur="2000"/>
                                        <p:tgtEl>
                                          <p:spTgt spid="21514"/>
                                        </p:tgtEl>
                                        <p:attrNameLst>
                                          <p:attrName>ppt_y</p:attrName>
                                        </p:attrNameLst>
                                      </p:cBhvr>
                                      <p:tavLst>
                                        <p:tav tm="0">
                                          <p:val>
                                            <p:strVal val="ppt_y"/>
                                          </p:val>
                                        </p:tav>
                                        <p:tav tm="100000">
                                          <p:val>
                                            <p:strVal val="ppt_y-.1"/>
                                          </p:val>
                                        </p:tav>
                                      </p:tavLst>
                                    </p:anim>
                                    <p:set>
                                      <p:cBhvr>
                                        <p:cTn id="40" dur="1" fill="hold">
                                          <p:stCondLst>
                                            <p:cond delay="1999"/>
                                          </p:stCondLst>
                                        </p:cTn>
                                        <p:tgtEl>
                                          <p:spTgt spid="215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0"/>
                                        <p:tgtEl>
                                          <p:spTgt spid="21507">
                                            <p:txEl>
                                              <p:pRg st="0" end="0"/>
                                            </p:txEl>
                                          </p:spTgt>
                                        </p:tgtEl>
                                      </p:cBhvr>
                                    </p:animEffect>
                                    <p:set>
                                      <p:cBhvr>
                                        <p:cTn id="43" dur="1" fill="hold">
                                          <p:stCondLst>
                                            <p:cond delay="1999"/>
                                          </p:stCondLst>
                                        </p:cTn>
                                        <p:tgtEl>
                                          <p:spTgt spid="21507">
                                            <p:txEl>
                                              <p:pRg st="0" end="0"/>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21507">
                                            <p:txEl>
                                              <p:pRg st="1" end="1"/>
                                            </p:txEl>
                                          </p:spTgt>
                                        </p:tgtEl>
                                      </p:cBhvr>
                                    </p:animEffect>
                                    <p:set>
                                      <p:cBhvr>
                                        <p:cTn id="46" dur="1" fill="hold">
                                          <p:stCondLst>
                                            <p:cond delay="1999"/>
                                          </p:stCondLst>
                                        </p:cTn>
                                        <p:tgtEl>
                                          <p:spTgt spid="21507">
                                            <p:txEl>
                                              <p:pRg st="1" end="1"/>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21507">
                                            <p:txEl>
                                              <p:pRg st="2" end="2"/>
                                            </p:txEl>
                                          </p:spTgt>
                                        </p:tgtEl>
                                      </p:cBhvr>
                                    </p:animEffect>
                                    <p:set>
                                      <p:cBhvr>
                                        <p:cTn id="49" dur="1" fill="hold">
                                          <p:stCondLst>
                                            <p:cond delay="1999"/>
                                          </p:stCondLst>
                                        </p:cTn>
                                        <p:tgtEl>
                                          <p:spTgt spid="21507">
                                            <p:txEl>
                                              <p:pRg st="2" end="2"/>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21507">
                                            <p:txEl>
                                              <p:pRg st="3" end="3"/>
                                            </p:txEl>
                                          </p:spTgt>
                                        </p:tgtEl>
                                      </p:cBhvr>
                                    </p:animEffect>
                                    <p:set>
                                      <p:cBhvr>
                                        <p:cTn id="52" dur="1" fill="hold">
                                          <p:stCondLst>
                                            <p:cond delay="1999"/>
                                          </p:stCondLst>
                                        </p:cTn>
                                        <p:tgtEl>
                                          <p:spTgt spid="21507">
                                            <p:txEl>
                                              <p:pRg st="3" end="3"/>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21507">
                                            <p:txEl>
                                              <p:pRg st="4" end="4"/>
                                            </p:txEl>
                                          </p:spTgt>
                                        </p:tgtEl>
                                      </p:cBhvr>
                                    </p:animEffect>
                                    <p:set>
                                      <p:cBhvr>
                                        <p:cTn id="55" dur="1" fill="hold">
                                          <p:stCondLst>
                                            <p:cond delay="1999"/>
                                          </p:stCondLst>
                                        </p:cTn>
                                        <p:tgtEl>
                                          <p:spTgt spid="21507">
                                            <p:txEl>
                                              <p:pRg st="4" end="4"/>
                                            </p:txEl>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21507">
                                            <p:txEl>
                                              <p:pRg st="5" end="5"/>
                                            </p:txEl>
                                          </p:spTgt>
                                        </p:tgtEl>
                                      </p:cBhvr>
                                    </p:animEffect>
                                    <p:set>
                                      <p:cBhvr>
                                        <p:cTn id="58" dur="1" fill="hold">
                                          <p:stCondLst>
                                            <p:cond delay="1999"/>
                                          </p:stCondLst>
                                        </p:cTn>
                                        <p:tgtEl>
                                          <p:spTgt spid="2150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14" grpId="1"/>
      <p:bldP spid="21507" grpId="0" build="p"/>
      <p:bldP spid="21507"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1"/>
          </p:nvPr>
        </p:nvSpPr>
        <p:spPr>
          <a:xfrm>
            <a:off x="0" y="228600"/>
            <a:ext cx="8763000" cy="6477000"/>
          </a:xfrm>
        </p:spPr>
        <p:txBody>
          <a:bodyPr>
            <a:normAutofit fontScale="40000" lnSpcReduction="20000"/>
          </a:bodyPr>
          <a:lstStyle/>
          <a:p>
            <a:pPr algn="ctr">
              <a:lnSpc>
                <a:spcPct val="90000"/>
              </a:lnSpc>
              <a:buFontTx/>
              <a:buNone/>
            </a:pPr>
            <a:endParaRPr lang="en-US" sz="3300" b="1" dirty="0" smtClean="0">
              <a:solidFill>
                <a:srgbClr val="FF0000"/>
              </a:solidFill>
            </a:endParaRPr>
          </a:p>
          <a:p>
            <a:pPr algn="ctr">
              <a:lnSpc>
                <a:spcPct val="90000"/>
              </a:lnSpc>
              <a:buFontTx/>
              <a:buNone/>
            </a:pPr>
            <a:r>
              <a:rPr lang="en-US" sz="8000" b="1" dirty="0" smtClean="0">
                <a:solidFill>
                  <a:srgbClr val="FF0000"/>
                </a:solidFill>
                <a:latin typeface="Times New Roman" pitchFamily="18" charset="0"/>
                <a:cs typeface="Times New Roman" pitchFamily="18" charset="0"/>
              </a:rPr>
              <a:t>Fundamental Modes of  Vibrations</a:t>
            </a:r>
          </a:p>
          <a:p>
            <a:pPr algn="ctr">
              <a:lnSpc>
                <a:spcPct val="90000"/>
              </a:lnSpc>
              <a:buFontTx/>
              <a:buNone/>
            </a:pPr>
            <a:endParaRPr lang="en-US" b="1" dirty="0" smtClean="0"/>
          </a:p>
          <a:p>
            <a:pPr algn="ctr">
              <a:lnSpc>
                <a:spcPct val="90000"/>
              </a:lnSpc>
              <a:buFontTx/>
              <a:buNone/>
            </a:pPr>
            <a:endParaRPr lang="en-US" b="1" dirty="0" smtClean="0"/>
          </a:p>
          <a:p>
            <a:pPr algn="just">
              <a:lnSpc>
                <a:spcPct val="170000"/>
              </a:lnSpc>
              <a:buFontTx/>
              <a:buNone/>
            </a:pPr>
            <a:r>
              <a:rPr lang="en-US" b="1" dirty="0" smtClean="0"/>
              <a:t>		</a:t>
            </a:r>
          </a:p>
          <a:p>
            <a:pPr marL="290513" indent="0" algn="just">
              <a:lnSpc>
                <a:spcPct val="170000"/>
              </a:lnSpc>
              <a:buFontTx/>
              <a:buNone/>
            </a:pPr>
            <a:r>
              <a:rPr lang="en-US" sz="4300" dirty="0" smtClean="0">
                <a:latin typeface="Times New Roman" pitchFamily="18" charset="0"/>
                <a:cs typeface="Times New Roman" pitchFamily="18" charset="0"/>
              </a:rPr>
              <a:t>The atoms of molecule at all temp. including absolute zero vibrate and rotate in variety of ways. During these vibrational motions the change in bond length (Stretching) and change in bond angle (Bending) vibrations are known as Fundamental Modes of Vibrations.</a:t>
            </a:r>
            <a:endParaRPr lang="en-US" sz="4300" dirty="0">
              <a:latin typeface="Times New Roman" pitchFamily="18" charset="0"/>
              <a:cs typeface="Times New Roman" pitchFamily="18" charset="0"/>
            </a:endParaRPr>
          </a:p>
          <a:p>
            <a:pPr marL="290513" lvl="1" indent="0" algn="just">
              <a:lnSpc>
                <a:spcPct val="170000"/>
              </a:lnSpc>
            </a:pPr>
            <a:r>
              <a:rPr lang="en-US" sz="4300" b="1" dirty="0">
                <a:solidFill>
                  <a:schemeClr val="tx1"/>
                </a:solidFill>
                <a:latin typeface="Times New Roman" pitchFamily="18" charset="0"/>
                <a:cs typeface="Times New Roman" pitchFamily="18" charset="0"/>
              </a:rPr>
              <a:t>Number of possible modes</a:t>
            </a:r>
          </a:p>
          <a:p>
            <a:pPr marL="290513" lvl="2" indent="0" algn="just">
              <a:lnSpc>
                <a:spcPct val="170000"/>
              </a:lnSpc>
            </a:pPr>
            <a:r>
              <a:rPr lang="en-US" sz="4300" dirty="0">
                <a:solidFill>
                  <a:srgbClr val="FF0000"/>
                </a:solidFill>
                <a:latin typeface="Times New Roman" pitchFamily="18" charset="0"/>
                <a:cs typeface="Times New Roman" pitchFamily="18" charset="0"/>
              </a:rPr>
              <a:t>Nonlinear molecule: 3N – 6</a:t>
            </a:r>
          </a:p>
          <a:p>
            <a:pPr marL="290513" lvl="2" indent="0" algn="just">
              <a:lnSpc>
                <a:spcPct val="170000"/>
              </a:lnSpc>
            </a:pPr>
            <a:r>
              <a:rPr lang="en-US" sz="4300" dirty="0">
                <a:solidFill>
                  <a:srgbClr val="FF0000"/>
                </a:solidFill>
                <a:latin typeface="Times New Roman" pitchFamily="18" charset="0"/>
                <a:cs typeface="Times New Roman" pitchFamily="18" charset="0"/>
              </a:rPr>
              <a:t>Linear molecule: 3N – </a:t>
            </a:r>
            <a:r>
              <a:rPr lang="en-US" sz="4300" dirty="0" smtClean="0">
                <a:solidFill>
                  <a:srgbClr val="FF0000"/>
                </a:solidFill>
                <a:latin typeface="Times New Roman" pitchFamily="18" charset="0"/>
                <a:cs typeface="Times New Roman" pitchFamily="18" charset="0"/>
              </a:rPr>
              <a:t>5</a:t>
            </a:r>
            <a:endParaRPr lang="en-US" sz="4300" dirty="0">
              <a:solidFill>
                <a:srgbClr val="FF0000"/>
              </a:solidFill>
              <a:latin typeface="Times New Roman" pitchFamily="18" charset="0"/>
              <a:cs typeface="Times New Roman" pitchFamily="18" charset="0"/>
            </a:endParaRPr>
          </a:p>
          <a:p>
            <a:pPr marL="290513" lvl="1" indent="0" algn="just">
              <a:lnSpc>
                <a:spcPct val="170000"/>
              </a:lnSpc>
            </a:pPr>
            <a:r>
              <a:rPr lang="en-US" sz="4300" dirty="0">
                <a:solidFill>
                  <a:schemeClr val="tx1"/>
                </a:solidFill>
                <a:latin typeface="Times New Roman" pitchFamily="18" charset="0"/>
                <a:cs typeface="Times New Roman" pitchFamily="18" charset="0"/>
              </a:rPr>
              <a:t>3 degrees of freedom – i.e., 3 coordinates in space</a:t>
            </a:r>
          </a:p>
          <a:p>
            <a:pPr marL="290513" lvl="1" indent="0" algn="just">
              <a:lnSpc>
                <a:spcPct val="170000"/>
              </a:lnSpc>
            </a:pPr>
            <a:r>
              <a:rPr lang="en-US" sz="4300" dirty="0">
                <a:solidFill>
                  <a:schemeClr val="tx1"/>
                </a:solidFill>
                <a:latin typeface="Times New Roman" pitchFamily="18" charset="0"/>
                <a:cs typeface="Times New Roman" pitchFamily="18" charset="0"/>
              </a:rPr>
              <a:t>3 translations and 3 rotations account for 6 motions of molecule</a:t>
            </a:r>
          </a:p>
          <a:p>
            <a:pPr marL="290513" lvl="1" indent="0" algn="just">
              <a:lnSpc>
                <a:spcPct val="170000"/>
              </a:lnSpc>
            </a:pPr>
            <a:r>
              <a:rPr lang="en-US" sz="4300" dirty="0">
                <a:solidFill>
                  <a:schemeClr val="tx1"/>
                </a:solidFill>
                <a:latin typeface="Times New Roman" pitchFamily="18" charset="0"/>
                <a:cs typeface="Times New Roman" pitchFamily="18" charset="0"/>
              </a:rPr>
              <a:t>Rotation about center bond in linear molecule is indistinguishable</a:t>
            </a:r>
          </a:p>
          <a:p>
            <a:pPr marL="290513" lvl="1" indent="0" algn="just">
              <a:lnSpc>
                <a:spcPct val="170000"/>
              </a:lnSpc>
            </a:pPr>
            <a:r>
              <a:rPr lang="en-US" sz="4300" dirty="0">
                <a:solidFill>
                  <a:schemeClr val="tx1"/>
                </a:solidFill>
                <a:latin typeface="Times New Roman" pitchFamily="18" charset="0"/>
                <a:cs typeface="Times New Roman" pitchFamily="18" charset="0"/>
              </a:rPr>
              <a:t>Remaining degrees of motion represent vibrational motion (i.e., number of vibrations within the molecule)</a:t>
            </a:r>
          </a:p>
          <a:p>
            <a:pPr lvl="1">
              <a:lnSpc>
                <a:spcPct val="90000"/>
              </a:lnSpc>
            </a:pPr>
            <a:endParaRPr lang="en-US" sz="3200" dirty="0"/>
          </a:p>
          <a:p>
            <a:pPr>
              <a:lnSpc>
                <a:spcPct val="90000"/>
              </a:lnSpc>
              <a:buFontTx/>
              <a:buNone/>
            </a:pPr>
            <a:r>
              <a:rPr lang="en-US" sz="2800" b="1"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026"/>
          <p:cNvSpPr txBox="1">
            <a:spLocks noChangeArrowheads="1"/>
          </p:cNvSpPr>
          <p:nvPr/>
        </p:nvSpPr>
        <p:spPr bwMode="auto">
          <a:xfrm>
            <a:off x="609600" y="838200"/>
            <a:ext cx="8382000" cy="1917700"/>
          </a:xfrm>
          <a:prstGeom prst="rect">
            <a:avLst/>
          </a:prstGeom>
          <a:noFill/>
          <a:ln w="9525">
            <a:noFill/>
            <a:miter lim="800000"/>
            <a:headEnd/>
            <a:tailEnd/>
          </a:ln>
          <a:effectLst/>
        </p:spPr>
        <p:txBody>
          <a:bodyPr>
            <a:spAutoFit/>
          </a:bodyPr>
          <a:lstStyle/>
          <a:p>
            <a:endParaRPr lang="en-US" sz="2400" dirty="0">
              <a:latin typeface="Arial" charset="0"/>
            </a:endParaRPr>
          </a:p>
          <a:p>
            <a:r>
              <a:rPr lang="en-US" sz="2400" dirty="0">
                <a:latin typeface="Arial" charset="0"/>
              </a:rPr>
              <a:t>• There are two different types of vibrational modes:</a:t>
            </a:r>
          </a:p>
          <a:p>
            <a:endParaRPr lang="en-US" sz="2400" dirty="0">
              <a:latin typeface="Arial" charset="0"/>
            </a:endParaRPr>
          </a:p>
          <a:p>
            <a:r>
              <a:rPr lang="en-US" sz="2400" dirty="0">
                <a:latin typeface="Arial" charset="0"/>
              </a:rPr>
              <a:t>Vibrations can either involve a change in bond length (stretching) or bond angle (bending)</a:t>
            </a:r>
          </a:p>
        </p:txBody>
      </p:sp>
      <p:sp>
        <p:nvSpPr>
          <p:cNvPr id="87043" name="Rectangle 1027"/>
          <p:cNvSpPr>
            <a:spLocks noChangeArrowheads="1"/>
          </p:cNvSpPr>
          <p:nvPr/>
        </p:nvSpPr>
        <p:spPr bwMode="auto">
          <a:xfrm>
            <a:off x="3048000" y="381000"/>
            <a:ext cx="2854325" cy="519113"/>
          </a:xfrm>
          <a:prstGeom prst="rect">
            <a:avLst/>
          </a:prstGeom>
          <a:noFill/>
          <a:ln w="9525">
            <a:noFill/>
            <a:miter lim="800000"/>
            <a:headEnd/>
            <a:tailEnd/>
          </a:ln>
          <a:effectLst/>
        </p:spPr>
        <p:txBody>
          <a:bodyPr wrap="none">
            <a:spAutoFit/>
          </a:bodyPr>
          <a:lstStyle/>
          <a:p>
            <a:r>
              <a:rPr lang="en-US" sz="2800" b="1">
                <a:solidFill>
                  <a:srgbClr val="FF9900"/>
                </a:solidFill>
                <a:latin typeface="Arial" charset="0"/>
              </a:rPr>
              <a:t>Vibration Types</a:t>
            </a:r>
          </a:p>
        </p:txBody>
      </p:sp>
      <p:pic>
        <p:nvPicPr>
          <p:cNvPr id="87045" name="Picture 1029"/>
          <p:cNvPicPr>
            <a:picLocks noChangeAspect="1" noChangeArrowheads="1"/>
          </p:cNvPicPr>
          <p:nvPr/>
        </p:nvPicPr>
        <p:blipFill>
          <a:blip r:embed="rId2"/>
          <a:srcRect/>
          <a:stretch>
            <a:fillRect/>
          </a:stretch>
        </p:blipFill>
        <p:spPr bwMode="auto">
          <a:xfrm>
            <a:off x="1979613" y="3068638"/>
            <a:ext cx="2133600" cy="2600325"/>
          </a:xfrm>
          <a:prstGeom prst="rect">
            <a:avLst/>
          </a:prstGeom>
          <a:noFill/>
          <a:ln w="9525">
            <a:noFill/>
            <a:miter lim="800000"/>
            <a:headEnd/>
            <a:tailEnd/>
          </a:ln>
          <a:effectLst/>
        </p:spPr>
      </p:pic>
      <p:pic>
        <p:nvPicPr>
          <p:cNvPr id="87046" name="Picture 1030"/>
          <p:cNvPicPr>
            <a:picLocks noChangeAspect="1" noChangeArrowheads="1"/>
          </p:cNvPicPr>
          <p:nvPr/>
        </p:nvPicPr>
        <p:blipFill>
          <a:blip r:embed="rId3"/>
          <a:srcRect/>
          <a:stretch>
            <a:fillRect/>
          </a:stretch>
        </p:blipFill>
        <p:spPr bwMode="auto">
          <a:xfrm>
            <a:off x="4716463" y="3068638"/>
            <a:ext cx="2124075"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611188" y="549275"/>
            <a:ext cx="8137525" cy="830997"/>
          </a:xfrm>
          <a:prstGeom prst="rect">
            <a:avLst/>
          </a:prstGeom>
          <a:noFill/>
          <a:ln w="9525">
            <a:noFill/>
            <a:miter lim="800000"/>
            <a:headEnd/>
            <a:tailEnd/>
          </a:ln>
          <a:effectLst/>
        </p:spPr>
        <p:txBody>
          <a:bodyPr>
            <a:spAutoFit/>
          </a:bodyPr>
          <a:lstStyle/>
          <a:p>
            <a:pPr>
              <a:spcBef>
                <a:spcPct val="50000"/>
              </a:spcBef>
            </a:pPr>
            <a:r>
              <a:rPr lang="en-US" sz="2400" dirty="0"/>
              <a:t>The bending vibrations are often subdivided into </a:t>
            </a:r>
            <a:r>
              <a:rPr lang="en-US" sz="2400" b="1" i="1" dirty="0"/>
              <a:t>scissoring, rocking, wagging, and twisting</a:t>
            </a:r>
            <a:r>
              <a:rPr lang="en-US" sz="2400" b="1" dirty="0">
                <a:solidFill>
                  <a:srgbClr val="FFFF99"/>
                </a:solidFill>
              </a:rPr>
              <a:t>.</a:t>
            </a:r>
          </a:p>
        </p:txBody>
      </p:sp>
      <p:pic>
        <p:nvPicPr>
          <p:cNvPr id="123910" name="Picture 6" descr="x"/>
          <p:cNvPicPr>
            <a:picLocks noChangeAspect="1" noChangeArrowheads="1"/>
          </p:cNvPicPr>
          <p:nvPr/>
        </p:nvPicPr>
        <p:blipFill>
          <a:blip r:embed="rId2"/>
          <a:srcRect/>
          <a:stretch>
            <a:fillRect/>
          </a:stretch>
        </p:blipFill>
        <p:spPr bwMode="auto">
          <a:xfrm>
            <a:off x="2195513" y="1412875"/>
            <a:ext cx="4764087" cy="513873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460</TotalTime>
  <Words>2154</Words>
  <Application>Microsoft Office PowerPoint</Application>
  <PresentationFormat>On-screen Show (4:3)</PresentationFormat>
  <Paragraphs>463</Paragraphs>
  <Slides>52</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Civic</vt:lpstr>
      <vt:lpstr>Equation</vt:lpstr>
      <vt:lpstr>CS ChemDraw Drawing</vt:lpstr>
      <vt:lpstr>INFRA RED SPECTROSCOPY</vt:lpstr>
      <vt:lpstr>Slide 2</vt:lpstr>
      <vt:lpstr>Slide 3</vt:lpstr>
      <vt:lpstr>Principle of IR</vt:lpstr>
      <vt:lpstr>Slide 5</vt:lpstr>
      <vt:lpstr>   Regions of Infrared radiation</vt:lpstr>
      <vt:lpstr>Slide 7</vt:lpstr>
      <vt:lpstr>Slide 8</vt:lpstr>
      <vt:lpstr>Slide 9</vt:lpstr>
      <vt:lpstr>Molecular vibrations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 RED SPECTROSCOPY</dc:title>
  <dc:creator>CHANDRAKANT</dc:creator>
  <cp:lastModifiedBy>om</cp:lastModifiedBy>
  <cp:revision>70</cp:revision>
  <dcterms:created xsi:type="dcterms:W3CDTF">2006-08-16T00:00:00Z</dcterms:created>
  <dcterms:modified xsi:type="dcterms:W3CDTF">2025-08-20T06:17:42Z</dcterms:modified>
</cp:coreProperties>
</file>