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8" r:id="rId10"/>
    <p:sldId id="269" r:id="rId11"/>
    <p:sldId id="262" r:id="rId12"/>
    <p:sldId id="264" r:id="rId13"/>
    <p:sldId id="265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7D576-D6CC-4FD2-B38B-C6D9AE75009C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4A0F4-FCCB-4EAA-8C11-48F1FCA549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815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06D9C40-BB30-4E44-A6AC-50D4BA17DB6D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E068CD1-D845-42EB-82DC-62A558EA95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6D9C40-BB30-4E44-A6AC-50D4BA17DB6D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068CD1-D845-42EB-82DC-62A558EA95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6D9C40-BB30-4E44-A6AC-50D4BA17DB6D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068CD1-D845-42EB-82DC-62A558EA95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6D9C40-BB30-4E44-A6AC-50D4BA17DB6D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068CD1-D845-42EB-82DC-62A558EA95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6D9C40-BB30-4E44-A6AC-50D4BA17DB6D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068CD1-D845-42EB-82DC-62A558EA95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6D9C40-BB30-4E44-A6AC-50D4BA17DB6D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068CD1-D845-42EB-82DC-62A558EA95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6D9C40-BB30-4E44-A6AC-50D4BA17DB6D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068CD1-D845-42EB-82DC-62A558EA95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06D9C40-BB30-4E44-A6AC-50D4BA17DB6D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068CD1-D845-42EB-82DC-62A558EA95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06D9C40-BB30-4E44-A6AC-50D4BA17DB6D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E068CD1-D845-42EB-82DC-62A558EA95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6D9C40-BB30-4E44-A6AC-50D4BA17DB6D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068CD1-D845-42EB-82DC-62A558EA95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6D9C40-BB30-4E44-A6AC-50D4BA17DB6D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068CD1-D845-42EB-82DC-62A558EA95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06D9C40-BB30-4E44-A6AC-50D4BA17DB6D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E068CD1-D845-42EB-82DC-62A558EA95C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Animal" TargetMode="External"/><Relationship Id="rId3" Type="http://schemas.openxmlformats.org/officeDocument/2006/relationships/hyperlink" Target="https://en.wikipedia.org/wiki/Potassium" TargetMode="External"/><Relationship Id="rId7" Type="http://schemas.openxmlformats.org/officeDocument/2006/relationships/hyperlink" Target="https://en.wikipedia.org/wiki/Membrane" TargetMode="External"/><Relationship Id="rId2" Type="http://schemas.openxmlformats.org/officeDocument/2006/relationships/hyperlink" Target="https://en.wikipedia.org/wiki/Sodiu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Enzyme" TargetMode="External"/><Relationship Id="rId11" Type="http://schemas.openxmlformats.org/officeDocument/2006/relationships/image" Target="../media/image5.jpeg"/><Relationship Id="rId5" Type="http://schemas.openxmlformats.org/officeDocument/2006/relationships/hyperlink" Target="https://en.wikipedia.org/wiki/Triphosphatase" TargetMode="External"/><Relationship Id="rId10" Type="http://schemas.openxmlformats.org/officeDocument/2006/relationships/hyperlink" Target="https://en.wikipedia.org/wiki/Jens_Christian_Skou" TargetMode="External"/><Relationship Id="rId4" Type="http://schemas.openxmlformats.org/officeDocument/2006/relationships/hyperlink" Target="https://en.wikipedia.org/wiki/Adenosine" TargetMode="External"/><Relationship Id="rId9" Type="http://schemas.openxmlformats.org/officeDocument/2006/relationships/hyperlink" Target="https://en.wikipedia.org/wiki/Cell_physiology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renukapawar71@gmail.com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BIO-INORGANIC  CHEMISTRY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Mrs.Renuka </a:t>
            </a:r>
            <a:r>
              <a:rPr lang="en-US" dirty="0" err="1" smtClean="0"/>
              <a:t>Pawar</a:t>
            </a:r>
            <a:r>
              <a:rPr lang="en-US" dirty="0" smtClean="0"/>
              <a:t>                     </a:t>
            </a:r>
          </a:p>
          <a:p>
            <a:r>
              <a:rPr lang="en-US" dirty="0" err="1" smtClean="0"/>
              <a:t>Shri.Vijaysinha</a:t>
            </a:r>
            <a:r>
              <a:rPr lang="en-US" dirty="0" smtClean="0"/>
              <a:t> </a:t>
            </a:r>
            <a:r>
              <a:rPr lang="en-US" dirty="0" err="1" smtClean="0"/>
              <a:t>Yadav</a:t>
            </a:r>
            <a:r>
              <a:rPr lang="en-US" dirty="0" smtClean="0"/>
              <a:t> </a:t>
            </a:r>
            <a:r>
              <a:rPr lang="en-US" dirty="0" err="1" smtClean="0"/>
              <a:t>College,Peth</a:t>
            </a:r>
            <a:r>
              <a:rPr lang="en-US" dirty="0" smtClean="0"/>
              <a:t> </a:t>
            </a:r>
            <a:r>
              <a:rPr lang="en-US" dirty="0" err="1" smtClean="0"/>
              <a:t>Vadgaon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47800"/>
            <a:ext cx="82296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  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</a:rPr>
              <a:t>   Essential Elements</a:t>
            </a:r>
            <a:r>
              <a:rPr lang="en-US" dirty="0" smtClean="0"/>
              <a:t>-Elements necessary for life </a:t>
            </a:r>
            <a:r>
              <a:rPr lang="en-US" dirty="0" err="1" smtClean="0"/>
              <a:t>process.Its</a:t>
            </a:r>
            <a:r>
              <a:rPr lang="en-US" dirty="0" smtClean="0"/>
              <a:t> absence may cause ill </a:t>
            </a:r>
            <a:r>
              <a:rPr lang="en-US" dirty="0" err="1" smtClean="0"/>
              <a:t>effects.Metals-Na,K,Mg,Ca</a:t>
            </a:r>
            <a:r>
              <a:rPr lang="en-US" dirty="0" smtClean="0"/>
              <a:t>. Non-metals-</a:t>
            </a:r>
            <a:r>
              <a:rPr lang="en-US" dirty="0" err="1" smtClean="0"/>
              <a:t>C,N,O,P,I,Cl,S</a:t>
            </a:r>
            <a:r>
              <a:rPr lang="en-US" dirty="0" smtClean="0"/>
              <a:t>.                                           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</a:rPr>
              <a:t>   Beneficial Elements</a:t>
            </a:r>
            <a:r>
              <a:rPr lang="en-US" dirty="0" smtClean="0"/>
              <a:t>-Elements helps growth &amp; reproduction. Its absence may not cause ill effects.      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</a:rPr>
              <a:t>   Trace Elements</a:t>
            </a:r>
            <a:r>
              <a:rPr lang="en-US" dirty="0" smtClean="0"/>
              <a:t>-Elements required in trace amount. </a:t>
            </a:r>
            <a:r>
              <a:rPr lang="en-US" dirty="0" err="1" smtClean="0"/>
              <a:t>Mn,Fe,Co,Cu,Zn,V,Ni,Cr,Mo,B,Al,I,Si,F,Se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>
                <a:solidFill>
                  <a:srgbClr val="00B050"/>
                </a:solidFill>
              </a:rPr>
              <a:t>Toxic Elements</a:t>
            </a:r>
            <a:r>
              <a:rPr lang="en-US" dirty="0" smtClean="0"/>
              <a:t>-Elements neither essential nor beneficial &amp; cause ill effects.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ELEMENTS IN BIOLOGICAL PROCESSES</a:t>
            </a:r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8737392"/>
              </p:ext>
            </p:extLst>
          </p:nvPr>
        </p:nvGraphicFramePr>
        <p:xfrm>
          <a:off x="457200" y="1600200"/>
          <a:ext cx="8229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2057400"/>
                <a:gridCol w="4495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Atomic no.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Elements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Biological role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Hydrogen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Constituent of all organic molecules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Boron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Essential in plants, biological  role in animals is unknown.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carbon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Main element in all organic molecules.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Nitrogen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Synthesis of proteins &amp; many organic 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Oxygen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Essential for respiration</a:t>
                      </a:r>
                      <a:r>
                        <a:rPr lang="en-US" baseline="0" dirty="0" smtClean="0"/>
                        <a:t> of living body, Atom present in many organic compound.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</a:t>
                      </a:r>
                      <a:r>
                        <a:rPr lang="en-US" dirty="0" err="1" smtClean="0"/>
                        <a:t>Flourine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 Probably essential at trace level.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Sodium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Important in nerve functioning.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7030A0"/>
                </a:solidFill>
              </a:rPr>
              <a:t>BIOLOGICAL ROLE  OF ESSENTIAL  ELEMENTS</a:t>
            </a:r>
            <a:endParaRPr lang="en-US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8416572"/>
              </p:ext>
            </p:extLst>
          </p:nvPr>
        </p:nvGraphicFramePr>
        <p:xfrm>
          <a:off x="457200" y="304800"/>
          <a:ext cx="8229600" cy="514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2133600"/>
                <a:gridCol w="4343400"/>
              </a:tblGrid>
              <a:tr h="381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Atomic 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Elements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Biological role</a:t>
                      </a:r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Magnesium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Essential to all </a:t>
                      </a:r>
                      <a:r>
                        <a:rPr lang="en-US" dirty="0" err="1" smtClean="0"/>
                        <a:t>organisms,Present</a:t>
                      </a:r>
                      <a:r>
                        <a:rPr lang="en-US" baseline="0" dirty="0" smtClean="0"/>
                        <a:t> in chlorophylls &amp; enzyme activator.</a:t>
                      </a:r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Silicon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Essential for growth of chicks &amp; </a:t>
                      </a:r>
                      <a:r>
                        <a:rPr lang="en-US" dirty="0" err="1" smtClean="0"/>
                        <a:t>rats,essential</a:t>
                      </a:r>
                      <a:r>
                        <a:rPr lang="en-US" dirty="0" smtClean="0"/>
                        <a:t> in higher plants.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Phosphorous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Main &amp; important</a:t>
                      </a:r>
                      <a:r>
                        <a:rPr lang="en-US" baseline="0" dirty="0" smtClean="0"/>
                        <a:t> part of DNA, RNA, teeth, bones, lipids, ADP, ATP, &amp; metabolic intermediates.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</a:t>
                      </a:r>
                      <a:r>
                        <a:rPr lang="en-US" dirty="0" err="1" smtClean="0"/>
                        <a:t>Sulphur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Essential atom of the proteins.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Chlorine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Nacl</a:t>
                      </a:r>
                      <a:r>
                        <a:rPr lang="en-US" dirty="0" smtClean="0"/>
                        <a:t> electrolyte &amp; HCL in digestive</a:t>
                      </a:r>
                      <a:r>
                        <a:rPr lang="en-US" baseline="0" dirty="0" smtClean="0"/>
                        <a:t> juices ,Essential part of body fluids.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potassium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Transmission of nerve impulse &amp; cardiac function, Essential to almost all organisms.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Calcium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Major</a:t>
                      </a:r>
                      <a:r>
                        <a:rPr lang="en-US" baseline="0" dirty="0" smtClean="0"/>
                        <a:t> structural component in cells, bones, involved in blood clotting.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0303537"/>
              </p:ext>
            </p:extLst>
          </p:nvPr>
        </p:nvGraphicFramePr>
        <p:xfrm>
          <a:off x="457200" y="457200"/>
          <a:ext cx="8229600" cy="594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286000"/>
                <a:gridCol w="44196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Atomic 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Elements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Biological role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         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Vanadium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Essential  to sea </a:t>
                      </a:r>
                      <a:r>
                        <a:rPr lang="en-US" dirty="0" err="1" smtClean="0"/>
                        <a:t>squarts</a:t>
                      </a:r>
                      <a:r>
                        <a:rPr lang="en-US" baseline="0" dirty="0" smtClean="0"/>
                        <a:t>, chicks, rats &amp;  deficiencies may cause reduced growth, reproduction, impaired tooth &amp; bone metabolism.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Chromium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Potentiates effect of insulin, involved</a:t>
                      </a:r>
                      <a:r>
                        <a:rPr lang="en-US" baseline="0" dirty="0" smtClean="0"/>
                        <a:t> in glucose metabolism &amp; </a:t>
                      </a:r>
                      <a:r>
                        <a:rPr lang="en-US" baseline="0" dirty="0" err="1" smtClean="0"/>
                        <a:t>diabetis</a:t>
                      </a:r>
                      <a:r>
                        <a:rPr lang="en-US" baseline="0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Manganese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Activates</a:t>
                      </a:r>
                      <a:r>
                        <a:rPr lang="en-US" baseline="0" dirty="0" smtClean="0"/>
                        <a:t>  </a:t>
                      </a:r>
                      <a:r>
                        <a:rPr lang="en-US" dirty="0" smtClean="0"/>
                        <a:t>numerous enzymes, Deficiency causes infertility in </a:t>
                      </a:r>
                      <a:r>
                        <a:rPr lang="en-US" dirty="0" err="1" smtClean="0"/>
                        <a:t>mammales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Iron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Essential</a:t>
                      </a:r>
                      <a:r>
                        <a:rPr lang="en-US" baseline="0" dirty="0" smtClean="0"/>
                        <a:t> to all organisms as a main  part of blood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Cobalt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Essential to many organisms, activates</a:t>
                      </a:r>
                      <a:r>
                        <a:rPr lang="en-US" baseline="0" dirty="0" smtClean="0"/>
                        <a:t> no. of enzymes, vitamin B-12.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Nickel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Active metal in several </a:t>
                      </a:r>
                      <a:r>
                        <a:rPr lang="en-US" dirty="0" err="1" smtClean="0"/>
                        <a:t>hydrogenases</a:t>
                      </a:r>
                      <a:r>
                        <a:rPr lang="en-US" dirty="0" smtClean="0"/>
                        <a:t> &amp;</a:t>
                      </a:r>
                      <a:r>
                        <a:rPr lang="en-US" baseline="0" dirty="0" smtClean="0"/>
                        <a:t> plant </a:t>
                      </a:r>
                      <a:r>
                        <a:rPr lang="en-US" baseline="0" dirty="0" err="1" smtClean="0"/>
                        <a:t>ureases</a:t>
                      </a:r>
                      <a:r>
                        <a:rPr lang="en-US" baseline="0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29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Copper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Constituents of </a:t>
                      </a:r>
                      <a:r>
                        <a:rPr lang="en-US" dirty="0" err="1" smtClean="0"/>
                        <a:t>redox</a:t>
                      </a:r>
                      <a:r>
                        <a:rPr lang="en-US" dirty="0" smtClean="0"/>
                        <a:t> enzymes &amp; </a:t>
                      </a:r>
                      <a:r>
                        <a:rPr lang="en-US" dirty="0" err="1" smtClean="0"/>
                        <a:t>haemocyanin</a:t>
                      </a:r>
                      <a:r>
                        <a:rPr lang="en-US" dirty="0" smtClean="0"/>
                        <a:t>, electron</a:t>
                      </a:r>
                      <a:r>
                        <a:rPr lang="en-US" baseline="0" dirty="0" smtClean="0"/>
                        <a:t> transfer.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859781"/>
              </p:ext>
            </p:extLst>
          </p:nvPr>
        </p:nvGraphicFramePr>
        <p:xfrm>
          <a:off x="762000" y="1397000"/>
          <a:ext cx="7620000" cy="439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50"/>
                <a:gridCol w="2190750"/>
                <a:gridCol w="40005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Atomic 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Elements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Biological role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Zinc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Used in &gt;70 </a:t>
                      </a:r>
                      <a:r>
                        <a:rPr lang="en-US" dirty="0" err="1" smtClean="0"/>
                        <a:t>enzymes,plays</a:t>
                      </a:r>
                      <a:r>
                        <a:rPr lang="en-US" dirty="0" smtClean="0"/>
                        <a:t> role in sexual maturation &amp; reproduction.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Selenium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Essential to mammals &amp; some higher plants, protects against</a:t>
                      </a:r>
                      <a:r>
                        <a:rPr lang="en-US" baseline="0" dirty="0" smtClean="0"/>
                        <a:t> heavy metal ions.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35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Bromine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Essential to algae &amp; mammals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Molybdenum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Essential to all organisms except green algae, in nitrogen fixing bacteria.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Iodine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r>
                        <a:rPr lang="en-US" baseline="0" dirty="0" smtClean="0"/>
                        <a:t> E</a:t>
                      </a:r>
                      <a:r>
                        <a:rPr lang="en-US" dirty="0" smtClean="0"/>
                        <a:t>ssential in many organisms,</a:t>
                      </a:r>
                      <a:r>
                        <a:rPr lang="en-US" baseline="0" dirty="0" smtClean="0"/>
                        <a:t> important in </a:t>
                      </a:r>
                      <a:r>
                        <a:rPr lang="en-US" baseline="0" dirty="0" err="1" smtClean="0"/>
                        <a:t>thy</a:t>
                      </a:r>
                      <a:r>
                        <a:rPr lang="en-US" dirty="0" err="1" smtClean="0"/>
                        <a:t>roxine</a:t>
                      </a:r>
                      <a:r>
                        <a:rPr lang="en-US" dirty="0" smtClean="0"/>
                        <a:t> metabolism &amp; growth regulation.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r>
              <a:rPr lang="en-US" sz="2000" dirty="0" err="1" smtClean="0">
                <a:solidFill>
                  <a:srgbClr val="00B050"/>
                </a:solidFill>
              </a:rPr>
              <a:t>Metalloporphyrins</a:t>
            </a:r>
            <a:r>
              <a:rPr lang="en-US" sz="2000" dirty="0" smtClean="0">
                <a:solidFill>
                  <a:srgbClr val="00B050"/>
                </a:solidFill>
              </a:rPr>
              <a:t>:</a:t>
            </a:r>
            <a:endParaRPr lang="en-US" sz="2000" dirty="0">
              <a:solidFill>
                <a:srgbClr val="00B050"/>
              </a:solidFill>
            </a:endParaRPr>
          </a:p>
        </p:txBody>
      </p:sp>
      <p:pic>
        <p:nvPicPr>
          <p:cNvPr id="2050" name="Picture 2" descr="C:\Users\Public\Pictures\Sample Pictures\downloa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47590"/>
            <a:ext cx="3690804" cy="181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848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52400"/>
            <a:ext cx="2287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B050"/>
                </a:solidFill>
              </a:rPr>
              <a:t>Metalloporphyrins</a:t>
            </a:r>
            <a:r>
              <a:rPr lang="en-US" dirty="0" smtClean="0">
                <a:solidFill>
                  <a:srgbClr val="00B050"/>
                </a:solidFill>
              </a:rPr>
              <a:t>:</a:t>
            </a:r>
            <a:endParaRPr lang="en-US" dirty="0"/>
          </a:p>
        </p:txBody>
      </p:sp>
      <p:pic>
        <p:nvPicPr>
          <p:cNvPr id="3" name="Picture 2" descr="C:\Users\Public\Pictures\Sample Pictures\downloa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15" y="521732"/>
            <a:ext cx="3208022" cy="191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77437" y="157316"/>
            <a:ext cx="569036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The complexes between metal ion and </a:t>
            </a:r>
            <a:r>
              <a:rPr lang="en-US" dirty="0" err="1">
                <a:solidFill>
                  <a:srgbClr val="00B050"/>
                </a:solidFill>
              </a:rPr>
              <a:t>porphyrin</a:t>
            </a:r>
            <a:r>
              <a:rPr lang="en-US" dirty="0">
                <a:solidFill>
                  <a:srgbClr val="00B050"/>
                </a:solidFill>
              </a:rPr>
              <a:t> </a:t>
            </a:r>
            <a:endParaRPr lang="en-US" dirty="0" smtClean="0">
              <a:solidFill>
                <a:srgbClr val="00B050"/>
              </a:solidFill>
            </a:endParaRPr>
          </a:p>
          <a:p>
            <a:r>
              <a:rPr lang="en-US" dirty="0" smtClean="0">
                <a:solidFill>
                  <a:srgbClr val="00B050"/>
                </a:solidFill>
              </a:rPr>
              <a:t>Ligands.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Important type of compounds in biological processes.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In plant, magnesium attaches </a:t>
            </a:r>
            <a:r>
              <a:rPr lang="en-US" dirty="0" err="1" smtClean="0">
                <a:solidFill>
                  <a:srgbClr val="00B050"/>
                </a:solidFill>
              </a:rPr>
              <a:t>porphyrin</a:t>
            </a:r>
            <a:r>
              <a:rPr lang="en-US" dirty="0" smtClean="0">
                <a:solidFill>
                  <a:srgbClr val="00B050"/>
                </a:solidFill>
              </a:rPr>
              <a:t> and forms Chlorophyll 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In chordates iron attaches to </a:t>
            </a:r>
            <a:r>
              <a:rPr lang="en-US" dirty="0" err="1" smtClean="0">
                <a:solidFill>
                  <a:srgbClr val="00B050"/>
                </a:solidFill>
              </a:rPr>
              <a:t>porphyrin</a:t>
            </a:r>
            <a:r>
              <a:rPr lang="en-US" dirty="0" smtClean="0">
                <a:solidFill>
                  <a:srgbClr val="00B050"/>
                </a:solidFill>
              </a:rPr>
              <a:t> and forms </a:t>
            </a:r>
            <a:r>
              <a:rPr lang="en-US" dirty="0" err="1" smtClean="0">
                <a:solidFill>
                  <a:srgbClr val="00B050"/>
                </a:solidFill>
              </a:rPr>
              <a:t>haemoglobin</a:t>
            </a:r>
            <a:r>
              <a:rPr lang="en-US" dirty="0" smtClean="0">
                <a:solidFill>
                  <a:srgbClr val="00B050"/>
                </a:solidFill>
              </a:rPr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021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0" y="60037"/>
            <a:ext cx="5943600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Structure and Function of Hemoglobin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Hemoglobin is a protein in red blood cells</a:t>
            </a:r>
          </a:p>
          <a:p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Responsible for transporting oxygen from lungs to body tissues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Also 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carries carbon dioxide from tissues to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lungs</a:t>
            </a:r>
          </a:p>
          <a:p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Hemoglobin is a </a:t>
            </a:r>
            <a:r>
              <a:rPr lang="en-US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tetrameric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protein (four subunits)</a:t>
            </a:r>
          </a:p>
          <a:p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Each subunit consists of a </a:t>
            </a:r>
            <a:r>
              <a:rPr lang="en-US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heme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group and a globin chain</a:t>
            </a:r>
          </a:p>
          <a:p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Heme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group contains iron ion (Fe2+) that binds oxygen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Heme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group consists of </a:t>
            </a:r>
            <a:r>
              <a:rPr lang="en-US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porphyrin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ring and iron ion</a:t>
            </a:r>
          </a:p>
          <a:p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Porphyrin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ring is a planar, heterocyclic compound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Iron 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ion is coordinated to four nitrogen atoms of </a:t>
            </a:r>
            <a:r>
              <a:rPr lang="en-US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porphyrin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ring</a:t>
            </a:r>
          </a:p>
          <a:p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Globin chain is a polypeptide chain</a:t>
            </a:r>
          </a:p>
          <a:p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Consists of alpha-helices and beta-sheets</a:t>
            </a:r>
          </a:p>
          <a:p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Provides structural support and facilitates binding of oxygen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Oxygen binds to iron ion in </a:t>
            </a:r>
            <a:r>
              <a:rPr lang="en-US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heme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group</a:t>
            </a:r>
          </a:p>
          <a:p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Binding of oxygen causes conformational change in globin chain</a:t>
            </a:r>
          </a:p>
          <a:p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Increases affinity for oxygen</a:t>
            </a:r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/>
              <a:t> 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1" y="70468"/>
            <a:ext cx="3163529" cy="3145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7" y="3429000"/>
            <a:ext cx="3146323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316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9916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Co-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operativity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operativity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the phenomenon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where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Binding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of one oxygen molecule increases the affinity for the next oxygen molecules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This interaction occurs between the four subunits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haemoglobin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Mechanism of Co-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operativity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First O₂ binds with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difficulty, strain generated is somehow communicated to other Fe(II)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porphyrin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sites.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This binding causes: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Structural (conformational) change in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haemoglobin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Subsequent O₂ molecules bind more easily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This continues until all four sites are occupied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Factors Affecting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Cooperativity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Partial pressure of oxygen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₂)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Carbon dioxide concentration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pH (Bohr effect)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Temperature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453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229600" cy="4525963"/>
          </a:xfrm>
        </p:spPr>
        <p:txBody>
          <a:bodyPr>
            <a:noAutofit/>
          </a:bodyPr>
          <a:lstStyle/>
          <a:p>
            <a:r>
              <a:rPr lang="en-US" sz="1600" b="1" dirty="0" smtClean="0">
                <a:solidFill>
                  <a:srgbClr val="00B050"/>
                </a:solidFill>
              </a:rPr>
              <a:t>Role of Na+ &amp; K+ in biological process:-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0B050"/>
                </a:solidFill>
              </a:rPr>
              <a:t>    Source-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Na+-Common salt used in cooking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K+- All foods prepared from plants e.g. 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tea, coffee, vegetables, milk, bananas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fish, meat etc.</a:t>
            </a:r>
          </a:p>
          <a:p>
            <a:pPr>
              <a:buFont typeface="Wingdings" pitchFamily="2" charset="2"/>
              <a:buChar char="Ø"/>
            </a:pP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en-US" sz="1600" b="1" dirty="0" smtClean="0">
                <a:solidFill>
                  <a:srgbClr val="00B050"/>
                </a:solidFill>
              </a:rPr>
              <a:t>Adsorption &amp; Distribution:-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marL="109728" indent="0">
              <a:buNone/>
            </a:pP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Adsorbed from gastrointestinal tract.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Distributed as the salts of organic 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acids, inorganic acids &amp; proteins. </a:t>
            </a:r>
          </a:p>
          <a:p>
            <a:r>
              <a:rPr lang="en-US" sz="1600" b="1" dirty="0">
                <a:solidFill>
                  <a:srgbClr val="00B050"/>
                </a:solidFill>
              </a:rPr>
              <a:t>Functions:- </a:t>
            </a:r>
          </a:p>
          <a:p>
            <a:pPr marL="109728" indent="0">
              <a:buNone/>
            </a:pPr>
            <a:r>
              <a:rPr lang="en-US" sz="1600" dirty="0"/>
              <a:t>1] To maintain sensitivity of nerves.</a:t>
            </a:r>
          </a:p>
          <a:p>
            <a:pPr marL="109728" indent="0">
              <a:buNone/>
            </a:pPr>
            <a:r>
              <a:rPr lang="en-US" sz="1600" dirty="0"/>
              <a:t>2] Maintenance of osmotic pressure of different body fluids.</a:t>
            </a:r>
          </a:p>
          <a:p>
            <a:pPr marL="109728" indent="0">
              <a:buNone/>
            </a:pPr>
            <a:r>
              <a:rPr lang="en-US" sz="1600" dirty="0"/>
              <a:t>3] pH regulation of extracellular &amp; intracellular fluids.</a:t>
            </a:r>
          </a:p>
          <a:p>
            <a:pPr marL="109728" indent="0">
              <a:buNone/>
            </a:pPr>
            <a:r>
              <a:rPr lang="en-US" sz="1600" dirty="0"/>
              <a:t>4] CO2 transport.</a:t>
            </a:r>
          </a:p>
          <a:p>
            <a:pPr marL="109728" indent="0">
              <a:buNone/>
            </a:pPr>
            <a:r>
              <a:rPr lang="en-US" sz="1600" dirty="0"/>
              <a:t>5] Effective role in secretion of digestive fluid</a:t>
            </a:r>
          </a:p>
          <a:p>
            <a:pPr marL="109728" indent="0">
              <a:buNone/>
            </a:pPr>
            <a:r>
              <a:rPr lang="en-US" sz="1600" dirty="0"/>
              <a:t>   e.g. gastric juice, pancreatic juice. </a:t>
            </a:r>
          </a:p>
          <a:p>
            <a:pPr marL="109728" indent="0">
              <a:buNone/>
            </a:pPr>
            <a:r>
              <a:rPr lang="en-US" sz="1600" dirty="0"/>
              <a:t>6] Maintain viscosity of blood</a:t>
            </a:r>
          </a:p>
          <a:p>
            <a:pPr>
              <a:buNone/>
            </a:pP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652" y="46703"/>
            <a:ext cx="8229600" cy="609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Biological Role Of Alkali &amp; Alkaline Earth Metal Ions-</a:t>
            </a:r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62695"/>
            <a:ext cx="8749511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Sodium Potassium Pump (Na+/K+ ATPase)-</a:t>
            </a:r>
          </a:p>
          <a:p>
            <a:pPr algn="just"/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sodium–potassium </a:t>
            </a: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pump  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hlinkClick r:id="rId2" tooltip="Sodium"/>
              </a:rPr>
              <a:t>sodium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hlinkClick r:id="rId3" tooltip="Potassium"/>
              </a:rPr>
              <a:t>potassium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hlinkClick r:id="rId4" tooltip="Adenosine"/>
              </a:rPr>
              <a:t>adenosine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hlinkClick r:id="rId5" tooltip="Triphosphatase"/>
              </a:rPr>
              <a:t>triphosphatase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en-US" sz="20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also 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known as Na</a:t>
            </a:r>
            <a:r>
              <a:rPr lang="en-US" sz="2000" b="1" baseline="30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/K</a:t>
            </a:r>
            <a:r>
              <a:rPr lang="en-US" sz="2000" b="1" baseline="30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-ATPase, Na</a:t>
            </a:r>
            <a:r>
              <a:rPr lang="en-US" sz="2000" b="1" baseline="30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/K</a:t>
            </a:r>
            <a:r>
              <a:rPr lang="en-US" sz="2000" b="1" baseline="30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pump</a:t>
            </a: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or sodium–potassium ATPase) </a:t>
            </a:r>
            <a:endParaRPr lang="en-US" sz="20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an </a:t>
            </a: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hlinkClick r:id="rId6" tooltip="Enzyme"/>
              </a:rPr>
              <a:t>enzyme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found in the 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hlinkClick r:id="rId7" tooltip="Membrane"/>
              </a:rPr>
              <a:t>membrane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of all 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hlinkClick r:id="rId8" tooltip="Animal"/>
              </a:rPr>
              <a:t>animal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cells</a:t>
            </a: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It performs several </a:t>
            </a:r>
            <a:endParaRPr lang="en-US" sz="20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functions 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 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hlinkClick r:id="rId9" tooltip="Cell physiology"/>
              </a:rPr>
              <a:t>cell physiology</a:t>
            </a: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It was </a:t>
            </a:r>
            <a:r>
              <a:rPr lang="en-US" sz="2000" b="1" dirty="0" smtClean="0">
                <a:solidFill>
                  <a:srgbClr val="00B050"/>
                </a:solidFill>
              </a:rPr>
              <a:t>discovered </a:t>
            </a:r>
            <a:r>
              <a:rPr lang="en-US" sz="2000" b="1" dirty="0">
                <a:solidFill>
                  <a:srgbClr val="00B050"/>
                </a:solidFill>
              </a:rPr>
              <a:t>in 1957 by the Danish </a:t>
            </a:r>
            <a:endParaRPr lang="en-US" sz="2000" b="1" dirty="0" smtClean="0">
              <a:solidFill>
                <a:srgbClr val="00B050"/>
              </a:solidFill>
            </a:endParaRPr>
          </a:p>
          <a:p>
            <a:pPr algn="just"/>
            <a:r>
              <a:rPr lang="en-US" sz="2000" b="1" dirty="0" smtClean="0">
                <a:solidFill>
                  <a:srgbClr val="00B050"/>
                </a:solidFill>
              </a:rPr>
              <a:t>Scientist </a:t>
            </a:r>
            <a:r>
              <a:rPr lang="en-US" sz="2000" b="1" dirty="0" smtClean="0">
                <a:solidFill>
                  <a:srgbClr val="00B050"/>
                </a:solidFill>
                <a:hlinkClick r:id="rId10" tooltip="Jens Christian Skou"/>
              </a:rPr>
              <a:t>Jens </a:t>
            </a:r>
            <a:r>
              <a:rPr lang="en-US" sz="2000" b="1" dirty="0">
                <a:solidFill>
                  <a:srgbClr val="00B050"/>
                </a:solidFill>
                <a:hlinkClick r:id="rId10" tooltip="Jens Christian Skou"/>
              </a:rPr>
              <a:t>Christian </a:t>
            </a:r>
            <a:r>
              <a:rPr lang="en-US" sz="2000" b="1" dirty="0" err="1">
                <a:solidFill>
                  <a:srgbClr val="00B050"/>
                </a:solidFill>
                <a:hlinkClick r:id="rId10" tooltip="Jens Christian Skou"/>
              </a:rPr>
              <a:t>Skou</a:t>
            </a:r>
            <a:r>
              <a:rPr lang="en-US" sz="2000" b="1" dirty="0">
                <a:solidFill>
                  <a:srgbClr val="00B050"/>
                </a:solidFill>
              </a:rPr>
              <a:t>, who was awarded a Nobel Prize for his </a:t>
            </a:r>
            <a:endParaRPr lang="en-US" sz="2000" b="1" dirty="0" smtClean="0">
              <a:solidFill>
                <a:srgbClr val="00B050"/>
              </a:solidFill>
            </a:endParaRPr>
          </a:p>
          <a:p>
            <a:pPr algn="just"/>
            <a:r>
              <a:rPr lang="en-US" sz="2000" b="1" dirty="0" smtClean="0">
                <a:solidFill>
                  <a:srgbClr val="00B050"/>
                </a:solidFill>
              </a:rPr>
              <a:t>work in 1997</a:t>
            </a:r>
            <a:r>
              <a:rPr lang="en-US" sz="2000" b="1" dirty="0">
                <a:solidFill>
                  <a:srgbClr val="00B050"/>
                </a:solidFill>
              </a:rPr>
              <a:t>. </a:t>
            </a:r>
            <a:endParaRPr lang="en-US" sz="20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b="1" dirty="0" smtClean="0">
                <a:solidFill>
                  <a:srgbClr val="00B050"/>
                </a:solidFill>
              </a:rPr>
              <a:t> </a:t>
            </a: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3Na+ are extracellular and 2K+ are 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intracellalar</a:t>
            </a: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endParaRPr lang="en-US" sz="2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Public\Pictures\Sample Pictures\download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667000"/>
            <a:ext cx="8046426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319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26923"/>
            <a:ext cx="819807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Role of Ca2+ in biological processes: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FF0000"/>
                </a:solidFill>
              </a:rPr>
              <a:t>Building </a:t>
            </a:r>
            <a:r>
              <a:rPr lang="en-US" sz="2000" b="1" dirty="0">
                <a:solidFill>
                  <a:srgbClr val="FF0000"/>
                </a:solidFill>
              </a:rPr>
              <a:t>strong bones and </a:t>
            </a:r>
            <a:r>
              <a:rPr lang="en-US" sz="2000" b="1" dirty="0" smtClean="0">
                <a:solidFill>
                  <a:srgbClr val="FF0000"/>
                </a:solidFill>
              </a:rPr>
              <a:t>teeth as apatite [Ca3(PO4)2] and 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</a:t>
            </a:r>
            <a:r>
              <a:rPr lang="en-US" sz="2000" b="1" dirty="0" err="1" smtClean="0">
                <a:solidFill>
                  <a:srgbClr val="FF0000"/>
                </a:solidFill>
              </a:rPr>
              <a:t>fluoroapatite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>
                <a:solidFill>
                  <a:srgbClr val="FF0000"/>
                </a:solidFill>
              </a:rPr>
              <a:t>[</a:t>
            </a:r>
            <a:r>
              <a:rPr lang="en-US" sz="2000" b="1" dirty="0" smtClean="0">
                <a:solidFill>
                  <a:srgbClr val="FF0000"/>
                </a:solidFill>
              </a:rPr>
              <a:t>Ca3(PO4)2.CaF2] .</a:t>
            </a:r>
            <a:endParaRPr lang="en-US" sz="2000" b="1" dirty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>
                <a:solidFill>
                  <a:srgbClr val="FF0000"/>
                </a:solidFill>
              </a:rPr>
              <a:t>Clotting blood.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>
                <a:solidFill>
                  <a:srgbClr val="FF0000"/>
                </a:solidFill>
              </a:rPr>
              <a:t>Sending and receiving nerve signals.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>
                <a:solidFill>
                  <a:srgbClr val="FF0000"/>
                </a:solidFill>
              </a:rPr>
              <a:t>Squeezing and relaxing muscles.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FF0000"/>
                </a:solidFill>
              </a:rPr>
              <a:t>Messenger for </a:t>
            </a:r>
            <a:r>
              <a:rPr lang="en-US" sz="2000" b="1" dirty="0" err="1" smtClean="0">
                <a:solidFill>
                  <a:srgbClr val="FF0000"/>
                </a:solidFill>
              </a:rPr>
              <a:t>harmonal</a:t>
            </a:r>
            <a:r>
              <a:rPr lang="en-US" sz="2000" b="1" dirty="0" smtClean="0">
                <a:solidFill>
                  <a:srgbClr val="FF0000"/>
                </a:solidFill>
              </a:rPr>
              <a:t> action</a:t>
            </a:r>
            <a:endParaRPr lang="en-US" sz="2000" b="1" dirty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>
                <a:solidFill>
                  <a:srgbClr val="FF0000"/>
                </a:solidFill>
              </a:rPr>
              <a:t>Keeping a normal heartbeat</a:t>
            </a:r>
            <a:r>
              <a:rPr lang="en-US" sz="2000" b="1" dirty="0" smtClean="0">
                <a:solidFill>
                  <a:srgbClr val="FF0000"/>
                </a:solidFill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FF0000"/>
                </a:solidFill>
              </a:rPr>
              <a:t>Helps in conformational changes in many proteins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FF0000"/>
                </a:solidFill>
              </a:rPr>
              <a:t>Formation of pyrophosphate linkage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FF0000"/>
                </a:solidFill>
              </a:rPr>
              <a:t>Functions as a bridge between different protein segments by 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binding to anionic part of the ligands.</a:t>
            </a:r>
            <a:endParaRPr lang="en-US" sz="2000" b="1" dirty="0">
              <a:solidFill>
                <a:srgbClr val="FF0000"/>
              </a:solidFill>
            </a:endParaRPr>
          </a:p>
          <a:p>
            <a:endParaRPr lang="en-US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745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98" y="280219"/>
            <a:ext cx="7872834" cy="5739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3000" y="5984228"/>
            <a:ext cx="39982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E-mail- </a:t>
            </a:r>
            <a:r>
              <a:rPr lang="en-US" dirty="0" smtClean="0">
                <a:hlinkClick r:id="rId3"/>
              </a:rPr>
              <a:t>renukapawar71@gmail.com</a:t>
            </a:r>
            <a:endParaRPr lang="en-US" dirty="0" smtClean="0"/>
          </a:p>
          <a:p>
            <a:r>
              <a:rPr lang="en-US" dirty="0" smtClean="0"/>
              <a:t>Contact No.- 8329197439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2ADC8-7044-4448-BEC0-1B78DF9080A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75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1214</TotalTime>
  <Words>1020</Words>
  <Application>Microsoft Office PowerPoint</Application>
  <PresentationFormat>On-screen Show (4:3)</PresentationFormat>
  <Paragraphs>180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BIO-INORGANIC  CHEMISTRY</vt:lpstr>
      <vt:lpstr>ELEMENTS IN BIOLOGICAL PROCESSES</vt:lpstr>
      <vt:lpstr>BIOLOGICAL ROLE  OF ESSENTIAL  ELEMENTS</vt:lpstr>
      <vt:lpstr>PowerPoint Presentation</vt:lpstr>
      <vt:lpstr>PowerPoint Presentation</vt:lpstr>
      <vt:lpstr>PowerPoint Presentation</vt:lpstr>
      <vt:lpstr>Metalloporphyrins:</vt:lpstr>
      <vt:lpstr>PowerPoint Presentation</vt:lpstr>
      <vt:lpstr>PowerPoint Presentation</vt:lpstr>
      <vt:lpstr>PowerPoint Presentation</vt:lpstr>
      <vt:lpstr>Biological Role Of Alkali &amp; Alkaline Earth Metal Ions-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BIO-INORGANIC  CHEMISTRY</dc:title>
  <dc:creator>Pawar</dc:creator>
  <cp:lastModifiedBy>MODERN</cp:lastModifiedBy>
  <cp:revision>60</cp:revision>
  <dcterms:created xsi:type="dcterms:W3CDTF">2012-12-25T14:14:40Z</dcterms:created>
  <dcterms:modified xsi:type="dcterms:W3CDTF">2026-10-08T06:05:30Z</dcterms:modified>
</cp:coreProperties>
</file>