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4" r:id="rId11"/>
    <p:sldId id="265" r:id="rId12"/>
    <p:sldId id="270" r:id="rId13"/>
    <p:sldId id="274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AC400-EC2B-4B19-9051-71813BD87A82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0CC9C1-9828-4FA0-B395-92E096205E65}">
      <dgm:prSet phldrT="[نص]" custT="1"/>
      <dgm:spPr>
        <a:gradFill rotWithShape="0">
          <a:gsLst>
            <a:gs pos="0">
              <a:srgbClr val="00B0F0"/>
            </a:gs>
            <a:gs pos="50000">
              <a:srgbClr val="3333FF"/>
            </a:gs>
            <a:gs pos="50000">
              <a:srgbClr val="0000A2"/>
            </a:gs>
          </a:gsLst>
          <a:lin ang="5400000" scaled="0"/>
        </a:gradFill>
      </dgm:spPr>
      <dgm:t>
        <a:bodyPr/>
        <a:lstStyle/>
        <a:p>
          <a:r>
            <a: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Classification of </a:t>
          </a:r>
          <a:r>
            <a:rPr lang="en-US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Catalysis</a:t>
          </a:r>
          <a:endParaRPr lang="en-US" sz="2400" dirty="0">
            <a:solidFill>
              <a:schemeClr val="bg1"/>
            </a:solidFill>
          </a:endParaRPr>
        </a:p>
      </dgm:t>
    </dgm:pt>
    <dgm:pt modelId="{5CF8DF55-09C2-4896-A29A-F7E919979542}" type="parTrans" cxnId="{1CC95612-4240-4DEF-ADE2-2E1D31E9E867}">
      <dgm:prSet/>
      <dgm:spPr/>
      <dgm:t>
        <a:bodyPr/>
        <a:lstStyle/>
        <a:p>
          <a:endParaRPr lang="en-US"/>
        </a:p>
      </dgm:t>
    </dgm:pt>
    <dgm:pt modelId="{A1545928-E033-497B-8C8B-DEBC9FD2E426}" type="sibTrans" cxnId="{1CC95612-4240-4DEF-ADE2-2E1D31E9E867}">
      <dgm:prSet/>
      <dgm:spPr/>
      <dgm:t>
        <a:bodyPr/>
        <a:lstStyle/>
        <a:p>
          <a:endParaRPr lang="en-US"/>
        </a:p>
      </dgm:t>
    </dgm:pt>
    <dgm:pt modelId="{FD04FF2C-3F38-464F-93B6-B1E953042555}">
      <dgm:prSet phldrT="[نص]" custT="1"/>
      <dgm:spPr>
        <a:gradFill rotWithShape="0">
          <a:gsLst>
            <a:gs pos="100000">
              <a:srgbClr val="00B0F0"/>
            </a:gs>
            <a:gs pos="50000">
              <a:srgbClr val="3333FF"/>
            </a:gs>
            <a:gs pos="0">
              <a:srgbClr val="0000A4"/>
            </a:gs>
          </a:gsLst>
          <a:lin ang="16200000" scaled="0"/>
        </a:gradFill>
      </dgm:spPr>
      <dgm:t>
        <a:bodyPr/>
        <a:lstStyle/>
        <a:p>
          <a:r>
            <a:rPr lang="en-US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Homogeneous</a:t>
          </a:r>
          <a:endParaRPr lang="en-US" sz="2400" dirty="0">
            <a:solidFill>
              <a:schemeClr val="bg1"/>
            </a:solidFill>
          </a:endParaRPr>
        </a:p>
      </dgm:t>
    </dgm:pt>
    <dgm:pt modelId="{45F9ED55-2174-4930-8306-BE492F38A981}" type="parTrans" cxnId="{4C0F5E65-36CA-4D7F-9E01-7DD6EE21C346}">
      <dgm:prSet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endParaRPr lang="en-US"/>
        </a:p>
      </dgm:t>
    </dgm:pt>
    <dgm:pt modelId="{E68FC7D0-52F1-4AC1-96D5-BDBB93E5B999}" type="sibTrans" cxnId="{4C0F5E65-36CA-4D7F-9E01-7DD6EE21C346}">
      <dgm:prSet/>
      <dgm:spPr/>
      <dgm:t>
        <a:bodyPr/>
        <a:lstStyle/>
        <a:p>
          <a:endParaRPr lang="en-US"/>
        </a:p>
      </dgm:t>
    </dgm:pt>
    <dgm:pt modelId="{7C89FB65-BFC7-40DD-9C71-6A55578937A1}">
      <dgm:prSet phldrT="[نص]" custT="1"/>
      <dgm:spPr>
        <a:gradFill rotWithShape="0">
          <a:gsLst>
            <a:gs pos="100000">
              <a:srgbClr val="00B0F0"/>
            </a:gs>
            <a:gs pos="50000">
              <a:srgbClr val="3333FF"/>
            </a:gs>
            <a:gs pos="0">
              <a:srgbClr val="0000A8"/>
            </a:gs>
          </a:gsLst>
        </a:gradFill>
      </dgm:spPr>
      <dgm:t>
        <a:bodyPr/>
        <a:lstStyle/>
        <a:p>
          <a:r>
            <a:rPr lang="en-US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Heterogeneous</a:t>
          </a:r>
          <a:endParaRPr lang="en-US" sz="2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FC387B-090B-4C55-89AF-17E861055C8F}" type="parTrans" cxnId="{0E704020-30D4-4DFC-AAEE-76A842BC604F}">
      <dgm:prSet/>
      <dgm:spPr/>
      <dgm:t>
        <a:bodyPr/>
        <a:lstStyle/>
        <a:p>
          <a:endParaRPr lang="en-US"/>
        </a:p>
      </dgm:t>
    </dgm:pt>
    <dgm:pt modelId="{DD619AEB-E5E2-480D-A3B0-4D04815FBEB7}" type="sibTrans" cxnId="{0E704020-30D4-4DFC-AAEE-76A842BC604F}">
      <dgm:prSet/>
      <dgm:spPr/>
      <dgm:t>
        <a:bodyPr/>
        <a:lstStyle/>
        <a:p>
          <a:endParaRPr lang="en-US"/>
        </a:p>
      </dgm:t>
    </dgm:pt>
    <dgm:pt modelId="{64E79E83-88EB-45BB-9CE3-84ECD1641745}" type="pres">
      <dgm:prSet presAssocID="{8D7AC400-EC2B-4B19-9051-71813BD87A8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496D125-B7E0-4738-9BA6-8D1F55AF653E}" type="pres">
      <dgm:prSet presAssocID="{9F0CC9C1-9828-4FA0-B395-92E096205E65}" presName="hierRoot1" presStyleCnt="0">
        <dgm:presLayoutVars>
          <dgm:hierBranch val="init"/>
        </dgm:presLayoutVars>
      </dgm:prSet>
      <dgm:spPr/>
    </dgm:pt>
    <dgm:pt modelId="{CB8159F8-EBC3-4FF7-B055-387DC0FB5171}" type="pres">
      <dgm:prSet presAssocID="{9F0CC9C1-9828-4FA0-B395-92E096205E65}" presName="rootComposite1" presStyleCnt="0"/>
      <dgm:spPr/>
    </dgm:pt>
    <dgm:pt modelId="{EBF51863-633E-4B5E-931F-C8886CFC5157}" type="pres">
      <dgm:prSet presAssocID="{9F0CC9C1-9828-4FA0-B395-92E096205E65}" presName="rootText1" presStyleLbl="node0" presStyleIdx="0" presStyleCnt="1" custScaleX="132630" custScaleY="94067" custLinFactNeighborY="-226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2C8937-9B0F-480B-880A-A6BD214D85EC}" type="pres">
      <dgm:prSet presAssocID="{9F0CC9C1-9828-4FA0-B395-92E096205E6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63397B1-4916-48E7-A154-1C83B14E7D1F}" type="pres">
      <dgm:prSet presAssocID="{9F0CC9C1-9828-4FA0-B395-92E096205E65}" presName="hierChild2" presStyleCnt="0"/>
      <dgm:spPr/>
    </dgm:pt>
    <dgm:pt modelId="{D04495CB-B06C-455C-BBC1-FA37560D4C46}" type="pres">
      <dgm:prSet presAssocID="{45F9ED55-2174-4930-8306-BE492F38A981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18AECFA-E948-44B3-9E4B-AEB52DB9B809}" type="pres">
      <dgm:prSet presAssocID="{FD04FF2C-3F38-464F-93B6-B1E953042555}" presName="hierRoot2" presStyleCnt="0">
        <dgm:presLayoutVars>
          <dgm:hierBranch val="init"/>
        </dgm:presLayoutVars>
      </dgm:prSet>
      <dgm:spPr/>
    </dgm:pt>
    <dgm:pt modelId="{AF2F796B-2F81-4564-A79E-D51CB1161E1A}" type="pres">
      <dgm:prSet presAssocID="{FD04FF2C-3F38-464F-93B6-B1E953042555}" presName="rootComposite" presStyleCnt="0"/>
      <dgm:spPr/>
    </dgm:pt>
    <dgm:pt modelId="{8A117D61-FDFF-4728-9346-85664CFD1B59}" type="pres">
      <dgm:prSet presAssocID="{FD04FF2C-3F38-464F-93B6-B1E953042555}" presName="rootText" presStyleLbl="node2" presStyleIdx="0" presStyleCnt="2" custScaleX="102390" custScaleY="73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636B94-CF20-4190-A559-739AD9C067D5}" type="pres">
      <dgm:prSet presAssocID="{FD04FF2C-3F38-464F-93B6-B1E953042555}" presName="rootConnector" presStyleLbl="node2" presStyleIdx="0" presStyleCnt="2"/>
      <dgm:spPr/>
      <dgm:t>
        <a:bodyPr/>
        <a:lstStyle/>
        <a:p>
          <a:endParaRPr lang="en-US"/>
        </a:p>
      </dgm:t>
    </dgm:pt>
    <dgm:pt modelId="{85792C9A-7437-4B52-B7A0-C505C83D130E}" type="pres">
      <dgm:prSet presAssocID="{FD04FF2C-3F38-464F-93B6-B1E953042555}" presName="hierChild4" presStyleCnt="0"/>
      <dgm:spPr/>
    </dgm:pt>
    <dgm:pt modelId="{0C89EEFB-F446-4F33-84B9-941753BFF486}" type="pres">
      <dgm:prSet presAssocID="{FD04FF2C-3F38-464F-93B6-B1E953042555}" presName="hierChild5" presStyleCnt="0"/>
      <dgm:spPr/>
    </dgm:pt>
    <dgm:pt modelId="{860B74C9-8986-430E-9D54-92ACABF38353}" type="pres">
      <dgm:prSet presAssocID="{2BFC387B-090B-4C55-89AF-17E861055C8F}" presName="Name37" presStyleLbl="parChTrans1D2" presStyleIdx="1" presStyleCnt="2"/>
      <dgm:spPr/>
      <dgm:t>
        <a:bodyPr/>
        <a:lstStyle/>
        <a:p>
          <a:endParaRPr lang="en-US"/>
        </a:p>
      </dgm:t>
    </dgm:pt>
    <dgm:pt modelId="{CD76B053-25D2-418E-B3BF-CDBA14300F2A}" type="pres">
      <dgm:prSet presAssocID="{7C89FB65-BFC7-40DD-9C71-6A55578937A1}" presName="hierRoot2" presStyleCnt="0">
        <dgm:presLayoutVars>
          <dgm:hierBranch val="init"/>
        </dgm:presLayoutVars>
      </dgm:prSet>
      <dgm:spPr/>
    </dgm:pt>
    <dgm:pt modelId="{64323821-7183-4F84-9BB9-03F81C851248}" type="pres">
      <dgm:prSet presAssocID="{7C89FB65-BFC7-40DD-9C71-6A55578937A1}" presName="rootComposite" presStyleCnt="0"/>
      <dgm:spPr/>
    </dgm:pt>
    <dgm:pt modelId="{0B1F33EE-C7F9-4E0C-8775-F41235D9E1B8}" type="pres">
      <dgm:prSet presAssocID="{7C89FB65-BFC7-40DD-9C71-6A55578937A1}" presName="rootText" presStyleLbl="node2" presStyleIdx="1" presStyleCnt="2" custScaleX="102390" custScaleY="733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0A1F9E-3B97-4964-B3DC-24C3EAE93454}" type="pres">
      <dgm:prSet presAssocID="{7C89FB65-BFC7-40DD-9C71-6A55578937A1}" presName="rootConnector" presStyleLbl="node2" presStyleIdx="1" presStyleCnt="2"/>
      <dgm:spPr/>
      <dgm:t>
        <a:bodyPr/>
        <a:lstStyle/>
        <a:p>
          <a:endParaRPr lang="en-US"/>
        </a:p>
      </dgm:t>
    </dgm:pt>
    <dgm:pt modelId="{9695ED49-6909-47C4-BE59-38408CFAB8A5}" type="pres">
      <dgm:prSet presAssocID="{7C89FB65-BFC7-40DD-9C71-6A55578937A1}" presName="hierChild4" presStyleCnt="0"/>
      <dgm:spPr/>
    </dgm:pt>
    <dgm:pt modelId="{A07277D8-4FBD-4837-A680-A1CBD273D036}" type="pres">
      <dgm:prSet presAssocID="{7C89FB65-BFC7-40DD-9C71-6A55578937A1}" presName="hierChild5" presStyleCnt="0"/>
      <dgm:spPr/>
    </dgm:pt>
    <dgm:pt modelId="{5DF0A334-576D-4D82-85C5-9534C9E8BF91}" type="pres">
      <dgm:prSet presAssocID="{9F0CC9C1-9828-4FA0-B395-92E096205E65}" presName="hierChild3" presStyleCnt="0"/>
      <dgm:spPr/>
    </dgm:pt>
  </dgm:ptLst>
  <dgm:cxnLst>
    <dgm:cxn modelId="{C2F6F570-6241-40A7-926C-B51E0141733E}" type="presOf" srcId="{2BFC387B-090B-4C55-89AF-17E861055C8F}" destId="{860B74C9-8986-430E-9D54-92ACABF38353}" srcOrd="0" destOrd="0" presId="urn:microsoft.com/office/officeart/2005/8/layout/orgChart1"/>
    <dgm:cxn modelId="{CF8DE7B9-6F22-4228-B596-C06CFD1F6DC9}" type="presOf" srcId="{9F0CC9C1-9828-4FA0-B395-92E096205E65}" destId="{EBF51863-633E-4B5E-931F-C8886CFC5157}" srcOrd="0" destOrd="0" presId="urn:microsoft.com/office/officeart/2005/8/layout/orgChart1"/>
    <dgm:cxn modelId="{4C0F5E65-36CA-4D7F-9E01-7DD6EE21C346}" srcId="{9F0CC9C1-9828-4FA0-B395-92E096205E65}" destId="{FD04FF2C-3F38-464F-93B6-B1E953042555}" srcOrd="0" destOrd="0" parTransId="{45F9ED55-2174-4930-8306-BE492F38A981}" sibTransId="{E68FC7D0-52F1-4AC1-96D5-BDBB93E5B999}"/>
    <dgm:cxn modelId="{C710702B-F752-4A29-8476-A9B68A098E79}" type="presOf" srcId="{8D7AC400-EC2B-4B19-9051-71813BD87A82}" destId="{64E79E83-88EB-45BB-9CE3-84ECD1641745}" srcOrd="0" destOrd="0" presId="urn:microsoft.com/office/officeart/2005/8/layout/orgChart1"/>
    <dgm:cxn modelId="{BA5D6A07-C337-48A4-97BD-5584EE2E5274}" type="presOf" srcId="{45F9ED55-2174-4930-8306-BE492F38A981}" destId="{D04495CB-B06C-455C-BBC1-FA37560D4C46}" srcOrd="0" destOrd="0" presId="urn:microsoft.com/office/officeart/2005/8/layout/orgChart1"/>
    <dgm:cxn modelId="{6B490A82-AC9C-49E5-8C4C-98B14A50BBF7}" type="presOf" srcId="{7C89FB65-BFC7-40DD-9C71-6A55578937A1}" destId="{0B1F33EE-C7F9-4E0C-8775-F41235D9E1B8}" srcOrd="0" destOrd="0" presId="urn:microsoft.com/office/officeart/2005/8/layout/orgChart1"/>
    <dgm:cxn modelId="{1D8088B9-2EDA-4507-A2BC-6A5C1E45DC3A}" type="presOf" srcId="{FD04FF2C-3F38-464F-93B6-B1E953042555}" destId="{8A117D61-FDFF-4728-9346-85664CFD1B59}" srcOrd="0" destOrd="0" presId="urn:microsoft.com/office/officeart/2005/8/layout/orgChart1"/>
    <dgm:cxn modelId="{0E704020-30D4-4DFC-AAEE-76A842BC604F}" srcId="{9F0CC9C1-9828-4FA0-B395-92E096205E65}" destId="{7C89FB65-BFC7-40DD-9C71-6A55578937A1}" srcOrd="1" destOrd="0" parTransId="{2BFC387B-090B-4C55-89AF-17E861055C8F}" sibTransId="{DD619AEB-E5E2-480D-A3B0-4D04815FBEB7}"/>
    <dgm:cxn modelId="{252D2481-0F0E-4867-B475-925F6D1ED317}" type="presOf" srcId="{9F0CC9C1-9828-4FA0-B395-92E096205E65}" destId="{C92C8937-9B0F-480B-880A-A6BD214D85EC}" srcOrd="1" destOrd="0" presId="urn:microsoft.com/office/officeart/2005/8/layout/orgChart1"/>
    <dgm:cxn modelId="{C45D176D-11CD-4BA5-9AF2-00B8EDF6D635}" type="presOf" srcId="{7C89FB65-BFC7-40DD-9C71-6A55578937A1}" destId="{E40A1F9E-3B97-4964-B3DC-24C3EAE93454}" srcOrd="1" destOrd="0" presId="urn:microsoft.com/office/officeart/2005/8/layout/orgChart1"/>
    <dgm:cxn modelId="{0E947531-97BC-4708-97D0-AF931BCEEF55}" type="presOf" srcId="{FD04FF2C-3F38-464F-93B6-B1E953042555}" destId="{E2636B94-CF20-4190-A559-739AD9C067D5}" srcOrd="1" destOrd="0" presId="urn:microsoft.com/office/officeart/2005/8/layout/orgChart1"/>
    <dgm:cxn modelId="{1CC95612-4240-4DEF-ADE2-2E1D31E9E867}" srcId="{8D7AC400-EC2B-4B19-9051-71813BD87A82}" destId="{9F0CC9C1-9828-4FA0-B395-92E096205E65}" srcOrd="0" destOrd="0" parTransId="{5CF8DF55-09C2-4896-A29A-F7E919979542}" sibTransId="{A1545928-E033-497B-8C8B-DEBC9FD2E426}"/>
    <dgm:cxn modelId="{A3F300F6-F2CA-45DA-A2C8-8056E44FF52B}" type="presParOf" srcId="{64E79E83-88EB-45BB-9CE3-84ECD1641745}" destId="{8496D125-B7E0-4738-9BA6-8D1F55AF653E}" srcOrd="0" destOrd="0" presId="urn:microsoft.com/office/officeart/2005/8/layout/orgChart1"/>
    <dgm:cxn modelId="{6307BCAB-89F4-4B5B-9D98-F1F2D48DD182}" type="presParOf" srcId="{8496D125-B7E0-4738-9BA6-8D1F55AF653E}" destId="{CB8159F8-EBC3-4FF7-B055-387DC0FB5171}" srcOrd="0" destOrd="0" presId="urn:microsoft.com/office/officeart/2005/8/layout/orgChart1"/>
    <dgm:cxn modelId="{A7FF91E0-78FC-4F6E-BE6E-B436B4630C79}" type="presParOf" srcId="{CB8159F8-EBC3-4FF7-B055-387DC0FB5171}" destId="{EBF51863-633E-4B5E-931F-C8886CFC5157}" srcOrd="0" destOrd="0" presId="urn:microsoft.com/office/officeart/2005/8/layout/orgChart1"/>
    <dgm:cxn modelId="{E937A5C2-3D39-4AF7-B305-C5464494B728}" type="presParOf" srcId="{CB8159F8-EBC3-4FF7-B055-387DC0FB5171}" destId="{C92C8937-9B0F-480B-880A-A6BD214D85EC}" srcOrd="1" destOrd="0" presId="urn:microsoft.com/office/officeart/2005/8/layout/orgChart1"/>
    <dgm:cxn modelId="{AD1923B0-942A-4A4C-A986-9386F950EFA6}" type="presParOf" srcId="{8496D125-B7E0-4738-9BA6-8D1F55AF653E}" destId="{663397B1-4916-48E7-A154-1C83B14E7D1F}" srcOrd="1" destOrd="0" presId="urn:microsoft.com/office/officeart/2005/8/layout/orgChart1"/>
    <dgm:cxn modelId="{8F76FE43-4D40-45BF-B5F1-D0DB30FA5910}" type="presParOf" srcId="{663397B1-4916-48E7-A154-1C83B14E7D1F}" destId="{D04495CB-B06C-455C-BBC1-FA37560D4C46}" srcOrd="0" destOrd="0" presId="urn:microsoft.com/office/officeart/2005/8/layout/orgChart1"/>
    <dgm:cxn modelId="{A2D0D974-6D7C-4037-A142-B045D078699B}" type="presParOf" srcId="{663397B1-4916-48E7-A154-1C83B14E7D1F}" destId="{518AECFA-E948-44B3-9E4B-AEB52DB9B809}" srcOrd="1" destOrd="0" presId="urn:microsoft.com/office/officeart/2005/8/layout/orgChart1"/>
    <dgm:cxn modelId="{C90995AB-CC27-4910-87AD-3455151713D6}" type="presParOf" srcId="{518AECFA-E948-44B3-9E4B-AEB52DB9B809}" destId="{AF2F796B-2F81-4564-A79E-D51CB1161E1A}" srcOrd="0" destOrd="0" presId="urn:microsoft.com/office/officeart/2005/8/layout/orgChart1"/>
    <dgm:cxn modelId="{20066931-5CD8-4870-A0D7-81E22398DA0A}" type="presParOf" srcId="{AF2F796B-2F81-4564-A79E-D51CB1161E1A}" destId="{8A117D61-FDFF-4728-9346-85664CFD1B59}" srcOrd="0" destOrd="0" presId="urn:microsoft.com/office/officeart/2005/8/layout/orgChart1"/>
    <dgm:cxn modelId="{B38531BB-14C5-4560-8462-DA4A713DA2E8}" type="presParOf" srcId="{AF2F796B-2F81-4564-A79E-D51CB1161E1A}" destId="{E2636B94-CF20-4190-A559-739AD9C067D5}" srcOrd="1" destOrd="0" presId="urn:microsoft.com/office/officeart/2005/8/layout/orgChart1"/>
    <dgm:cxn modelId="{8607B75A-E036-43E6-826F-BA8EDCD537C8}" type="presParOf" srcId="{518AECFA-E948-44B3-9E4B-AEB52DB9B809}" destId="{85792C9A-7437-4B52-B7A0-C505C83D130E}" srcOrd="1" destOrd="0" presId="urn:microsoft.com/office/officeart/2005/8/layout/orgChart1"/>
    <dgm:cxn modelId="{86448719-CBAE-47EE-8005-9E6ADA0FB0BB}" type="presParOf" srcId="{518AECFA-E948-44B3-9E4B-AEB52DB9B809}" destId="{0C89EEFB-F446-4F33-84B9-941753BFF486}" srcOrd="2" destOrd="0" presId="urn:microsoft.com/office/officeart/2005/8/layout/orgChart1"/>
    <dgm:cxn modelId="{0CACAEC1-5D1B-400E-AC20-5ABB002EF261}" type="presParOf" srcId="{663397B1-4916-48E7-A154-1C83B14E7D1F}" destId="{860B74C9-8986-430E-9D54-92ACABF38353}" srcOrd="2" destOrd="0" presId="urn:microsoft.com/office/officeart/2005/8/layout/orgChart1"/>
    <dgm:cxn modelId="{9C7A3EF7-8BBC-4616-BBA6-ACFCDD3862A9}" type="presParOf" srcId="{663397B1-4916-48E7-A154-1C83B14E7D1F}" destId="{CD76B053-25D2-418E-B3BF-CDBA14300F2A}" srcOrd="3" destOrd="0" presId="urn:microsoft.com/office/officeart/2005/8/layout/orgChart1"/>
    <dgm:cxn modelId="{6F7D80A7-EC70-417F-A07F-74A7FA14A069}" type="presParOf" srcId="{CD76B053-25D2-418E-B3BF-CDBA14300F2A}" destId="{64323821-7183-4F84-9BB9-03F81C851248}" srcOrd="0" destOrd="0" presId="urn:microsoft.com/office/officeart/2005/8/layout/orgChart1"/>
    <dgm:cxn modelId="{C07DB6D3-941D-4BB4-897A-C2FB320A420A}" type="presParOf" srcId="{64323821-7183-4F84-9BB9-03F81C851248}" destId="{0B1F33EE-C7F9-4E0C-8775-F41235D9E1B8}" srcOrd="0" destOrd="0" presId="urn:microsoft.com/office/officeart/2005/8/layout/orgChart1"/>
    <dgm:cxn modelId="{797DC206-AB45-47C2-AB17-8914A94E6762}" type="presParOf" srcId="{64323821-7183-4F84-9BB9-03F81C851248}" destId="{E40A1F9E-3B97-4964-B3DC-24C3EAE93454}" srcOrd="1" destOrd="0" presId="urn:microsoft.com/office/officeart/2005/8/layout/orgChart1"/>
    <dgm:cxn modelId="{001430FD-62EF-44E6-A0E2-006880555D0E}" type="presParOf" srcId="{CD76B053-25D2-418E-B3BF-CDBA14300F2A}" destId="{9695ED49-6909-47C4-BE59-38408CFAB8A5}" srcOrd="1" destOrd="0" presId="urn:microsoft.com/office/officeart/2005/8/layout/orgChart1"/>
    <dgm:cxn modelId="{FE5C1376-22DA-43CA-9BE8-7928C88B93D4}" type="presParOf" srcId="{CD76B053-25D2-418E-B3BF-CDBA14300F2A}" destId="{A07277D8-4FBD-4837-A680-A1CBD273D036}" srcOrd="2" destOrd="0" presId="urn:microsoft.com/office/officeart/2005/8/layout/orgChart1"/>
    <dgm:cxn modelId="{FC3F7695-CE60-4C01-A444-C875231821F5}" type="presParOf" srcId="{8496D125-B7E0-4738-9BA6-8D1F55AF653E}" destId="{5DF0A334-576D-4D82-85C5-9534C9E8BF9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B74C9-8986-430E-9D54-92ACABF38353}">
      <dsp:nvSpPr>
        <dsp:cNvPr id="0" name=""/>
        <dsp:cNvSpPr/>
      </dsp:nvSpPr>
      <dsp:spPr>
        <a:xfrm>
          <a:off x="3619500" y="1508675"/>
          <a:ext cx="1976271" cy="1035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782"/>
              </a:lnTo>
              <a:lnTo>
                <a:pt x="1976271" y="698782"/>
              </a:lnTo>
              <a:lnTo>
                <a:pt x="1976271" y="10351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4495CB-B06C-455C-BBC1-FA37560D4C46}">
      <dsp:nvSpPr>
        <dsp:cNvPr id="0" name=""/>
        <dsp:cNvSpPr/>
      </dsp:nvSpPr>
      <dsp:spPr>
        <a:xfrm>
          <a:off x="1643228" y="1508675"/>
          <a:ext cx="1976271" cy="1035128"/>
        </a:xfrm>
        <a:custGeom>
          <a:avLst/>
          <a:gdLst/>
          <a:ahLst/>
          <a:cxnLst/>
          <a:rect l="0" t="0" r="0" b="0"/>
          <a:pathLst>
            <a:path>
              <a:moveTo>
                <a:pt x="1976271" y="0"/>
              </a:moveTo>
              <a:lnTo>
                <a:pt x="1976271" y="698782"/>
              </a:lnTo>
              <a:lnTo>
                <a:pt x="0" y="698782"/>
              </a:lnTo>
              <a:lnTo>
                <a:pt x="0" y="1035128"/>
              </a:lnTo>
            </a:path>
          </a:pathLst>
        </a:custGeom>
        <a:noFill/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F51863-633E-4B5E-931F-C8886CFC5157}">
      <dsp:nvSpPr>
        <dsp:cNvPr id="0" name=""/>
        <dsp:cNvSpPr/>
      </dsp:nvSpPr>
      <dsp:spPr>
        <a:xfrm>
          <a:off x="1495236" y="2054"/>
          <a:ext cx="4248527" cy="1506620"/>
        </a:xfrm>
        <a:prstGeom prst="rect">
          <a:avLst/>
        </a:prstGeom>
        <a:gradFill rotWithShape="0">
          <a:gsLst>
            <a:gs pos="0">
              <a:srgbClr val="00B0F0"/>
            </a:gs>
            <a:gs pos="50000">
              <a:srgbClr val="3333FF"/>
            </a:gs>
            <a:gs pos="50000">
              <a:srgbClr val="0000A2"/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Classification of </a:t>
          </a:r>
          <a:r>
            <a:rPr lang="en-US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Catalysis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1495236" y="2054"/>
        <a:ext cx="4248527" cy="1506620"/>
      </dsp:txXfrm>
    </dsp:sp>
    <dsp:sp modelId="{8A117D61-FDFF-4728-9346-85664CFD1B59}">
      <dsp:nvSpPr>
        <dsp:cNvPr id="0" name=""/>
        <dsp:cNvSpPr/>
      </dsp:nvSpPr>
      <dsp:spPr>
        <a:xfrm>
          <a:off x="3302" y="2543803"/>
          <a:ext cx="3279851" cy="1174791"/>
        </a:xfrm>
        <a:prstGeom prst="rect">
          <a:avLst/>
        </a:prstGeom>
        <a:gradFill rotWithShape="0">
          <a:gsLst>
            <a:gs pos="100000">
              <a:srgbClr val="00B0F0"/>
            </a:gs>
            <a:gs pos="50000">
              <a:srgbClr val="3333FF"/>
            </a:gs>
            <a:gs pos="0">
              <a:srgbClr val="0000A4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Homogeneous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3302" y="2543803"/>
        <a:ext cx="3279851" cy="1174791"/>
      </dsp:txXfrm>
    </dsp:sp>
    <dsp:sp modelId="{0B1F33EE-C7F9-4E0C-8775-F41235D9E1B8}">
      <dsp:nvSpPr>
        <dsp:cNvPr id="0" name=""/>
        <dsp:cNvSpPr/>
      </dsp:nvSpPr>
      <dsp:spPr>
        <a:xfrm>
          <a:off x="3955845" y="2543803"/>
          <a:ext cx="3279851" cy="1174791"/>
        </a:xfrm>
        <a:prstGeom prst="rect">
          <a:avLst/>
        </a:prstGeom>
        <a:gradFill rotWithShape="0">
          <a:gsLst>
            <a:gs pos="100000">
              <a:srgbClr val="00B0F0"/>
            </a:gs>
            <a:gs pos="50000">
              <a:srgbClr val="3333FF"/>
            </a:gs>
            <a:gs pos="0">
              <a:srgbClr val="0000A8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Heterogeneous</a:t>
          </a:r>
          <a:endParaRPr lang="en-US" sz="24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55845" y="2543803"/>
        <a:ext cx="3279851" cy="1174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5390-4B50-4188-933F-4C937CFB37D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8C911-2B1C-46A2-BC0E-D94FCA09E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321945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B0F0"/>
                </a:solidFill>
              </a:rPr>
              <a:t>Catalysis</a:t>
            </a:r>
            <a:r>
              <a:rPr lang="en-US" dirty="0" smtClean="0">
                <a:solidFill>
                  <a:srgbClr val="00B0F0"/>
                </a:solidFill>
              </a:rPr>
              <a:t/>
            </a:r>
            <a:br>
              <a:rPr lang="en-US" dirty="0" smtClean="0">
                <a:solidFill>
                  <a:srgbClr val="00B0F0"/>
                </a:solidFill>
              </a:rPr>
            </a:br>
            <a:r>
              <a:rPr lang="en-US" sz="3100" b="1" dirty="0" smtClean="0">
                <a:solidFill>
                  <a:srgbClr val="00B050"/>
                </a:solidFill>
              </a:rPr>
              <a:t>Inorganic Chemistry</a:t>
            </a:r>
            <a:br>
              <a:rPr lang="en-US" sz="3100" b="1" dirty="0" smtClean="0">
                <a:solidFill>
                  <a:srgbClr val="00B050"/>
                </a:solidFill>
              </a:rPr>
            </a:br>
            <a:r>
              <a:rPr lang="en-US" sz="3100" b="1" dirty="0" smtClean="0">
                <a:solidFill>
                  <a:srgbClr val="00B050"/>
                </a:solidFill>
              </a:rPr>
              <a:t>B. Sc. II Sem. IV Paper- VII</a:t>
            </a:r>
            <a:endParaRPr lang="en-US" sz="3100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Dr. </a:t>
            </a:r>
            <a:r>
              <a:rPr lang="en-US" sz="2400" dirty="0" err="1" smtClean="0">
                <a:solidFill>
                  <a:srgbClr val="7030A0"/>
                </a:solidFill>
              </a:rPr>
              <a:t>Renuka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Pawar</a:t>
            </a:r>
            <a:endParaRPr lang="en-US" sz="2400" dirty="0" smtClean="0">
              <a:solidFill>
                <a:srgbClr val="7030A0"/>
              </a:solidFill>
            </a:endParaRPr>
          </a:p>
          <a:p>
            <a:r>
              <a:rPr lang="en-US" sz="2400" dirty="0" smtClean="0">
                <a:solidFill>
                  <a:srgbClr val="7030A0"/>
                </a:solidFill>
              </a:rPr>
              <a:t>Associate Professor &amp; Head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Department of Chemistry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Shri Vijaysinha Yadav College, </a:t>
            </a:r>
            <a:r>
              <a:rPr lang="en-US" sz="2400" dirty="0" err="1" smtClean="0">
                <a:solidFill>
                  <a:srgbClr val="7030A0"/>
                </a:solidFill>
              </a:rPr>
              <a:t>Peth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Vadgaon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6646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Catalysis- 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Definations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1]</a:t>
            </a:r>
            <a:r>
              <a:rPr lang="en-US" sz="28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Jons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Jacob Berzelius (1935) “Any substance which by its mere presence brings about the chemical  change but in the absence of it  such change is not possible.”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2]Wilhelm Ostwald(1988)  “ Any substance which alters the rate of chemical reaction  and remains unaffected  chemically during that reaction is known as catalyst and phenomenon  is known as catalysis.”</a:t>
            </a:r>
          </a:p>
          <a:p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913F1C69-C9C5-E84E-B3E7-A3E7799BE3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609600"/>
          <a:ext cx="7239000" cy="4083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مستطيل مستدير الزوايا 5">
            <a:extLst>
              <a:ext uri="{FF2B5EF4-FFF2-40B4-BE49-F238E27FC236}">
                <a16:creationId xmlns:a16="http://schemas.microsoft.com/office/drawing/2014/main" xmlns="" id="{0400BCB0-801F-9B46-B899-74CB53213580}"/>
              </a:ext>
            </a:extLst>
          </p:cNvPr>
          <p:cNvSpPr/>
          <p:nvPr/>
        </p:nvSpPr>
        <p:spPr>
          <a:xfrm>
            <a:off x="1905000" y="4953000"/>
            <a:ext cx="1981200" cy="1447800"/>
          </a:xfrm>
          <a:prstGeom prst="roundRect">
            <a:avLst/>
          </a:prstGeom>
          <a:noFill/>
          <a:ln>
            <a:solidFill>
              <a:srgbClr val="0000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Catalyst and Reactants are in same phase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سهم للأسفل 7">
            <a:extLst>
              <a:ext uri="{FF2B5EF4-FFF2-40B4-BE49-F238E27FC236}">
                <a16:creationId xmlns:a16="http://schemas.microsoft.com/office/drawing/2014/main" xmlns="" id="{B1D32E7B-A234-2B4D-9627-2A01564B70C4}"/>
              </a:ext>
            </a:extLst>
          </p:cNvPr>
          <p:cNvSpPr/>
          <p:nvPr/>
        </p:nvSpPr>
        <p:spPr>
          <a:xfrm>
            <a:off x="2819400" y="4343400"/>
            <a:ext cx="171450" cy="57626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مستطيل مستدير الزوايا 9">
            <a:extLst>
              <a:ext uri="{FF2B5EF4-FFF2-40B4-BE49-F238E27FC236}">
                <a16:creationId xmlns:a16="http://schemas.microsoft.com/office/drawing/2014/main" xmlns="" id="{386F411D-D5EF-F94D-A60D-DDA4551A10CD}"/>
              </a:ext>
            </a:extLst>
          </p:cNvPr>
          <p:cNvSpPr/>
          <p:nvPr/>
        </p:nvSpPr>
        <p:spPr>
          <a:xfrm>
            <a:off x="5867400" y="4953000"/>
            <a:ext cx="2133600" cy="1524000"/>
          </a:xfrm>
          <a:prstGeom prst="roundRect">
            <a:avLst/>
          </a:prstGeom>
          <a:noFill/>
          <a:ln>
            <a:solidFill>
              <a:srgbClr val="0000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Catalyst and Reactants are in different phases</a:t>
            </a:r>
          </a:p>
          <a:p>
            <a:pPr algn="ctr">
              <a:defRPr/>
            </a:pPr>
            <a:endParaRPr lang="en-US" sz="2000" dirty="0"/>
          </a:p>
        </p:txBody>
      </p:sp>
      <p:sp>
        <p:nvSpPr>
          <p:cNvPr id="11" name="سهم للأسفل 10">
            <a:extLst>
              <a:ext uri="{FF2B5EF4-FFF2-40B4-BE49-F238E27FC236}">
                <a16:creationId xmlns:a16="http://schemas.microsoft.com/office/drawing/2014/main" xmlns="" id="{1288C636-18B0-FE46-94F5-A0F7570734FA}"/>
              </a:ext>
            </a:extLst>
          </p:cNvPr>
          <p:cNvSpPr/>
          <p:nvPr/>
        </p:nvSpPr>
        <p:spPr>
          <a:xfrm>
            <a:off x="6858000" y="4343400"/>
            <a:ext cx="171450" cy="57626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1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8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xmlns="" id="{1993E192-7850-3D44-8475-13CE55BC0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839200" cy="7181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GB" altLang="en-US" sz="24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1] Homogeneous Catalysis</a:t>
            </a:r>
          </a:p>
          <a:p>
            <a:pPr>
              <a:spcAft>
                <a:spcPts val="600"/>
              </a:spcAft>
            </a:pPr>
            <a:r>
              <a:rPr lang="en-GB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GB" altLang="en-US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     </a:t>
            </a:r>
            <a:r>
              <a:rPr lang="en-GB" altLang="en-US" sz="2400" dirty="0" smtClean="0">
                <a:latin typeface="Arial" panose="020B0604020202020204" pitchFamily="34" charset="0"/>
              </a:rPr>
              <a:t>• </a:t>
            </a:r>
            <a:r>
              <a:rPr lang="en-GB" altLang="en-US" sz="2400" dirty="0">
                <a:latin typeface="Arial" panose="020B0604020202020204" pitchFamily="34" charset="0"/>
              </a:rPr>
              <a:t>catalyst and reactants are in the </a:t>
            </a:r>
            <a:r>
              <a:rPr lang="en-GB" altLang="en-US" sz="2400" dirty="0">
                <a:solidFill>
                  <a:srgbClr val="CC0000"/>
                </a:solidFill>
                <a:latin typeface="Arial" panose="020B0604020202020204" pitchFamily="34" charset="0"/>
              </a:rPr>
              <a:t>same phase</a:t>
            </a:r>
            <a:endParaRPr lang="en-GB" altLang="en-US" sz="2400" dirty="0"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altLang="en-US" sz="2400" dirty="0">
                <a:latin typeface="Arial" panose="020B0604020202020204" pitchFamily="34" charset="0"/>
              </a:rPr>
              <a:t> </a:t>
            </a:r>
            <a:r>
              <a:rPr lang="en-GB" altLang="en-US" sz="2400" dirty="0" smtClean="0">
                <a:latin typeface="Arial" panose="020B0604020202020204" pitchFamily="34" charset="0"/>
              </a:rPr>
              <a:t>     • </a:t>
            </a:r>
            <a:r>
              <a:rPr lang="en-GB" altLang="en-US" sz="2400" dirty="0">
                <a:latin typeface="Arial" panose="020B0604020202020204" pitchFamily="34" charset="0"/>
              </a:rPr>
              <a:t>reaction proceeds through an intermediate species with lower energy</a:t>
            </a:r>
          </a:p>
          <a:p>
            <a:pPr>
              <a:spcAft>
                <a:spcPts val="600"/>
              </a:spcAft>
            </a:pPr>
            <a:r>
              <a:rPr lang="en-GB" altLang="en-US" sz="2400" dirty="0">
                <a:latin typeface="Arial" panose="020B0604020202020204" pitchFamily="34" charset="0"/>
              </a:rPr>
              <a:t> </a:t>
            </a:r>
            <a:r>
              <a:rPr lang="en-GB" altLang="en-US" sz="2400" dirty="0" smtClean="0">
                <a:latin typeface="Arial" panose="020B0604020202020204" pitchFamily="34" charset="0"/>
              </a:rPr>
              <a:t>     • </a:t>
            </a:r>
            <a:r>
              <a:rPr lang="en-GB" altLang="en-US" sz="2400" dirty="0">
                <a:latin typeface="Arial" panose="020B0604020202020204" pitchFamily="34" charset="0"/>
              </a:rPr>
              <a:t>there is usually more than one reaction </a:t>
            </a:r>
            <a:r>
              <a:rPr lang="en-GB" altLang="en-US" sz="2400" dirty="0" smtClean="0">
                <a:latin typeface="Arial" panose="020B0604020202020204" pitchFamily="34" charset="0"/>
              </a:rPr>
              <a:t>steps</a:t>
            </a:r>
            <a:endParaRPr lang="en-GB" altLang="en-US" sz="2000" dirty="0"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altLang="en-US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Examples:</a:t>
            </a:r>
            <a:endParaRPr lang="en-GB" altLang="en-US" sz="20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1] Hydrolysis of</a:t>
            </a: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Ester- Conc</a:t>
            </a: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</a:rPr>
              <a:t>. sulphuric acid catalyses the reaction between acids and 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alcohols</a:t>
            </a:r>
          </a:p>
          <a:p>
            <a:pPr>
              <a:spcAft>
                <a:spcPts val="600"/>
              </a:spcAft>
            </a:pP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CH</a:t>
            </a:r>
            <a:r>
              <a:rPr lang="en-GB" altLang="en-US" sz="2400" baseline="-25000" dirty="0" smtClean="0">
                <a:solidFill>
                  <a:srgbClr val="002060"/>
                </a:solidFill>
                <a:latin typeface="Arial" panose="020B0604020202020204" pitchFamily="34" charset="0"/>
              </a:rPr>
              <a:t>3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COOH(l) + C</a:t>
            </a:r>
            <a:r>
              <a:rPr lang="en-GB" altLang="en-US" sz="2400" baseline="-25000" dirty="0" smtClean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H</a:t>
            </a:r>
            <a:r>
              <a:rPr lang="en-GB" altLang="en-US" sz="2400" baseline="-25000" dirty="0" smtClean="0">
                <a:solidFill>
                  <a:srgbClr val="002060"/>
                </a:solidFill>
                <a:latin typeface="Arial" panose="020B0604020202020204" pitchFamily="34" charset="0"/>
              </a:rPr>
              <a:t>5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OH(l)</a:t>
            </a:r>
            <a:r>
              <a:rPr lang="en-GB" altLang="en-US" sz="24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en-GB" altLang="en-US" sz="2400" dirty="0" smtClean="0">
                <a:solidFill>
                  <a:srgbClr val="FF0000"/>
                </a:solidFill>
                <a:latin typeface="Arial" panose="020B0604020202020204" pitchFamily="34" charset="0"/>
              </a:rPr>
              <a:t>H2SO4(l)    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CH</a:t>
            </a:r>
            <a:r>
              <a:rPr lang="en-GB" altLang="en-US" sz="2400" baseline="-25000" dirty="0" smtClean="0">
                <a:solidFill>
                  <a:srgbClr val="002060"/>
                </a:solidFill>
                <a:latin typeface="Arial" panose="020B0604020202020204" pitchFamily="34" charset="0"/>
              </a:rPr>
              <a:t>3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COOC</a:t>
            </a:r>
            <a:r>
              <a:rPr lang="en-GB" altLang="en-US" sz="2400" baseline="-25000" dirty="0" smtClean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H</a:t>
            </a:r>
            <a:r>
              <a:rPr lang="en-GB" altLang="en-US" sz="2400" baseline="-25000" dirty="0" smtClean="0">
                <a:solidFill>
                  <a:srgbClr val="002060"/>
                </a:solidFill>
                <a:latin typeface="Arial" panose="020B0604020202020204" pitchFamily="34" charset="0"/>
              </a:rPr>
              <a:t>5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(l) + H</a:t>
            </a:r>
            <a:r>
              <a:rPr lang="en-GB" altLang="en-US" sz="2400" baseline="-25000" dirty="0" smtClean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en-GB" altLang="en-US" sz="2400" dirty="0" smtClean="0">
                <a:solidFill>
                  <a:srgbClr val="002060"/>
                </a:solidFill>
                <a:latin typeface="Arial" panose="020B0604020202020204" pitchFamily="34" charset="0"/>
              </a:rPr>
              <a:t>O(l)</a:t>
            </a:r>
          </a:p>
          <a:p>
            <a:pPr>
              <a:spcAft>
                <a:spcPts val="600"/>
              </a:spcAft>
            </a:pPr>
            <a:r>
              <a:rPr lang="en-GB" altLang="en-US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2] Oxidation of sulphur dioxide to sulphur trioxide in presence of nitric oxide as catalyst.</a:t>
            </a:r>
          </a:p>
          <a:p>
            <a:pPr>
              <a:spcAft>
                <a:spcPts val="600"/>
              </a:spcAft>
            </a:pPr>
            <a:r>
              <a:rPr lang="en-GB" altLang="en-US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 2SO2(g) + O2(g)       </a:t>
            </a:r>
            <a:r>
              <a:rPr lang="en-GB" altLang="en-US" sz="2400" dirty="0" smtClean="0">
                <a:solidFill>
                  <a:srgbClr val="FF0000"/>
                </a:solidFill>
                <a:latin typeface="Arial" panose="020B0604020202020204" pitchFamily="34" charset="0"/>
              </a:rPr>
              <a:t>NO(g)</a:t>
            </a:r>
            <a:r>
              <a:rPr lang="en-GB" altLang="en-US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        2SO3(g)</a:t>
            </a:r>
          </a:p>
          <a:p>
            <a:pPr>
              <a:spcAft>
                <a:spcPts val="600"/>
              </a:spcAft>
            </a:pPr>
            <a:r>
              <a:rPr lang="en-GB" altLang="en-US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3] Inversion of cane sugar into glucose and fructose using mineral acid catalyst.</a:t>
            </a:r>
          </a:p>
          <a:p>
            <a:pPr>
              <a:spcAft>
                <a:spcPts val="600"/>
              </a:spcAft>
            </a:pPr>
            <a:r>
              <a:rPr lang="en-GB" altLang="en-US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C12H22O11(l) + H2O(l)  </a:t>
            </a:r>
            <a:r>
              <a:rPr lang="en-GB" altLang="en-US" sz="2400" dirty="0" smtClean="0">
                <a:solidFill>
                  <a:srgbClr val="FF0000"/>
                </a:solidFill>
                <a:latin typeface="Arial" panose="020B0604020202020204" pitchFamily="34" charset="0"/>
              </a:rPr>
              <a:t>H2SO4(l)     </a:t>
            </a:r>
            <a:r>
              <a:rPr lang="en-GB" altLang="en-US" sz="2400" dirty="0" smtClean="0">
                <a:solidFill>
                  <a:srgbClr val="000066"/>
                </a:solidFill>
                <a:latin typeface="Arial" panose="020B0604020202020204" pitchFamily="34" charset="0"/>
              </a:rPr>
              <a:t>C6H12O6(l) + C6H12O6(l)</a:t>
            </a:r>
            <a:endParaRPr lang="en-GB" altLang="en-US" sz="24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GB" altLang="en-US" sz="2400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altLang="en-US" sz="2400" dirty="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lang="en-GB" altLang="en-US" sz="2400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3318" name="Line 6">
            <a:extLst>
              <a:ext uri="{FF2B5EF4-FFF2-40B4-BE49-F238E27FC236}">
                <a16:creationId xmlns:a16="http://schemas.microsoft.com/office/drawing/2014/main" xmlns="" id="{A7574C36-549E-154F-8DA3-3CA13E85B5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762875" y="6604000"/>
            <a:ext cx="142875" cy="1588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3319" name="AutoShape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xmlns="" id="{F4CABC87-8729-014D-AD22-7B5B08F80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9050" y="6413500"/>
            <a:ext cx="342900" cy="3937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3320" name="Line 8">
            <a:extLst>
              <a:ext uri="{FF2B5EF4-FFF2-40B4-BE49-F238E27FC236}">
                <a16:creationId xmlns:a16="http://schemas.microsoft.com/office/drawing/2014/main" xmlns="" id="{98B76EF1-680A-7142-838F-4EFC27CBE6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47775" y="6604000"/>
            <a:ext cx="142875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13321" name="AutoShape 9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xmlns="" id="{8433E9B7-9D35-724D-8D80-9B6FCDA25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775" y="6413500"/>
            <a:ext cx="257175" cy="3937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216891" y="4875212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674091" y="6161964"/>
            <a:ext cx="1524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924300" y="3578224"/>
            <a:ext cx="1600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3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2" name="Text Box 1036">
            <a:extLst>
              <a:ext uri="{FF2B5EF4-FFF2-40B4-BE49-F238E27FC236}">
                <a16:creationId xmlns:a16="http://schemas.microsoft.com/office/drawing/2014/main" xmlns="" id="{7D25D465-DB6E-034A-8854-F4B600B52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54000"/>
            <a:ext cx="8686800" cy="5591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GB" altLang="en-US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2] Heterogeneous Catalysis</a:t>
            </a:r>
          </a:p>
          <a:p>
            <a:pPr>
              <a:spcAft>
                <a:spcPts val="200"/>
              </a:spcAft>
            </a:pPr>
            <a:r>
              <a:rPr lang="en-GB" altLang="en-US" sz="3200" dirty="0" smtClean="0">
                <a:latin typeface="Arial" panose="020B0604020202020204" pitchFamily="34" charset="0"/>
              </a:rPr>
              <a:t>• catalyst and reactants are in the </a:t>
            </a:r>
            <a:r>
              <a:rPr lang="en-GB" altLang="en-US" sz="3200" dirty="0" smtClean="0">
                <a:solidFill>
                  <a:srgbClr val="CC0000"/>
                </a:solidFill>
                <a:latin typeface="Arial" panose="020B0604020202020204" pitchFamily="34" charset="0"/>
              </a:rPr>
              <a:t>different phases.</a:t>
            </a:r>
          </a:p>
          <a:p>
            <a:pPr>
              <a:spcAft>
                <a:spcPts val="200"/>
              </a:spcAft>
            </a:pPr>
            <a:r>
              <a:rPr lang="en-GB" altLang="en-US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Examples:</a:t>
            </a:r>
          </a:p>
          <a:p>
            <a:pPr>
              <a:spcAft>
                <a:spcPts val="200"/>
              </a:spcAft>
            </a:pP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1] Manufacture of ammonia by </a:t>
            </a:r>
            <a:r>
              <a:rPr lang="en-GB" altLang="en-US" sz="28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Habers</a:t>
            </a: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 process</a:t>
            </a:r>
          </a:p>
          <a:p>
            <a:pPr>
              <a:spcAft>
                <a:spcPts val="200"/>
              </a:spcAft>
            </a:pP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        N2(g) + 3H2(g)      </a:t>
            </a:r>
            <a:r>
              <a:rPr lang="en-GB" altLang="en-US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Fe/Mo(s)</a:t>
            </a: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   2NH3(g)</a:t>
            </a:r>
          </a:p>
          <a:p>
            <a:pPr>
              <a:spcAft>
                <a:spcPts val="200"/>
              </a:spcAft>
            </a:pP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2] Manufacture of sulphuric acid by Contact process</a:t>
            </a:r>
          </a:p>
          <a:p>
            <a:pPr>
              <a:spcAft>
                <a:spcPts val="200"/>
              </a:spcAft>
            </a:pP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        2SO2(g) + O2(g)    </a:t>
            </a:r>
            <a:r>
              <a:rPr lang="en-GB" altLang="en-US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Pt(s)          </a:t>
            </a: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2SO3(g)</a:t>
            </a:r>
          </a:p>
          <a:p>
            <a:pPr>
              <a:spcAft>
                <a:spcPts val="200"/>
              </a:spcAft>
            </a:pP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3] Decomposition of steam by carbon monoxide in presence of ferric oxide</a:t>
            </a:r>
          </a:p>
          <a:p>
            <a:pPr>
              <a:spcAft>
                <a:spcPts val="200"/>
              </a:spcAft>
            </a:pP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         CO(g) + H2O(steam)    </a:t>
            </a:r>
            <a:r>
              <a:rPr lang="en-GB" altLang="en-US" sz="2800" dirty="0" smtClean="0">
                <a:solidFill>
                  <a:srgbClr val="FF0000"/>
                </a:solidFill>
                <a:latin typeface="Arial" panose="020B0604020202020204" pitchFamily="34" charset="0"/>
              </a:rPr>
              <a:t>Fe2O3(s)    </a:t>
            </a:r>
            <a:r>
              <a:rPr lang="en-GB" altLang="en-US" sz="2800" dirty="0" smtClean="0">
                <a:solidFill>
                  <a:srgbClr val="0070C0"/>
                </a:solidFill>
                <a:latin typeface="Arial" panose="020B0604020202020204" pitchFamily="34" charset="0"/>
              </a:rPr>
              <a:t>H2(g) + CO2(g)</a:t>
            </a:r>
            <a:endParaRPr lang="en-GB" altLang="en-US" sz="28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40977" name="AutoShape 104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xmlns="" id="{7EF14970-5935-3A4F-B51C-124223C91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1790700"/>
            <a:ext cx="247650" cy="330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0979" name="Line 1043">
            <a:extLst>
              <a:ext uri="{FF2B5EF4-FFF2-40B4-BE49-F238E27FC236}">
                <a16:creationId xmlns:a16="http://schemas.microsoft.com/office/drawing/2014/main" xmlns="" id="{A38CCE09-6B1F-4C4B-94E5-83A98C96D2FF}"/>
              </a:ext>
            </a:extLst>
          </p:cNvPr>
          <p:cNvSpPr>
            <a:spLocks noChangeShapeType="1"/>
          </p:cNvSpPr>
          <p:nvPr/>
        </p:nvSpPr>
        <p:spPr bwMode="auto">
          <a:xfrm>
            <a:off x="7762875" y="6604000"/>
            <a:ext cx="142875" cy="1588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0980" name="AutoShape 104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xmlns="" id="{576E8760-DE44-F948-9C37-2366D390A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9050" y="6413500"/>
            <a:ext cx="342900" cy="3937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0981" name="Line 1045">
            <a:extLst>
              <a:ext uri="{FF2B5EF4-FFF2-40B4-BE49-F238E27FC236}">
                <a16:creationId xmlns:a16="http://schemas.microsoft.com/office/drawing/2014/main" xmlns="" id="{1E5D6F94-704D-E140-ABB4-C6C6B6D103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47775" y="6604000"/>
            <a:ext cx="142875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40982" name="AutoShape 104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xmlns="" id="{A9939A22-807F-3846-AE27-EEA6DA95D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775" y="6413500"/>
            <a:ext cx="257175" cy="3937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912927" y="3049637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964675" y="3962400"/>
            <a:ext cx="1524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789227" y="525780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92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6106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Types of Catalysis: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1] Positive Catalysis-  </a:t>
            </a:r>
            <a:r>
              <a:rPr lang="en-US" sz="2400" dirty="0" smtClean="0">
                <a:solidFill>
                  <a:srgbClr val="00B050"/>
                </a:solidFill>
              </a:rPr>
              <a:t>A catalyst  which accelerates or increases the rate of the chemical reaction is known as Positive catalyst and the phenomenon is positive catalysis.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e.g. </a:t>
            </a:r>
            <a:r>
              <a:rPr lang="en-US" sz="2400" dirty="0" err="1" smtClean="0">
                <a:solidFill>
                  <a:srgbClr val="00B050"/>
                </a:solidFill>
              </a:rPr>
              <a:t>i</a:t>
            </a:r>
            <a:r>
              <a:rPr lang="en-US" sz="2400" dirty="0" smtClean="0">
                <a:solidFill>
                  <a:srgbClr val="00B050"/>
                </a:solidFill>
              </a:rPr>
              <a:t>) Mfg. of ammonia by </a:t>
            </a:r>
            <a:r>
              <a:rPr lang="en-US" sz="2400" dirty="0" err="1" smtClean="0">
                <a:solidFill>
                  <a:srgbClr val="00B050"/>
                </a:solidFill>
              </a:rPr>
              <a:t>Habers</a:t>
            </a:r>
            <a:r>
              <a:rPr lang="en-US" sz="2400" dirty="0" smtClean="0">
                <a:solidFill>
                  <a:srgbClr val="00B050"/>
                </a:solidFill>
              </a:rPr>
              <a:t> Process- </a:t>
            </a:r>
          </a:p>
          <a:p>
            <a:r>
              <a:rPr lang="en-GB" altLang="en-US" sz="2400" dirty="0" smtClean="0">
                <a:solidFill>
                  <a:srgbClr val="00B050"/>
                </a:solidFill>
                <a:latin typeface="Arial" panose="020B0604020202020204" pitchFamily="34" charset="0"/>
              </a:rPr>
              <a:t>                N2(g) + 3H2(g)      Fe/Mo(s)      2NH3(g</a:t>
            </a:r>
            <a:endParaRPr lang="en-US" sz="2400" dirty="0" smtClean="0">
              <a:solidFill>
                <a:srgbClr val="00B050"/>
              </a:solidFill>
            </a:endParaRPr>
          </a:p>
          <a:p>
            <a:pPr>
              <a:spcAft>
                <a:spcPts val="200"/>
              </a:spcAft>
            </a:pPr>
            <a:r>
              <a:rPr lang="en-GB" altLang="en-US" sz="2000" dirty="0" smtClean="0">
                <a:solidFill>
                  <a:srgbClr val="00B050"/>
                </a:solidFill>
                <a:latin typeface="Arial" panose="020B0604020202020204" pitchFamily="34" charset="0"/>
              </a:rPr>
              <a:t>       ii) Manufacture of sulphuric acid by Contact process</a:t>
            </a:r>
          </a:p>
          <a:p>
            <a:pPr>
              <a:spcAft>
                <a:spcPts val="200"/>
              </a:spcAft>
            </a:pPr>
            <a:r>
              <a:rPr lang="en-GB" altLang="en-US" sz="2000" dirty="0" smtClean="0">
                <a:solidFill>
                  <a:srgbClr val="00B050"/>
                </a:solidFill>
                <a:latin typeface="Arial" panose="020B0604020202020204" pitchFamily="34" charset="0"/>
              </a:rPr>
              <a:t>                     2SO2(g) + O2(g)    Pt(s)             2SO3(g)</a:t>
            </a:r>
          </a:p>
          <a:p>
            <a:pPr>
              <a:spcAft>
                <a:spcPts val="200"/>
              </a:spcAft>
            </a:pPr>
            <a:r>
              <a:rPr lang="en-US" sz="2400" b="1" dirty="0" smtClean="0">
                <a:solidFill>
                  <a:srgbClr val="7030A0"/>
                </a:solidFill>
              </a:rPr>
              <a:t>2] Negative Catalysis-  </a:t>
            </a:r>
            <a:r>
              <a:rPr lang="en-US" sz="2400" dirty="0" smtClean="0">
                <a:solidFill>
                  <a:srgbClr val="00B050"/>
                </a:solidFill>
              </a:rPr>
              <a:t>A catalyst which retards or decreases the rate of the chemical reaction is known as negative catalyst and the phenomenon is negative catalysis.</a:t>
            </a:r>
          </a:p>
          <a:p>
            <a:pPr marL="971550" lvl="1" indent="-514350">
              <a:spcAft>
                <a:spcPts val="200"/>
              </a:spcAft>
              <a:buAutoNum type="romanLcParenR"/>
            </a:pPr>
            <a:r>
              <a:rPr lang="en-US" sz="2400" dirty="0" smtClean="0">
                <a:solidFill>
                  <a:srgbClr val="00B050"/>
                </a:solidFill>
              </a:rPr>
              <a:t>    Decomposition of Hydrogen peroxide-</a:t>
            </a:r>
          </a:p>
          <a:p>
            <a:pPr marL="514350" indent="-514350">
              <a:spcAft>
                <a:spcPts val="200"/>
              </a:spcAft>
            </a:pPr>
            <a:r>
              <a:rPr lang="en-US" sz="2400" dirty="0" smtClean="0">
                <a:solidFill>
                  <a:srgbClr val="00B050"/>
                </a:solidFill>
              </a:rPr>
              <a:t>                        2H2O2        H2SO4         2H2O + O2</a:t>
            </a:r>
          </a:p>
          <a:p>
            <a:pPr marL="971550" lvl="1" indent="-514350">
              <a:spcAft>
                <a:spcPts val="200"/>
              </a:spcAft>
              <a:buAutoNum type="romanLcParenR" startAt="2"/>
            </a:pPr>
            <a:r>
              <a:rPr lang="en-US" sz="2400" dirty="0" smtClean="0">
                <a:solidFill>
                  <a:srgbClr val="00B050"/>
                </a:solidFill>
              </a:rPr>
              <a:t>Oxidation of Chloroform- </a:t>
            </a:r>
          </a:p>
          <a:p>
            <a:pPr marL="514350" indent="-514350">
              <a:spcAft>
                <a:spcPts val="200"/>
              </a:spcAft>
            </a:pPr>
            <a:r>
              <a:rPr lang="en-US" sz="2400" dirty="0" smtClean="0">
                <a:solidFill>
                  <a:srgbClr val="00B050"/>
                </a:solidFill>
              </a:rPr>
              <a:t>                        2CHCl3 + O2       C2H5OH        2COCl2 + 2HCl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2600" y="2209800"/>
            <a:ext cx="2696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2000" dirty="0" smtClean="0">
                <a:solidFill>
                  <a:srgbClr val="00B050"/>
                </a:solidFill>
                <a:latin typeface="Arial" panose="020B0604020202020204" pitchFamily="34" charset="0"/>
              </a:rPr>
              <a:t>)</a:t>
            </a:r>
            <a:endParaRPr lang="en-US" sz="2000" dirty="0">
              <a:solidFill>
                <a:srgbClr val="00B05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114800" y="2378010"/>
            <a:ext cx="1524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69709" y="3058556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971800" y="48768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810000" y="579120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6868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3] Auto Catalysis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 catalytic  reaction , one of the product formed in the reaction acts as the catalyst  enhancing  the rate  reaction  is called as auto catalysis .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Titration of  oxalic acid with KMnO4 – 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2KMnO4  + 3H2SO4                 K2SO4 + 2MnSO4 + 3H2O + 5(O)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Auto Catalyst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5(O) + 5H2C2O4                      MnSO4   5H2O + 10 CO2  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ii) Hydrolysis of Ethyl acetate –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CH3COOC2H5  +  H2O                       CH3COOH  +  C2H5OH   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Auto Catalyst      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4]  Induced Catalysis -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 some chemical reaction,  presence of one of the substance  induces and enhances  the  rate of  the reaction  that substance is called as induced catalyst and the phenomenon is  induced catalysis .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Oxidation of  sodium </a:t>
            </a:r>
            <a:r>
              <a:rPr lang="en-US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arsenite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Na3AsO3 + Na2SO3                    Na3AsO4 + Na2SO4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Induced catalyst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971800" y="2590800"/>
            <a:ext cx="1371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352800" y="1828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886200" y="33528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733800" y="58674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48734"/>
            <a:ext cx="8686800" cy="561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5] Acid-Base Catalysis-</a:t>
            </a:r>
          </a:p>
          <a:p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Acid Catalysis- 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Hydrolysis of </a:t>
            </a:r>
            <a:r>
              <a:rPr lang="en-US" sz="2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canesugar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with dil. </a:t>
            </a:r>
            <a:r>
              <a:rPr lang="en-US" sz="2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endParaRPr lang="en-US" sz="2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                C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+ H.OH 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dil. </a:t>
            </a:r>
            <a:r>
              <a:rPr lang="en-US" sz="2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6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canesugar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glucose    fructose</a:t>
            </a:r>
          </a:p>
          <a:p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Base Catalysis- </a:t>
            </a:r>
            <a:r>
              <a:rPr lang="en-US" sz="22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Benzaldehyde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in presence of alkali condenses with </a:t>
            </a:r>
          </a:p>
          <a:p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aldehyde or ketone. </a:t>
            </a:r>
          </a:p>
          <a:p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CHO + C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CHO                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CH      CH.CHO +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 </a:t>
            </a:r>
          </a:p>
          <a:p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Benzaldehyde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Acetaldehyde                      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Cinnamaldehyde</a:t>
            </a:r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6] Enzyme Catalysis – 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catalytic reaction in which enzyme acts as</a:t>
            </a:r>
          </a:p>
          <a:p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the catalyst is called as enzyme catalysis. </a:t>
            </a:r>
          </a:p>
          <a:p>
            <a:r>
              <a:rPr lang="en-US" sz="2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i) Maltose is converted into glucose in presence of enzyme maltase </a:t>
            </a:r>
          </a:p>
          <a:p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  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Maltase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r>
              <a:rPr lang="en-US" sz="22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Maltose</a:t>
            </a:r>
            <a:r>
              <a:rPr lang="en-US" sz="2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glucose</a:t>
            </a:r>
          </a:p>
          <a:p>
            <a:r>
              <a:rPr lang="en-US" sz="2200" baseline="-25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6    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Zymase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OH  +  2CO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aseline="-25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005049" y="1337481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747447" y="2595503"/>
            <a:ext cx="9815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43600" y="2680648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931090" y="2589248"/>
            <a:ext cx="3048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914031" y="25146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048000" y="4572000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048000" y="5257800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79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9036961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Characteristics of Catalytic </a:t>
            </a:r>
            <a:r>
              <a:rPr lang="en-US" sz="2400" b="1" dirty="0" smtClean="0">
                <a:solidFill>
                  <a:srgbClr val="7030A0"/>
                </a:solidFill>
              </a:rPr>
              <a:t>Reactions: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(i)   A </a:t>
            </a:r>
            <a:r>
              <a:rPr lang="en-US" sz="2400" dirty="0">
                <a:solidFill>
                  <a:srgbClr val="00B050"/>
                </a:solidFill>
              </a:rPr>
              <a:t>small amount of the catalyst is sufficient to accelerate the rate of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chemical </a:t>
            </a:r>
            <a:r>
              <a:rPr lang="en-US" sz="2400" dirty="0">
                <a:solidFill>
                  <a:srgbClr val="00B050"/>
                </a:solidFill>
              </a:rPr>
              <a:t>reaction.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(ii) According to Baker catalyst not even accelerate the reaction </a:t>
            </a:r>
            <a:r>
              <a:rPr lang="en-US" sz="2400" dirty="0" smtClean="0">
                <a:solidFill>
                  <a:srgbClr val="00B050"/>
                </a:solidFill>
              </a:rPr>
              <a:t>but</a:t>
            </a: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also </a:t>
            </a:r>
            <a:r>
              <a:rPr lang="en-US" sz="2400" dirty="0">
                <a:solidFill>
                  <a:srgbClr val="00B050"/>
                </a:solidFill>
              </a:rPr>
              <a:t>starts that reaction, in absence of which the reaction stops.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(iii) The catalyst does not undergo any chemical change as a result of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the </a:t>
            </a:r>
            <a:r>
              <a:rPr lang="en-US" sz="2400" dirty="0">
                <a:solidFill>
                  <a:srgbClr val="00B050"/>
                </a:solidFill>
              </a:rPr>
              <a:t>chemical reaction. It may undergo a physical change.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Sometimes </a:t>
            </a:r>
            <a:r>
              <a:rPr lang="en-US" sz="2400" dirty="0">
                <a:solidFill>
                  <a:srgbClr val="00B050"/>
                </a:solidFill>
              </a:rPr>
              <a:t>its composition of the surface layer changes</a:t>
            </a:r>
            <a:r>
              <a:rPr lang="en-US" sz="2400" dirty="0" smtClean="0">
                <a:solidFill>
                  <a:srgbClr val="00B050"/>
                </a:solidFill>
              </a:rPr>
              <a:t>.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       e.g</a:t>
            </a:r>
            <a:r>
              <a:rPr lang="en-US" sz="2400" dirty="0">
                <a:solidFill>
                  <a:srgbClr val="00B050"/>
                </a:solidFill>
              </a:rPr>
              <a:t>. During the decomposition of potassium chlorate, manganese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dioxide </a:t>
            </a:r>
            <a:r>
              <a:rPr lang="en-US" sz="2400" dirty="0">
                <a:solidFill>
                  <a:srgbClr val="00B050"/>
                </a:solidFill>
              </a:rPr>
              <a:t>is converted into a fine powder from coarse powder.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(iv) In some cases catalyst cannot start a reaction but can alter the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speed </a:t>
            </a:r>
            <a:r>
              <a:rPr lang="en-US" sz="2400" dirty="0">
                <a:solidFill>
                  <a:srgbClr val="00B050"/>
                </a:solidFill>
              </a:rPr>
              <a:t>of the chemical reaction.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(v) The action of catalyst is specific i.e. certain catalyst can accelerate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only </a:t>
            </a:r>
            <a:r>
              <a:rPr lang="en-US" sz="2400" dirty="0">
                <a:solidFill>
                  <a:srgbClr val="00B050"/>
                </a:solidFill>
              </a:rPr>
              <a:t>one type of chemical reaction.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      </a:t>
            </a:r>
            <a:r>
              <a:rPr lang="en-US" sz="2400" dirty="0" err="1" smtClean="0">
                <a:solidFill>
                  <a:srgbClr val="00B050"/>
                </a:solidFill>
              </a:rPr>
              <a:t>eg</a:t>
            </a:r>
            <a:r>
              <a:rPr lang="en-US" sz="2400" dirty="0">
                <a:solidFill>
                  <a:srgbClr val="00B050"/>
                </a:solidFill>
              </a:rPr>
              <a:t>. </a:t>
            </a:r>
            <a:r>
              <a:rPr lang="en-US" sz="2400" dirty="0" smtClean="0">
                <a:solidFill>
                  <a:srgbClr val="00B050"/>
                </a:solidFill>
              </a:rPr>
              <a:t>MnO</a:t>
            </a:r>
            <a:r>
              <a:rPr lang="en-US" sz="2400" dirty="0">
                <a:solidFill>
                  <a:srgbClr val="00B050"/>
                </a:solidFill>
              </a:rPr>
              <a:t>2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>
                <a:solidFill>
                  <a:srgbClr val="00B050"/>
                </a:solidFill>
              </a:rPr>
              <a:t>decomposes potassium chlorate but cannot decompose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perchlorate</a:t>
            </a:r>
            <a:r>
              <a:rPr lang="en-US" sz="2400" dirty="0">
                <a:solidFill>
                  <a:srgbClr val="00B050"/>
                </a:solidFill>
              </a:rPr>
              <a:t>.</a:t>
            </a:r>
          </a:p>
          <a:p>
            <a:endParaRPr lang="en-US" sz="2400" b="1" dirty="0">
              <a:solidFill>
                <a:srgbClr val="7030A0"/>
              </a:solidFill>
            </a:endParaRPr>
          </a:p>
          <a:p>
            <a:endParaRPr 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679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533400"/>
            <a:ext cx="1236512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(vi) A catalyst does not alter the value of equilibrium constant in </a:t>
            </a:r>
            <a:r>
              <a:rPr lang="en-US" sz="2400" dirty="0" smtClean="0">
                <a:solidFill>
                  <a:srgbClr val="00B050"/>
                </a:solidFill>
              </a:rPr>
              <a:t>a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      </a:t>
            </a:r>
            <a:r>
              <a:rPr lang="en-US" sz="2400" dirty="0">
                <a:solidFill>
                  <a:srgbClr val="00B050"/>
                </a:solidFill>
              </a:rPr>
              <a:t>reversible reaction. </a:t>
            </a:r>
            <a:r>
              <a:rPr lang="en-US" sz="2400" dirty="0" smtClean="0">
                <a:solidFill>
                  <a:srgbClr val="00B050"/>
                </a:solidFill>
              </a:rPr>
              <a:t>Catalyst </a:t>
            </a:r>
            <a:r>
              <a:rPr lang="en-US" sz="2400" dirty="0">
                <a:solidFill>
                  <a:srgbClr val="00B050"/>
                </a:solidFill>
              </a:rPr>
              <a:t>accelerates both the forward and </a:t>
            </a:r>
            <a:r>
              <a:rPr lang="en-US" sz="2400" dirty="0" smtClean="0">
                <a:solidFill>
                  <a:srgbClr val="00B050"/>
                </a:solidFill>
              </a:rPr>
              <a:t>the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      backward </a:t>
            </a:r>
            <a:r>
              <a:rPr lang="en-US" sz="2400" dirty="0">
                <a:solidFill>
                  <a:srgbClr val="00B050"/>
                </a:solidFill>
              </a:rPr>
              <a:t>reactions to the same extent and </a:t>
            </a:r>
            <a:r>
              <a:rPr lang="en-US" sz="2400" dirty="0" smtClean="0">
                <a:solidFill>
                  <a:srgbClr val="00B050"/>
                </a:solidFill>
              </a:rPr>
              <a:t>the </a:t>
            </a:r>
            <a:r>
              <a:rPr lang="en-US" sz="2400" dirty="0">
                <a:solidFill>
                  <a:srgbClr val="00B050"/>
                </a:solidFill>
              </a:rPr>
              <a:t>equilibrium point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remains </a:t>
            </a:r>
            <a:r>
              <a:rPr lang="en-US" sz="2400" dirty="0">
                <a:solidFill>
                  <a:srgbClr val="00B050"/>
                </a:solidFill>
              </a:rPr>
              <a:t>unchanged. A catalyst enhances the speed and reaction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attains equilibrium </a:t>
            </a:r>
            <a:r>
              <a:rPr lang="en-US" sz="2400" dirty="0">
                <a:solidFill>
                  <a:srgbClr val="00B050"/>
                </a:solidFill>
              </a:rPr>
              <a:t>state in short time.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(vii</a:t>
            </a:r>
            <a:r>
              <a:rPr lang="en-US" sz="2400" dirty="0">
                <a:solidFill>
                  <a:srgbClr val="00B050"/>
                </a:solidFill>
              </a:rPr>
              <a:t>) In some reactions, efficiency of a catalyst is enhanced by the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presence </a:t>
            </a:r>
            <a:r>
              <a:rPr lang="en-US" sz="2400" dirty="0">
                <a:solidFill>
                  <a:srgbClr val="00B050"/>
                </a:solidFill>
              </a:rPr>
              <a:t>of some </a:t>
            </a:r>
            <a:r>
              <a:rPr lang="en-US" sz="2400" dirty="0" smtClean="0">
                <a:solidFill>
                  <a:srgbClr val="00B050"/>
                </a:solidFill>
              </a:rPr>
              <a:t>other  </a:t>
            </a:r>
            <a:r>
              <a:rPr lang="en-US" sz="2400" dirty="0">
                <a:solidFill>
                  <a:srgbClr val="00B050"/>
                </a:solidFill>
              </a:rPr>
              <a:t>substance called promoter or activator</a:t>
            </a:r>
            <a:r>
              <a:rPr lang="en-US" sz="2400" dirty="0" smtClean="0">
                <a:solidFill>
                  <a:srgbClr val="00B050"/>
                </a:solidFill>
              </a:rPr>
              <a:t>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</a:t>
            </a:r>
            <a:r>
              <a:rPr lang="en-US" sz="2400" dirty="0">
                <a:solidFill>
                  <a:srgbClr val="00B050"/>
                </a:solidFill>
              </a:rPr>
              <a:t>A </a:t>
            </a:r>
            <a:r>
              <a:rPr lang="en-US" sz="2400" dirty="0" err="1">
                <a:solidFill>
                  <a:srgbClr val="00B050"/>
                </a:solidFill>
              </a:rPr>
              <a:t>promotor</a:t>
            </a:r>
            <a:r>
              <a:rPr lang="en-US" sz="2400" dirty="0">
                <a:solidFill>
                  <a:srgbClr val="00B050"/>
                </a:solidFill>
              </a:rPr>
              <a:t> itself cannot </a:t>
            </a:r>
            <a:r>
              <a:rPr lang="en-US" sz="2400" dirty="0" err="1">
                <a:solidFill>
                  <a:srgbClr val="00B050"/>
                </a:solidFill>
              </a:rPr>
              <a:t>catalyse</a:t>
            </a:r>
            <a:r>
              <a:rPr lang="en-US" sz="2400" dirty="0">
                <a:solidFill>
                  <a:srgbClr val="00B050"/>
                </a:solidFill>
              </a:rPr>
              <a:t> a chemical reaction</a:t>
            </a:r>
            <a:r>
              <a:rPr lang="en-US" sz="2400" dirty="0" smtClean="0">
                <a:solidFill>
                  <a:srgbClr val="00B050"/>
                </a:solidFill>
              </a:rPr>
              <a:t>.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      e. g. In </a:t>
            </a:r>
            <a:r>
              <a:rPr lang="en-US" sz="2400" dirty="0">
                <a:solidFill>
                  <a:srgbClr val="00B050"/>
                </a:solidFill>
              </a:rPr>
              <a:t>Haber </a:t>
            </a:r>
            <a:r>
              <a:rPr lang="en-US" sz="2400" dirty="0" smtClean="0">
                <a:solidFill>
                  <a:srgbClr val="00B050"/>
                </a:solidFill>
              </a:rPr>
              <a:t>process for </a:t>
            </a:r>
            <a:r>
              <a:rPr lang="en-US" sz="2400" dirty="0">
                <a:solidFill>
                  <a:srgbClr val="00B050"/>
                </a:solidFill>
              </a:rPr>
              <a:t>manufacturing of ammonia, along with </a:t>
            </a:r>
            <a:r>
              <a:rPr lang="en-US" sz="2400" dirty="0" smtClean="0">
                <a:solidFill>
                  <a:srgbClr val="00B050"/>
                </a:solidFill>
              </a:rPr>
              <a:t>the</a:t>
            </a: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</a:t>
            </a:r>
            <a:r>
              <a:rPr lang="en-US" sz="2400" dirty="0">
                <a:solidFill>
                  <a:srgbClr val="00B050"/>
                </a:solidFill>
              </a:rPr>
              <a:t>catalyst iron, molybdenum is used as a promoter.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 (viii) The catalyst loses its efficiency in the presence of </a:t>
            </a:r>
            <a:r>
              <a:rPr lang="en-US" sz="2400" dirty="0" smtClean="0">
                <a:solidFill>
                  <a:srgbClr val="00B050"/>
                </a:solidFill>
              </a:rPr>
              <a:t>substances</a:t>
            </a: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</a:t>
            </a:r>
            <a:r>
              <a:rPr lang="en-US" sz="2400" dirty="0">
                <a:solidFill>
                  <a:srgbClr val="00B050"/>
                </a:solidFill>
              </a:rPr>
              <a:t>known as catalytic </a:t>
            </a:r>
            <a:r>
              <a:rPr lang="en-US" sz="2400" dirty="0" smtClean="0">
                <a:solidFill>
                  <a:srgbClr val="00B050"/>
                </a:solidFill>
              </a:rPr>
              <a:t>poisons </a:t>
            </a:r>
            <a:r>
              <a:rPr lang="en-US" sz="2400" dirty="0">
                <a:solidFill>
                  <a:srgbClr val="00B050"/>
                </a:solidFill>
              </a:rPr>
              <a:t>and this phenomenon is known as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catalytic </a:t>
            </a:r>
            <a:r>
              <a:rPr lang="en-US" sz="2400" dirty="0">
                <a:solidFill>
                  <a:srgbClr val="00B050"/>
                </a:solidFill>
              </a:rPr>
              <a:t>poisoning. Common poisons are CO and As₂O3.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e. g. In </a:t>
            </a:r>
            <a:r>
              <a:rPr lang="en-US" sz="2400" dirty="0">
                <a:solidFill>
                  <a:srgbClr val="00B050"/>
                </a:solidFill>
              </a:rPr>
              <a:t>the manufacturing process of </a:t>
            </a:r>
            <a:r>
              <a:rPr lang="en-US" sz="2400" dirty="0" err="1">
                <a:solidFill>
                  <a:srgbClr val="00B050"/>
                </a:solidFill>
              </a:rPr>
              <a:t>sulphuric</a:t>
            </a:r>
            <a:r>
              <a:rPr lang="en-US" sz="2400" dirty="0">
                <a:solidFill>
                  <a:srgbClr val="00B050"/>
                </a:solidFill>
              </a:rPr>
              <a:t> acid by contact </a:t>
            </a: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 process</a:t>
            </a:r>
            <a:r>
              <a:rPr lang="en-US" sz="2400" dirty="0">
                <a:solidFill>
                  <a:srgbClr val="00B050"/>
                </a:solidFill>
              </a:rPr>
              <a:t>, traces of As₂O3 poison </a:t>
            </a:r>
            <a:r>
              <a:rPr lang="en-US" sz="2400" dirty="0" smtClean="0">
                <a:solidFill>
                  <a:srgbClr val="00B050"/>
                </a:solidFill>
              </a:rPr>
              <a:t>the </a:t>
            </a:r>
            <a:r>
              <a:rPr lang="en-US" sz="2400" dirty="0">
                <a:solidFill>
                  <a:srgbClr val="00B050"/>
                </a:solidFill>
              </a:rPr>
              <a:t>catalyst i.e. </a:t>
            </a:r>
            <a:r>
              <a:rPr lang="en-US" sz="2400" dirty="0" err="1">
                <a:solidFill>
                  <a:srgbClr val="00B050"/>
                </a:solidFill>
              </a:rPr>
              <a:t>platinised</a:t>
            </a:r>
            <a:r>
              <a:rPr lang="en-US" sz="2400" dirty="0">
                <a:solidFill>
                  <a:srgbClr val="00B050"/>
                </a:solidFill>
              </a:rPr>
              <a:t> asbestos.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068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1494210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rgbClr val="00B050"/>
                </a:solidFill>
              </a:rPr>
              <a:t>(ix) According to Frank, high catalytic activity of catalyst </a:t>
            </a:r>
            <a:r>
              <a:rPr lang="en-US" sz="2400" dirty="0" smtClean="0">
                <a:solidFill>
                  <a:srgbClr val="00B050"/>
                </a:solidFill>
              </a:rPr>
              <a:t>depends</a:t>
            </a:r>
          </a:p>
          <a:p>
            <a:pPr algn="just"/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</a:t>
            </a:r>
            <a:r>
              <a:rPr lang="en-US" sz="2400" dirty="0">
                <a:solidFill>
                  <a:srgbClr val="00B050"/>
                </a:solidFill>
              </a:rPr>
              <a:t>largely upon its surface </a:t>
            </a:r>
            <a:r>
              <a:rPr lang="en-US" sz="2400" dirty="0" smtClean="0">
                <a:solidFill>
                  <a:srgbClr val="00B050"/>
                </a:solidFill>
              </a:rPr>
              <a:t>that  </a:t>
            </a:r>
            <a:r>
              <a:rPr lang="en-US" sz="2400" dirty="0">
                <a:solidFill>
                  <a:srgbClr val="00B050"/>
                </a:solidFill>
              </a:rPr>
              <a:t>provides active </a:t>
            </a:r>
            <a:r>
              <a:rPr lang="en-US" sz="2400" dirty="0" err="1">
                <a:solidFill>
                  <a:srgbClr val="00B050"/>
                </a:solidFill>
              </a:rPr>
              <a:t>centres</a:t>
            </a:r>
            <a:r>
              <a:rPr lang="en-US" sz="2400" dirty="0">
                <a:solidFill>
                  <a:srgbClr val="00B050"/>
                </a:solidFill>
              </a:rPr>
              <a:t>, edges, corners</a:t>
            </a:r>
            <a:r>
              <a:rPr lang="en-US" sz="2400" dirty="0" smtClean="0">
                <a:solidFill>
                  <a:srgbClr val="00B050"/>
                </a:solidFill>
              </a:rPr>
              <a:t>,</a:t>
            </a:r>
          </a:p>
          <a:p>
            <a:pPr algn="just"/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</a:t>
            </a:r>
            <a:r>
              <a:rPr lang="en-US" sz="2400" dirty="0">
                <a:solidFill>
                  <a:srgbClr val="00B050"/>
                </a:solidFill>
              </a:rPr>
              <a:t>grain boundaries etc</a:t>
            </a:r>
            <a:r>
              <a:rPr lang="en-US" sz="2400" dirty="0" smtClean="0">
                <a:solidFill>
                  <a:srgbClr val="00B050"/>
                </a:solidFill>
              </a:rPr>
              <a:t>.</a:t>
            </a:r>
          </a:p>
          <a:p>
            <a:pPr algn="just"/>
            <a:r>
              <a:rPr lang="en-US" sz="2400" dirty="0">
                <a:solidFill>
                  <a:srgbClr val="00B050"/>
                </a:solidFill>
              </a:rPr>
              <a:t>(x) High catalytic activity of the catalyst is observed only at </a:t>
            </a:r>
            <a:r>
              <a:rPr lang="en-US" sz="2400" dirty="0" smtClean="0">
                <a:solidFill>
                  <a:srgbClr val="00B050"/>
                </a:solidFill>
              </a:rPr>
              <a:t>optimum</a:t>
            </a:r>
          </a:p>
          <a:p>
            <a:pPr algn="just"/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</a:t>
            </a:r>
            <a:r>
              <a:rPr lang="en-US" sz="2400" dirty="0">
                <a:solidFill>
                  <a:srgbClr val="00B050"/>
                </a:solidFill>
              </a:rPr>
              <a:t>temperature determined experimentally. </a:t>
            </a:r>
          </a:p>
          <a:p>
            <a:pPr algn="just"/>
            <a:r>
              <a:rPr lang="en-US" sz="2400" dirty="0">
                <a:solidFill>
                  <a:srgbClr val="00B050"/>
                </a:solidFill>
              </a:rPr>
              <a:t>(xi) Smaller the grain size of catalysts, more is the surface area and </a:t>
            </a:r>
            <a:r>
              <a:rPr lang="en-US" sz="2400" dirty="0" smtClean="0">
                <a:solidFill>
                  <a:srgbClr val="00B050"/>
                </a:solidFill>
              </a:rPr>
              <a:t>hence</a:t>
            </a:r>
          </a:p>
          <a:p>
            <a:pPr algn="just"/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</a:t>
            </a:r>
            <a:r>
              <a:rPr lang="en-US" sz="2400" dirty="0">
                <a:solidFill>
                  <a:srgbClr val="00B050"/>
                </a:solidFill>
              </a:rPr>
              <a:t>more is the activity of catalyst.</a:t>
            </a:r>
          </a:p>
          <a:p>
            <a:pPr algn="just"/>
            <a:r>
              <a:rPr lang="en-US" sz="2400" dirty="0">
                <a:solidFill>
                  <a:srgbClr val="00B050"/>
                </a:solidFill>
              </a:rPr>
              <a:t>(xii) </a:t>
            </a:r>
            <a:r>
              <a:rPr lang="en-US" sz="2400" dirty="0" err="1">
                <a:solidFill>
                  <a:srgbClr val="00B050"/>
                </a:solidFill>
              </a:rPr>
              <a:t>Effectivence</a:t>
            </a:r>
            <a:r>
              <a:rPr lang="en-US" sz="2400" dirty="0">
                <a:solidFill>
                  <a:srgbClr val="00B050"/>
                </a:solidFill>
              </a:rPr>
              <a:t> of catalyst is enhanced by increasing its surface area </a:t>
            </a:r>
            <a:endParaRPr lang="en-US" sz="2400" dirty="0" smtClean="0">
              <a:solidFill>
                <a:srgbClr val="00B050"/>
              </a:solidFill>
            </a:endParaRPr>
          </a:p>
          <a:p>
            <a:pPr algn="just"/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     rather </a:t>
            </a:r>
            <a:r>
              <a:rPr lang="en-US" sz="2400" dirty="0">
                <a:solidFill>
                  <a:srgbClr val="00B050"/>
                </a:solidFill>
              </a:rPr>
              <a:t>than increasing its quantity in reaction.</a:t>
            </a:r>
          </a:p>
          <a:p>
            <a:pPr algn="just"/>
            <a:endParaRPr lang="en-US" sz="2400" dirty="0">
              <a:solidFill>
                <a:srgbClr val="00B050"/>
              </a:solidFill>
            </a:endParaRPr>
          </a:p>
          <a:p>
            <a:pPr algn="just"/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074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Mechanism </a:t>
            </a:r>
            <a:r>
              <a:rPr lang="en-US" sz="2400" b="1" dirty="0">
                <a:solidFill>
                  <a:srgbClr val="7030A0"/>
                </a:solidFill>
              </a:rPr>
              <a:t>of </a:t>
            </a:r>
            <a:r>
              <a:rPr lang="en-US" sz="2400" b="1" dirty="0" smtClean="0">
                <a:solidFill>
                  <a:srgbClr val="7030A0"/>
                </a:solidFill>
              </a:rPr>
              <a:t>Catalysis: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1] </a:t>
            </a:r>
            <a:r>
              <a:rPr lang="en-US" sz="2800" dirty="0" smtClean="0">
                <a:solidFill>
                  <a:srgbClr val="FF0000"/>
                </a:solidFill>
              </a:rPr>
              <a:t>Intermediate </a:t>
            </a:r>
            <a:r>
              <a:rPr lang="en-US" sz="2800" dirty="0">
                <a:solidFill>
                  <a:srgbClr val="FF0000"/>
                </a:solidFill>
              </a:rPr>
              <a:t>compound formation theory: 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E</a:t>
            </a:r>
            <a:r>
              <a:rPr lang="en-US" sz="2400" dirty="0" smtClean="0">
                <a:solidFill>
                  <a:srgbClr val="00B050"/>
                </a:solidFill>
              </a:rPr>
              <a:t>xplains </a:t>
            </a:r>
            <a:r>
              <a:rPr lang="en-US" sz="2400" dirty="0">
                <a:solidFill>
                  <a:srgbClr val="00B050"/>
                </a:solidFill>
              </a:rPr>
              <a:t>most of the aspects </a:t>
            </a:r>
            <a:r>
              <a:rPr lang="en-US" sz="2400" dirty="0" smtClean="0">
                <a:solidFill>
                  <a:srgbClr val="00B050"/>
                </a:solidFill>
              </a:rPr>
              <a:t>of homogeneous </a:t>
            </a:r>
            <a:r>
              <a:rPr lang="en-US" sz="2400" dirty="0">
                <a:solidFill>
                  <a:srgbClr val="00B050"/>
                </a:solidFill>
              </a:rPr>
              <a:t>catalysis and </a:t>
            </a:r>
            <a:r>
              <a:rPr lang="en-US" sz="2400" dirty="0" smtClean="0">
                <a:solidFill>
                  <a:srgbClr val="00B050"/>
                </a:solidFill>
              </a:rPr>
              <a:t>some </a:t>
            </a:r>
            <a:r>
              <a:rPr lang="en-US" sz="2400" dirty="0">
                <a:solidFill>
                  <a:srgbClr val="00B050"/>
                </a:solidFill>
              </a:rPr>
              <a:t>of </a:t>
            </a:r>
            <a:r>
              <a:rPr lang="en-US" sz="2400" dirty="0" smtClean="0">
                <a:solidFill>
                  <a:srgbClr val="00B050"/>
                </a:solidFill>
              </a:rPr>
              <a:t>the heterogeneous catalysis</a:t>
            </a:r>
            <a:r>
              <a:rPr lang="en-US" sz="2400" dirty="0">
                <a:solidFill>
                  <a:srgbClr val="00B050"/>
                </a:solidFill>
              </a:rPr>
              <a:t>. </a:t>
            </a:r>
            <a:endParaRPr lang="en-US" sz="2400" dirty="0" smtClean="0">
              <a:solidFill>
                <a:srgbClr val="00B050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B050"/>
                </a:solidFill>
              </a:rPr>
              <a:t>Chemical </a:t>
            </a:r>
            <a:r>
              <a:rPr lang="en-US" sz="2400" dirty="0">
                <a:solidFill>
                  <a:srgbClr val="00B050"/>
                </a:solidFill>
              </a:rPr>
              <a:t>reactions </a:t>
            </a:r>
            <a:r>
              <a:rPr lang="en-US" sz="2400" dirty="0" smtClean="0">
                <a:solidFill>
                  <a:srgbClr val="00B050"/>
                </a:solidFill>
              </a:rPr>
              <a:t>occur due </a:t>
            </a:r>
            <a:r>
              <a:rPr lang="en-US" sz="2400" dirty="0">
                <a:solidFill>
                  <a:srgbClr val="00B050"/>
                </a:solidFill>
              </a:rPr>
              <a:t>to </a:t>
            </a:r>
            <a:r>
              <a:rPr lang="en-US" sz="2400" dirty="0" smtClean="0">
                <a:solidFill>
                  <a:srgbClr val="00B050"/>
                </a:solidFill>
              </a:rPr>
              <a:t>collision between </a:t>
            </a:r>
            <a:r>
              <a:rPr lang="en-US" sz="2400" dirty="0">
                <a:solidFill>
                  <a:srgbClr val="00B050"/>
                </a:solidFill>
              </a:rPr>
              <a:t>reacting </a:t>
            </a:r>
            <a:r>
              <a:rPr lang="en-US" sz="2400" dirty="0" smtClean="0">
                <a:solidFill>
                  <a:srgbClr val="00B050"/>
                </a:solidFill>
              </a:rPr>
              <a:t>molecules, which possess sufficient amount </a:t>
            </a:r>
            <a:r>
              <a:rPr lang="en-US" sz="2400" dirty="0">
                <a:solidFill>
                  <a:srgbClr val="00B050"/>
                </a:solidFill>
              </a:rPr>
              <a:t>of </a:t>
            </a:r>
            <a:r>
              <a:rPr lang="en-US" sz="2400" dirty="0" smtClean="0">
                <a:solidFill>
                  <a:srgbClr val="00B050"/>
                </a:solidFill>
              </a:rPr>
              <a:t>energy. 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B050"/>
                </a:solidFill>
              </a:rPr>
              <a:t>Molecules having </a:t>
            </a:r>
            <a:r>
              <a:rPr lang="en-US" sz="2400" dirty="0">
                <a:solidFill>
                  <a:srgbClr val="00B050"/>
                </a:solidFill>
              </a:rPr>
              <a:t>normal </a:t>
            </a:r>
            <a:r>
              <a:rPr lang="en-US" sz="2400" dirty="0" smtClean="0">
                <a:solidFill>
                  <a:srgbClr val="00B050"/>
                </a:solidFill>
              </a:rPr>
              <a:t>energy, simply collide and rebound without </a:t>
            </a:r>
            <a:r>
              <a:rPr lang="en-US" sz="2400" dirty="0">
                <a:solidFill>
                  <a:srgbClr val="00B050"/>
                </a:solidFill>
              </a:rPr>
              <a:t>reacting while </a:t>
            </a:r>
            <a:r>
              <a:rPr lang="en-US" sz="2400" dirty="0" smtClean="0">
                <a:solidFill>
                  <a:srgbClr val="00B050"/>
                </a:solidFill>
              </a:rPr>
              <a:t>molecules having </a:t>
            </a:r>
            <a:r>
              <a:rPr lang="en-US" sz="2400" dirty="0">
                <a:solidFill>
                  <a:srgbClr val="00B050"/>
                </a:solidFill>
              </a:rPr>
              <a:t>high </a:t>
            </a:r>
            <a:r>
              <a:rPr lang="en-US" sz="2400" dirty="0" smtClean="0">
                <a:solidFill>
                  <a:srgbClr val="00B050"/>
                </a:solidFill>
              </a:rPr>
              <a:t>energy </a:t>
            </a:r>
            <a:r>
              <a:rPr lang="en-US" sz="2400" dirty="0">
                <a:solidFill>
                  <a:srgbClr val="00B050"/>
                </a:solidFill>
              </a:rPr>
              <a:t>can only react</a:t>
            </a:r>
            <a:r>
              <a:rPr lang="en-US" sz="2400" dirty="0" smtClean="0">
                <a:solidFill>
                  <a:srgbClr val="00B050"/>
                </a:solidFill>
              </a:rPr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The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reactants are converted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into products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 presence of a catalyst via formation of an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intermediate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compound, also known as activated complex.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The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amount of energy required to convert the reactants into</a:t>
            </a:r>
          </a:p>
          <a:p>
            <a:pPr algn="just"/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activated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complex is known as 'activation energy'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AE.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If such molecules of reactants do not possess sufficient  amount of energy i.e. activation energy, then the products are not obtained.</a:t>
            </a:r>
            <a:endParaRPr lang="en-US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en-GB" altLang="en-US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e.g. Oxidation </a:t>
            </a:r>
            <a:r>
              <a:rPr lang="en-GB" altLang="en-US" sz="2000" dirty="0">
                <a:solidFill>
                  <a:srgbClr val="000066"/>
                </a:solidFill>
                <a:latin typeface="Arial" panose="020B0604020202020204" pitchFamily="34" charset="0"/>
              </a:rPr>
              <a:t>of sulphur dioxide to sulphur trioxide in presence of nitric oxide as catalyst.</a:t>
            </a:r>
          </a:p>
          <a:p>
            <a:pPr>
              <a:spcAft>
                <a:spcPts val="600"/>
              </a:spcAft>
            </a:pPr>
            <a:r>
              <a:rPr lang="en-GB" altLang="en-US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                     </a:t>
            </a:r>
            <a:r>
              <a:rPr lang="en-GB" altLang="en-US" sz="2000" dirty="0">
                <a:solidFill>
                  <a:srgbClr val="000066"/>
                </a:solidFill>
                <a:latin typeface="Arial" panose="020B0604020202020204" pitchFamily="34" charset="0"/>
              </a:rPr>
              <a:t>2SO2(g) + O2(g)       </a:t>
            </a:r>
            <a:r>
              <a:rPr lang="en-GB" altLang="en-US" sz="2000" dirty="0">
                <a:solidFill>
                  <a:srgbClr val="FF0000"/>
                </a:solidFill>
                <a:latin typeface="Arial" panose="020B0604020202020204" pitchFamily="34" charset="0"/>
              </a:rPr>
              <a:t>NO(g)</a:t>
            </a:r>
            <a:r>
              <a:rPr lang="en-GB" altLang="en-US" sz="2000" dirty="0">
                <a:solidFill>
                  <a:srgbClr val="000066"/>
                </a:solidFill>
                <a:latin typeface="Arial" panose="020B0604020202020204" pitchFamily="34" charset="0"/>
              </a:rPr>
              <a:t>     </a:t>
            </a:r>
            <a:r>
              <a:rPr lang="en-GB" altLang="en-US" sz="2000" dirty="0" smtClean="0">
                <a:solidFill>
                  <a:srgbClr val="000066"/>
                </a:solidFill>
                <a:latin typeface="Arial" panose="020B0604020202020204" pitchFamily="34" charset="0"/>
              </a:rPr>
              <a:t>2SO3(g)</a:t>
            </a:r>
            <a:endParaRPr lang="en-GB" altLang="en-US" sz="24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581400" y="6553200"/>
            <a:ext cx="129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26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066" y="381000"/>
            <a:ext cx="8839200" cy="3175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Applications of Catalysis: </a:t>
            </a:r>
          </a:p>
          <a:p>
            <a:r>
              <a:rPr lang="en-US" dirty="0" smtClean="0"/>
              <a:t>1] Mfg. of ammonia by Haber’s process: ammonia is manufactured by reaction of nitrogen gas with hydrogen gas at temp. 400-450 C in presence of catalyst Fe.</a:t>
            </a:r>
          </a:p>
          <a:p>
            <a:r>
              <a:rPr lang="en-GB" altLang="en-US" dirty="0">
                <a:solidFill>
                  <a:srgbClr val="00B050"/>
                </a:solidFill>
                <a:latin typeface="Arial" panose="020B0604020202020204" pitchFamily="34" charset="0"/>
              </a:rPr>
              <a:t> N2(g) + 3H2(g)      Fe/Mo(s)      2NH3(g</a:t>
            </a:r>
            <a:endParaRPr lang="en-US" dirty="0">
              <a:solidFill>
                <a:srgbClr val="00B050"/>
              </a:solidFill>
            </a:endParaRPr>
          </a:p>
          <a:p>
            <a:pPr>
              <a:spcAft>
                <a:spcPts val="200"/>
              </a:spcAft>
            </a:pPr>
            <a:r>
              <a:rPr lang="en-GB" altLang="en-US" dirty="0">
                <a:solidFill>
                  <a:srgbClr val="00B050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smtClean="0">
                <a:solidFill>
                  <a:srgbClr val="00B050"/>
                </a:solidFill>
                <a:latin typeface="Arial" panose="020B0604020202020204" pitchFamily="34" charset="0"/>
              </a:rPr>
              <a:t>2] </a:t>
            </a:r>
            <a:r>
              <a:rPr lang="en-GB" altLang="en-US" dirty="0">
                <a:solidFill>
                  <a:srgbClr val="00B050"/>
                </a:solidFill>
                <a:latin typeface="Arial" panose="020B0604020202020204" pitchFamily="34" charset="0"/>
              </a:rPr>
              <a:t>Manufacture of sulphuric acid by Contact process</a:t>
            </a:r>
          </a:p>
          <a:p>
            <a:pPr>
              <a:spcAft>
                <a:spcPts val="200"/>
              </a:spcAft>
            </a:pPr>
            <a:r>
              <a:rPr lang="en-GB" altLang="en-US" dirty="0">
                <a:solidFill>
                  <a:srgbClr val="00B050"/>
                </a:solidFill>
                <a:latin typeface="Arial" panose="020B0604020202020204" pitchFamily="34" charset="0"/>
              </a:rPr>
              <a:t>                     2SO2(g) + O2(g)    </a:t>
            </a:r>
            <a:r>
              <a:rPr lang="en-GB" altLang="en-US" dirty="0" err="1">
                <a:solidFill>
                  <a:srgbClr val="00B050"/>
                </a:solidFill>
                <a:latin typeface="Arial" panose="020B0604020202020204" pitchFamily="34" charset="0"/>
              </a:rPr>
              <a:t>Pt</a:t>
            </a:r>
            <a:r>
              <a:rPr lang="en-GB" altLang="en-US" dirty="0">
                <a:solidFill>
                  <a:srgbClr val="00B050"/>
                </a:solidFill>
                <a:latin typeface="Arial" panose="020B0604020202020204" pitchFamily="34" charset="0"/>
              </a:rPr>
              <a:t>(s)        </a:t>
            </a:r>
            <a:r>
              <a:rPr lang="en-GB" altLang="en-US" dirty="0" smtClean="0">
                <a:solidFill>
                  <a:srgbClr val="00B050"/>
                </a:solidFill>
                <a:latin typeface="Arial" panose="020B0604020202020204" pitchFamily="34" charset="0"/>
              </a:rPr>
              <a:t>2SO3(g)</a:t>
            </a:r>
          </a:p>
          <a:p>
            <a:pPr>
              <a:spcAft>
                <a:spcPts val="600"/>
              </a:spcAft>
            </a:pPr>
            <a:r>
              <a:rPr lang="en-GB" altLang="en-US" dirty="0" smtClean="0">
                <a:solidFill>
                  <a:srgbClr val="000066"/>
                </a:solidFill>
                <a:latin typeface="Arial" panose="020B0604020202020204" pitchFamily="34" charset="0"/>
              </a:rPr>
              <a:t>3] Mfg. of sulphuric acid by </a:t>
            </a:r>
            <a:r>
              <a:rPr lang="en-GB" altLang="en-US" dirty="0" err="1" smtClean="0">
                <a:solidFill>
                  <a:srgbClr val="000066"/>
                </a:solidFill>
                <a:latin typeface="Arial" panose="020B0604020202020204" pitchFamily="34" charset="0"/>
              </a:rPr>
              <a:t>Ostwalds</a:t>
            </a:r>
            <a:r>
              <a:rPr lang="en-GB" altLang="en-US" dirty="0" smtClean="0">
                <a:solidFill>
                  <a:srgbClr val="000066"/>
                </a:solidFill>
                <a:latin typeface="Arial" panose="020B0604020202020204" pitchFamily="34" charset="0"/>
              </a:rPr>
              <a:t> process</a:t>
            </a:r>
          </a:p>
          <a:p>
            <a:pPr>
              <a:spcAft>
                <a:spcPts val="600"/>
              </a:spcAft>
            </a:pPr>
            <a:r>
              <a:rPr lang="en-GB" altLang="en-US" dirty="0" smtClean="0">
                <a:solidFill>
                  <a:srgbClr val="000066"/>
                </a:solidFill>
                <a:latin typeface="Arial" panose="020B0604020202020204" pitchFamily="34" charset="0"/>
              </a:rPr>
              <a:t>Oxidation </a:t>
            </a:r>
            <a:r>
              <a:rPr lang="en-GB" altLang="en-US" dirty="0">
                <a:solidFill>
                  <a:srgbClr val="000066"/>
                </a:solidFill>
                <a:latin typeface="Arial" panose="020B0604020202020204" pitchFamily="34" charset="0"/>
              </a:rPr>
              <a:t>of sulphur dioxide to sulphur trioxide in presence of nitric oxide as catalyst.</a:t>
            </a:r>
          </a:p>
          <a:p>
            <a:pPr>
              <a:spcAft>
                <a:spcPts val="600"/>
              </a:spcAft>
            </a:pPr>
            <a:r>
              <a:rPr lang="en-GB" altLang="en-US" dirty="0">
                <a:solidFill>
                  <a:srgbClr val="000066"/>
                </a:solidFill>
                <a:latin typeface="Arial" panose="020B0604020202020204" pitchFamily="34" charset="0"/>
              </a:rPr>
              <a:t> 2SO2(g) + O2(g)       </a:t>
            </a:r>
            <a:r>
              <a:rPr lang="en-GB" altLang="en-US" dirty="0">
                <a:solidFill>
                  <a:srgbClr val="FF0000"/>
                </a:solidFill>
                <a:latin typeface="Arial" panose="020B0604020202020204" pitchFamily="34" charset="0"/>
              </a:rPr>
              <a:t>NO(g)</a:t>
            </a:r>
            <a:r>
              <a:rPr lang="en-GB" altLang="en-US" dirty="0">
                <a:solidFill>
                  <a:srgbClr val="000066"/>
                </a:solidFill>
                <a:latin typeface="Arial" panose="020B0604020202020204" pitchFamily="34" charset="0"/>
              </a:rPr>
              <a:t>    </a:t>
            </a:r>
            <a:r>
              <a:rPr lang="en-GB" altLang="en-US" dirty="0" smtClean="0">
                <a:solidFill>
                  <a:srgbClr val="000066"/>
                </a:solidFill>
                <a:latin typeface="Arial" panose="020B0604020202020204" pitchFamily="34" charset="0"/>
              </a:rPr>
              <a:t>2SO3(g</a:t>
            </a:r>
            <a:r>
              <a:rPr lang="en-GB" altLang="en-US" dirty="0">
                <a:solidFill>
                  <a:srgbClr val="000066"/>
                </a:solidFill>
                <a:latin typeface="Arial" panose="020B0604020202020204" pitchFamily="34" charset="0"/>
              </a:rPr>
              <a:t>)</a:t>
            </a:r>
          </a:p>
          <a:p>
            <a:pPr>
              <a:spcAft>
                <a:spcPts val="200"/>
              </a:spcAft>
            </a:pP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133600" y="1524000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276600" y="2057400"/>
            <a:ext cx="112366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133600" y="3124200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792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191" y="1640262"/>
            <a:ext cx="8284336" cy="357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7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2102</TotalTime>
  <Words>1383</Words>
  <Application>Microsoft Office PowerPoint</Application>
  <PresentationFormat>On-screen Show (4:3)</PresentationFormat>
  <Paragraphs>135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Catalysis Inorganic Chemistry B. Sc. II Sem. IV Paper- VII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Catalysis B. Sc. III, Sem- V, Paper- IX</dc:title>
  <dc:creator>CHEM HOD</dc:creator>
  <cp:lastModifiedBy>MODERN</cp:lastModifiedBy>
  <cp:revision>52</cp:revision>
  <dcterms:created xsi:type="dcterms:W3CDTF">2020-09-10T06:41:57Z</dcterms:created>
  <dcterms:modified xsi:type="dcterms:W3CDTF">2026-10-07T10:11:56Z</dcterms:modified>
</cp:coreProperties>
</file>