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A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96012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FFFFFF"/>
                </a:solidFill>
              </a:rPr>
              <a:t>CRYSTAL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8952" y="1965960"/>
            <a:ext cx="98755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900">
                <a:solidFill>
                  <a:srgbClr val="BEDCE1"/>
                </a:solidFill>
              </a:rPr>
              <a:t>B.Sc. II Physics • 10-Hour Unit • Revision &amp; Concept Building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788920"/>
            <a:ext cx="6583680" cy="685800"/>
          </a:xfrm>
          <a:prstGeom prst="roundRect">
            <a:avLst/>
          </a:prstGeom>
          <a:solidFill>
            <a:srgbClr val="1E46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4128" y="2843784"/>
            <a:ext cx="6364224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Cambria Math"/>
              </a:rPr>
              <a:t>Lattice  +  Basis  →  Crystal Structure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8229600" y="1828800"/>
            <a:ext cx="2057400" cy="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10287000" y="1828800"/>
            <a:ext cx="452628" cy="267462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>
            <a:off x="8682228" y="2096262"/>
            <a:ext cx="2057400" cy="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H="1" flipV="1">
            <a:off x="8229600" y="1828800"/>
            <a:ext cx="452628" cy="267462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8229600" y="3886200"/>
            <a:ext cx="2057400" cy="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10287000" y="3886200"/>
            <a:ext cx="452628" cy="267462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H="1">
            <a:off x="8682228" y="4153662"/>
            <a:ext cx="2057400" cy="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H="1" flipV="1">
            <a:off x="8229600" y="3886200"/>
            <a:ext cx="452628" cy="267462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8229600" y="1828800"/>
            <a:ext cx="0" cy="205740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10287000" y="1828800"/>
            <a:ext cx="0" cy="205740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10739628" y="2096262"/>
            <a:ext cx="0" cy="205740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8682228" y="2096262"/>
            <a:ext cx="0" cy="205740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165592" y="1764792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222992" y="1764792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675619" y="2032254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618219" y="2032254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165592" y="3822191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222992" y="3822191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675619" y="4089654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618219" y="4089654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77240" y="5074920"/>
            <a:ext cx="73152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500" b="1">
                <a:solidFill>
                  <a:srgbClr val="DAA02D"/>
                </a:solidFill>
              </a:rPr>
              <a:t>Dr. Sandip S. Patil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" y="5715000"/>
            <a:ext cx="7315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FFFFFF"/>
                </a:solidFill>
              </a:rPr>
              <a:t>Associate Professor of Physics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Learning Outcomes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After this unit, students should be able to: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4290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1325880"/>
            <a:ext cx="64008" cy="182880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444752"/>
            <a:ext cx="31546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1 • Classify solids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Distinguish amorphous, polycrystalline and crystalline materials.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Define lattice, basis and unit cell.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325880"/>
            <a:ext cx="34290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9120" y="1325880"/>
            <a:ext cx="64008" cy="182880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53712" y="1444752"/>
            <a:ext cx="31546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2 • Describe symmetry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Identify symmetry operations/elements and explain cube symmetry.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325880"/>
            <a:ext cx="34290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38160" y="1325880"/>
            <a:ext cx="64008" cy="1828800"/>
          </a:xfrm>
          <a:prstGeom prst="rect">
            <a:avLst/>
          </a:prstGeom>
          <a:solidFill>
            <a:srgbClr val="694B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02752" y="1444752"/>
            <a:ext cx="31546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694B9B"/>
                </a:solidFill>
              </a:rPr>
              <a:t>3 • Use Miller indices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Determine plane indices and calculate interplanar spacing.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514600" y="3657600"/>
            <a:ext cx="34290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2514600" y="3657600"/>
            <a:ext cx="64008" cy="182880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79192" y="3776472"/>
            <a:ext cx="31546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4 • Recognize lattices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Explain 2-D and 3-D Bravais lattices.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63640" y="3657600"/>
            <a:ext cx="34290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63640" y="3657600"/>
            <a:ext cx="64008" cy="182880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28231" y="3776472"/>
            <a:ext cx="31546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BE4141"/>
                </a:solidFill>
              </a:rPr>
              <a:t>5 • Compare structures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Calculate coordination number, atoms/unit cell, atomic radius and packing fraction for SC, BCC, FCC and HCP.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Solids: Amorphous, Polycrystalline &amp; Crystalline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Classification by atomic order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234440"/>
            <a:ext cx="35204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234440"/>
            <a:ext cx="64008" cy="448056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1353312"/>
            <a:ext cx="32461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Amorphous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• No long-range periodic order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• Short-range order only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• No definite unit cell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• Usually isotropic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Examples: glass, many polymers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34440"/>
            <a:ext cx="35204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3400" y="1234440"/>
            <a:ext cx="64008" cy="448056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07992" y="1353312"/>
            <a:ext cx="32461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Polycrystalline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• Many small crystals (grains)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• Each grain is crystalline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• Random grain orientations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• Often nearly isotropic macroscopically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Examples: metals, ceramics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234440"/>
            <a:ext cx="35204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38160" y="1234440"/>
            <a:ext cx="64008" cy="448056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02752" y="1353312"/>
            <a:ext cx="32461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Crystalline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• Long-range periodic order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• Definite lattice + basis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• Sharp diffraction peaks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• Anisotropic properties possible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Examples: NaCl, Cu, Si</a:t>
            </a:r>
          </a:p>
        </p:txBody>
      </p:sp>
      <p:sp>
        <p:nvSpPr>
          <p:cNvPr id="16" name="Oval 15"/>
          <p:cNvSpPr/>
          <p:nvPr/>
        </p:nvSpPr>
        <p:spPr>
          <a:xfrm>
            <a:off x="868680" y="4800600"/>
            <a:ext cx="91440" cy="9144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68680" y="5029200"/>
            <a:ext cx="91440" cy="9144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68680" y="5257800"/>
            <a:ext cx="91440" cy="9144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68680" y="5486400"/>
            <a:ext cx="91440" cy="9144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344168" y="4800600"/>
            <a:ext cx="91440" cy="9144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344168" y="5029200"/>
            <a:ext cx="91440" cy="9144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44168" y="5257800"/>
            <a:ext cx="91440" cy="9144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344168" y="5486400"/>
            <a:ext cx="91440" cy="9144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819656" y="4800600"/>
            <a:ext cx="91440" cy="9144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819656" y="5029200"/>
            <a:ext cx="91440" cy="9144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819656" y="5257800"/>
            <a:ext cx="91440" cy="9144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819656" y="5486400"/>
            <a:ext cx="91440" cy="9144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2295144" y="4800600"/>
            <a:ext cx="91440" cy="9144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2295144" y="5029200"/>
            <a:ext cx="91440" cy="9144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2295144" y="5257800"/>
            <a:ext cx="91440" cy="9144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2295144" y="5486400"/>
            <a:ext cx="91440" cy="9144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2770632" y="4800600"/>
            <a:ext cx="91440" cy="9144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2770632" y="5029200"/>
            <a:ext cx="91440" cy="9144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2770632" y="5257800"/>
            <a:ext cx="91440" cy="9144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2770632" y="5486400"/>
            <a:ext cx="91440" cy="9144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4663440" y="4800600"/>
            <a:ext cx="91440" cy="9144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4846320" y="5029200"/>
            <a:ext cx="91440" cy="9144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4663440" y="5257800"/>
            <a:ext cx="91440" cy="9144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4846320" y="5486400"/>
            <a:ext cx="91440" cy="9144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5138927" y="4800600"/>
            <a:ext cx="91440" cy="9144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5321807" y="5029200"/>
            <a:ext cx="91440" cy="9144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5138927" y="5257800"/>
            <a:ext cx="91440" cy="9144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5321807" y="5486400"/>
            <a:ext cx="91440" cy="9144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5614416" y="4800600"/>
            <a:ext cx="91440" cy="9144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5797296" y="5029200"/>
            <a:ext cx="91440" cy="9144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5614416" y="5257800"/>
            <a:ext cx="91440" cy="9144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5797296" y="5486400"/>
            <a:ext cx="91440" cy="9144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6089904" y="4800600"/>
            <a:ext cx="91440" cy="9144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6272784" y="5029200"/>
            <a:ext cx="91440" cy="9144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6089904" y="5257800"/>
            <a:ext cx="91440" cy="9144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6272784" y="5486400"/>
            <a:ext cx="91440" cy="9144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6565392" y="4800600"/>
            <a:ext cx="91440" cy="9144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6748272" y="5029200"/>
            <a:ext cx="91440" cy="9144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6565392" y="5257800"/>
            <a:ext cx="91440" cy="9144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6748272" y="5486400"/>
            <a:ext cx="91440" cy="9144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458200" y="4800600"/>
            <a:ext cx="91440" cy="91440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458200" y="5029200"/>
            <a:ext cx="91440" cy="91440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458200" y="5257800"/>
            <a:ext cx="91440" cy="91440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458200" y="5486400"/>
            <a:ext cx="91440" cy="91440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933688" y="4800600"/>
            <a:ext cx="91440" cy="91440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933688" y="5029200"/>
            <a:ext cx="91440" cy="91440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933688" y="5257800"/>
            <a:ext cx="91440" cy="91440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933688" y="5486400"/>
            <a:ext cx="91440" cy="91440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409176" y="4800600"/>
            <a:ext cx="91440" cy="91440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409176" y="5029200"/>
            <a:ext cx="91440" cy="91440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409176" y="5257800"/>
            <a:ext cx="91440" cy="91440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409176" y="5486400"/>
            <a:ext cx="91440" cy="91440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884664" y="4800600"/>
            <a:ext cx="91440" cy="91440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884664" y="5029200"/>
            <a:ext cx="91440" cy="91440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884664" y="5257800"/>
            <a:ext cx="91440" cy="91440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884664" y="5486400"/>
            <a:ext cx="91440" cy="91440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10360152" y="4800600"/>
            <a:ext cx="91440" cy="91440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10360152" y="5029200"/>
            <a:ext cx="91440" cy="91440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0360152" y="5257800"/>
            <a:ext cx="91440" cy="91440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0360152" y="5486400"/>
            <a:ext cx="91440" cy="91440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Lattice, Basis and Crystal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The fundamental language of crystal structure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188720"/>
            <a:ext cx="5577840" cy="685800"/>
          </a:xfrm>
          <a:prstGeom prst="roundRect">
            <a:avLst/>
          </a:prstGeom>
          <a:solidFill>
            <a:srgbClr val="E5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243584"/>
            <a:ext cx="5358383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b="1">
                <a:solidFill>
                  <a:srgbClr val="122A46"/>
                </a:solidFill>
                <a:latin typeface="Cambria Math"/>
              </a:rPr>
              <a:t>Crystal structure = Bravais lattice + basis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148840"/>
            <a:ext cx="333756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2148840"/>
            <a:ext cx="64008" cy="333756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0392" y="2267712"/>
            <a:ext cx="3063240" cy="3154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Lattice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A periodic array of equivalent points in space.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Translation vectors: a, b, c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R = n₁a + n₂b + n₃c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2148840"/>
            <a:ext cx="333756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434840" y="2148840"/>
            <a:ext cx="64008" cy="333756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2267712"/>
            <a:ext cx="3063240" cy="3154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Basis / Motif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Atom or group of atoms attached to every lattice point.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Same basis is repeated by lattice translations.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83879" y="2148840"/>
            <a:ext cx="333756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83879" y="2148840"/>
            <a:ext cx="64008" cy="333756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8471" y="2267712"/>
            <a:ext cx="3063240" cy="3154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Crystal Structure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The actual periodic arrangement obtained by placing the basis at every lattice point.</a:t>
            </a:r>
          </a:p>
        </p:txBody>
      </p:sp>
      <p:sp>
        <p:nvSpPr>
          <p:cNvPr id="18" name="Oval 17"/>
          <p:cNvSpPr/>
          <p:nvPr/>
        </p:nvSpPr>
        <p:spPr>
          <a:xfrm>
            <a:off x="8458200" y="4663440"/>
            <a:ext cx="118872" cy="118872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961120" y="4663440"/>
            <a:ext cx="118872" cy="118872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464040" y="4663440"/>
            <a:ext cx="118872" cy="118872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66960" y="4663440"/>
            <a:ext cx="118872" cy="118872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469880" y="4663440"/>
            <a:ext cx="118872" cy="118872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3" name="Connector 22"/>
          <p:cNvCxnSpPr/>
          <p:nvPr/>
        </p:nvCxnSpPr>
        <p:spPr>
          <a:xfrm>
            <a:off x="8513064" y="4727448"/>
            <a:ext cx="448056" cy="0"/>
          </a:xfrm>
          <a:prstGeom prst="line">
            <a:avLst/>
          </a:prstGeom>
          <a:ln w="12700">
            <a:solidFill>
              <a:srgbClr val="122A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Unit Cell: Primitive and Non-Primitive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Smallest repeating geometrical unit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34440"/>
            <a:ext cx="512064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1234440"/>
            <a:ext cx="64008" cy="196596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353312"/>
            <a:ext cx="4846320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Primitive unit cell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Contains exactly one lattice point in total.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A lattice point may be shared among neighbouring cells.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429000"/>
            <a:ext cx="512064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3429000"/>
            <a:ext cx="64008" cy="196596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1" y="3547872"/>
            <a:ext cx="4846320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Non-primitive (conventional) unit cell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Contains more than one lattice point.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Chosen to make crystal symmetry and geometry easier to visualize.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400800" y="1508760"/>
            <a:ext cx="1600200" cy="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8001000" y="1508760"/>
            <a:ext cx="352044" cy="208026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H="1">
            <a:off x="6752844" y="1716786"/>
            <a:ext cx="1600200" cy="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 flipV="1">
            <a:off x="6400800" y="1508760"/>
            <a:ext cx="352044" cy="208026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6400800" y="3108960"/>
            <a:ext cx="1600200" cy="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8001000" y="3108960"/>
            <a:ext cx="352044" cy="208026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H="1">
            <a:off x="6752844" y="3316986"/>
            <a:ext cx="1600200" cy="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H="1" flipV="1">
            <a:off x="6400800" y="3108960"/>
            <a:ext cx="352044" cy="208026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6400800" y="1508760"/>
            <a:ext cx="0" cy="160020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8001000" y="1508760"/>
            <a:ext cx="0" cy="160020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8353044" y="1716786"/>
            <a:ext cx="0" cy="160020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6752844" y="1716786"/>
            <a:ext cx="0" cy="160020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6336792" y="1444751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936992" y="1444751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289036" y="1652778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688836" y="1652778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336792" y="3044952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936992" y="3044952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289036" y="3252978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688836" y="3252978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454146"/>
            <a:ext cx="1952243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122A46"/>
                </a:solidFill>
              </a:rPr>
              <a:t>Primitive concept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915400" y="1508760"/>
            <a:ext cx="1600200" cy="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10515600" y="1508760"/>
            <a:ext cx="352044" cy="208026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H="1">
            <a:off x="9267444" y="1716786"/>
            <a:ext cx="1600200" cy="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H="1" flipV="1">
            <a:off x="8915400" y="1508760"/>
            <a:ext cx="352044" cy="208026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8915400" y="3108960"/>
            <a:ext cx="1600200" cy="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10515600" y="3108960"/>
            <a:ext cx="352044" cy="208026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H="1">
            <a:off x="9267444" y="3316986"/>
            <a:ext cx="1600200" cy="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H="1" flipV="1">
            <a:off x="8915400" y="3108960"/>
            <a:ext cx="352044" cy="208026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8915400" y="1508760"/>
            <a:ext cx="0" cy="160020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10515600" y="1508760"/>
            <a:ext cx="0" cy="160020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10867644" y="1716786"/>
            <a:ext cx="0" cy="160020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9267444" y="1716786"/>
            <a:ext cx="0" cy="160020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8851392" y="1444751"/>
            <a:ext cx="128016" cy="128016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0451592" y="1444751"/>
            <a:ext cx="128016" cy="128016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0803636" y="1652778"/>
            <a:ext cx="128016" cy="128016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9203436" y="1652778"/>
            <a:ext cx="128016" cy="128016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851392" y="3044952"/>
            <a:ext cx="128016" cy="128016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451592" y="3044952"/>
            <a:ext cx="128016" cy="128016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803636" y="3252978"/>
            <a:ext cx="128016" cy="128016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203436" y="3252978"/>
            <a:ext cx="128016" cy="128016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8915400" y="3454146"/>
            <a:ext cx="1952243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122A46"/>
                </a:solidFill>
              </a:rPr>
              <a:t>Conventional cell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400800" y="3886200"/>
            <a:ext cx="4114800" cy="594360"/>
          </a:xfrm>
          <a:prstGeom prst="roundRect">
            <a:avLst/>
          </a:prstGeom>
          <a:solidFill>
            <a:srgbClr val="F9F2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510528" y="3941063"/>
            <a:ext cx="3895344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1">
                <a:solidFill>
                  <a:srgbClr val="122A46"/>
                </a:solidFill>
                <a:latin typeface="Cambria Math"/>
              </a:rPr>
              <a:t>Corner atom contribution = 1/8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6400800" y="4617720"/>
            <a:ext cx="4114800" cy="594360"/>
          </a:xfrm>
          <a:prstGeom prst="roundRect">
            <a:avLst/>
          </a:prstGeom>
          <a:solidFill>
            <a:srgbClr val="E5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510528" y="4672583"/>
            <a:ext cx="3895344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1">
                <a:solidFill>
                  <a:srgbClr val="122A46"/>
                </a:solidFill>
                <a:latin typeface="Cambria Math"/>
              </a:rPr>
              <a:t>Face-centre contribution = 1/2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Symmetry Operations and Elements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Operations leave the crystal indistinguishable from its original state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234440"/>
            <a:ext cx="274320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94360" y="1234440"/>
            <a:ext cx="64008" cy="443484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8952" y="1353312"/>
            <a:ext cx="2468880" cy="4251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Translation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Shift by a lattice translation vector: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T = n₁a + n₂b + n₃c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The crystal reproduces itself.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20440" y="1234440"/>
            <a:ext cx="274320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520440" y="1234440"/>
            <a:ext cx="64008" cy="443484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85032" y="1353312"/>
            <a:ext cx="2468880" cy="4251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Rotation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Rotation through 2π/n about a symmetry axis reproduces the structure.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Crystal lattices allow n = 1, 2, 3, 4, 6.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46520" y="1234440"/>
            <a:ext cx="233172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46520" y="1234440"/>
            <a:ext cx="64008" cy="4434840"/>
          </a:xfrm>
          <a:prstGeom prst="rect">
            <a:avLst/>
          </a:prstGeom>
          <a:solidFill>
            <a:srgbClr val="694B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11112" y="1353312"/>
            <a:ext cx="2057400" cy="4251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694B9B"/>
                </a:solidFill>
              </a:rPr>
              <a:t>Reflection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Reflection in a symmetry plane maps the structure onto itself.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Symbol: 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61120" y="1234440"/>
            <a:ext cx="2560320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961120" y="1234440"/>
            <a:ext cx="64008" cy="443484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25712" y="1353312"/>
            <a:ext cx="2286000" cy="4251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Inversion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Every point (x,y,z) maps to (−x,−y,−z).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Inversion centre: 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Symmetry Elements of a Cube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Important axes, planes and centre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7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822960" y="1508760"/>
            <a:ext cx="2743200" cy="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566160" y="1508760"/>
            <a:ext cx="603503" cy="356616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>
            <a:off x="1426464" y="1865376"/>
            <a:ext cx="2743199" cy="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H="1" flipV="1">
            <a:off x="822960" y="1508760"/>
            <a:ext cx="603504" cy="356616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822960" y="4251960"/>
            <a:ext cx="2743200" cy="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566160" y="4251960"/>
            <a:ext cx="603503" cy="356616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H="1">
            <a:off x="1426464" y="4608576"/>
            <a:ext cx="2743199" cy="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H="1" flipV="1">
            <a:off x="822960" y="4251960"/>
            <a:ext cx="603504" cy="356616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822960" y="1508760"/>
            <a:ext cx="0" cy="274320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3566160" y="1508760"/>
            <a:ext cx="0" cy="274320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4169663" y="1865376"/>
            <a:ext cx="0" cy="274320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1426464" y="1865376"/>
            <a:ext cx="0" cy="274320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758952" y="1444751"/>
            <a:ext cx="128016" cy="128016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3502152" y="1444751"/>
            <a:ext cx="128016" cy="128016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4105655" y="1801368"/>
            <a:ext cx="128016" cy="128016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362456" y="1801368"/>
            <a:ext cx="128016" cy="128016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58952" y="4187952"/>
            <a:ext cx="128016" cy="128016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3502152" y="4187952"/>
            <a:ext cx="128016" cy="128016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4105655" y="4544568"/>
            <a:ext cx="128016" cy="128016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362456" y="4544568"/>
            <a:ext cx="128016" cy="128016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>
            <a:off x="822960" y="1508760"/>
            <a:ext cx="3346703" cy="356616"/>
          </a:xfrm>
          <a:prstGeom prst="line">
            <a:avLst/>
          </a:prstGeom>
          <a:ln w="254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822960" y="1865376"/>
            <a:ext cx="3346703" cy="2386584"/>
          </a:xfrm>
          <a:prstGeom prst="line">
            <a:avLst/>
          </a:prstGeom>
          <a:ln w="254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4709160" y="1234440"/>
            <a:ext cx="30632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709160" y="1234440"/>
            <a:ext cx="64008" cy="182880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873752" y="1353312"/>
            <a:ext cx="27889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4-fold axes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3 mutually perpendicular C₄ axes through opposite face centres.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001000" y="1234440"/>
            <a:ext cx="30632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001000" y="1234440"/>
            <a:ext cx="64008" cy="1828800"/>
          </a:xfrm>
          <a:prstGeom prst="rect">
            <a:avLst/>
          </a:prstGeom>
          <a:solidFill>
            <a:srgbClr val="694B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165592" y="1353312"/>
            <a:ext cx="27889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694B9B"/>
                </a:solidFill>
              </a:rPr>
              <a:t>3-fold axes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4 C₃ axes along body diagonals.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709160" y="3383280"/>
            <a:ext cx="30632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9160" y="3383280"/>
            <a:ext cx="64008" cy="182880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873752" y="3502152"/>
            <a:ext cx="27889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2-fold axes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6 C₂ axes through opposite edge centres.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001000" y="3383280"/>
            <a:ext cx="30632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001000" y="3383280"/>
            <a:ext cx="64008" cy="182880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165592" y="3502152"/>
            <a:ext cx="27889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Planes + inversion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9 mirror planes in the full cubic symmetry; inversion centre at cube centre.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Bravais Lattice in Two Dimensions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Five distinct 2-D Bravais lattices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8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1920240"/>
            <a:ext cx="1325879" cy="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548640" y="2971800"/>
            <a:ext cx="1325879" cy="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548640" y="1920240"/>
            <a:ext cx="228600" cy="105156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874519" y="1920240"/>
            <a:ext cx="228601" cy="105156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484632" y="1856232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10511" y="1856232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13232" y="2907792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039112" y="2907792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33756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122A46"/>
                </a:solidFill>
              </a:rPr>
              <a:t>Oblique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2880360" y="1920240"/>
            <a:ext cx="1325880" cy="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2880360" y="2971800"/>
            <a:ext cx="1325880" cy="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2880360" y="1920240"/>
            <a:ext cx="228600" cy="105156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4206240" y="1920240"/>
            <a:ext cx="228600" cy="105156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2816352" y="1856232"/>
            <a:ext cx="128016" cy="128016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4142231" y="1856232"/>
            <a:ext cx="128016" cy="128016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3044952" y="2907792"/>
            <a:ext cx="128016" cy="128016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4370831" y="2907792"/>
            <a:ext cx="128016" cy="128016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788920" y="333756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122A46"/>
                </a:solidFill>
              </a:rPr>
              <a:t>Rectangular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212080" y="1920240"/>
            <a:ext cx="1325880" cy="0"/>
          </a:xfrm>
          <a:prstGeom prst="line">
            <a:avLst/>
          </a:prstGeom>
          <a:ln w="25400">
            <a:solidFill>
              <a:srgbClr val="DAA0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5212080" y="2971800"/>
            <a:ext cx="1325880" cy="0"/>
          </a:xfrm>
          <a:prstGeom prst="line">
            <a:avLst/>
          </a:prstGeom>
          <a:ln w="25400">
            <a:solidFill>
              <a:srgbClr val="DAA0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5212080" y="1920240"/>
            <a:ext cx="228600" cy="1051560"/>
          </a:xfrm>
          <a:prstGeom prst="line">
            <a:avLst/>
          </a:prstGeom>
          <a:ln w="25400">
            <a:solidFill>
              <a:srgbClr val="DAA0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6537960" y="1920240"/>
            <a:ext cx="228600" cy="1051560"/>
          </a:xfrm>
          <a:prstGeom prst="line">
            <a:avLst/>
          </a:prstGeom>
          <a:ln w="25400">
            <a:solidFill>
              <a:srgbClr val="DAA0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5148072" y="1856232"/>
            <a:ext cx="128016" cy="128016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473952" y="1856232"/>
            <a:ext cx="128016" cy="128016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5376672" y="2907792"/>
            <a:ext cx="128016" cy="128016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702552" y="2907792"/>
            <a:ext cx="128016" cy="128016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5989320" y="2446020"/>
            <a:ext cx="137160" cy="137160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120640" y="333756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122A46"/>
                </a:solidFill>
              </a:rPr>
              <a:t>Centered rectangular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7543800" y="1920240"/>
            <a:ext cx="1325880" cy="0"/>
          </a:xfrm>
          <a:prstGeom prst="line">
            <a:avLst/>
          </a:prstGeom>
          <a:ln w="25400">
            <a:solidFill>
              <a:srgbClr val="694B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7543800" y="2971800"/>
            <a:ext cx="1325880" cy="0"/>
          </a:xfrm>
          <a:prstGeom prst="line">
            <a:avLst/>
          </a:prstGeom>
          <a:ln w="25400">
            <a:solidFill>
              <a:srgbClr val="694B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7543800" y="1920240"/>
            <a:ext cx="228600" cy="1051560"/>
          </a:xfrm>
          <a:prstGeom prst="line">
            <a:avLst/>
          </a:prstGeom>
          <a:ln w="25400">
            <a:solidFill>
              <a:srgbClr val="694B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8869680" y="1920240"/>
            <a:ext cx="228600" cy="1051560"/>
          </a:xfrm>
          <a:prstGeom prst="line">
            <a:avLst/>
          </a:prstGeom>
          <a:ln w="25400">
            <a:solidFill>
              <a:srgbClr val="694B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7479792" y="1856232"/>
            <a:ext cx="128016" cy="128016"/>
          </a:xfrm>
          <a:prstGeom prst="ellipse">
            <a:avLst/>
          </a:prstGeom>
          <a:solidFill>
            <a:srgbClr val="694B9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805672" y="1856232"/>
            <a:ext cx="128016" cy="128016"/>
          </a:xfrm>
          <a:prstGeom prst="ellipse">
            <a:avLst/>
          </a:prstGeom>
          <a:solidFill>
            <a:srgbClr val="694B9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708392" y="2907792"/>
            <a:ext cx="128016" cy="128016"/>
          </a:xfrm>
          <a:prstGeom prst="ellipse">
            <a:avLst/>
          </a:prstGeom>
          <a:solidFill>
            <a:srgbClr val="694B9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034272" y="2907792"/>
            <a:ext cx="128016" cy="128016"/>
          </a:xfrm>
          <a:prstGeom prst="ellipse">
            <a:avLst/>
          </a:prstGeom>
          <a:solidFill>
            <a:srgbClr val="694B9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3" name="Connector 42"/>
          <p:cNvCxnSpPr/>
          <p:nvPr/>
        </p:nvCxnSpPr>
        <p:spPr>
          <a:xfrm>
            <a:off x="7543800" y="1920240"/>
            <a:ext cx="1325880" cy="1051560"/>
          </a:xfrm>
          <a:prstGeom prst="line">
            <a:avLst/>
          </a:prstGeom>
          <a:ln w="12700">
            <a:solidFill>
              <a:srgbClr val="694B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452360" y="333756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122A46"/>
                </a:solidFill>
              </a:rPr>
              <a:t>Square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9875520" y="1920240"/>
            <a:ext cx="1325880" cy="0"/>
          </a:xfrm>
          <a:prstGeom prst="line">
            <a:avLst/>
          </a:prstGeom>
          <a:ln w="254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9875520" y="2971800"/>
            <a:ext cx="1325880" cy="0"/>
          </a:xfrm>
          <a:prstGeom prst="line">
            <a:avLst/>
          </a:prstGeom>
          <a:ln w="254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9875520" y="1920240"/>
            <a:ext cx="228600" cy="1051560"/>
          </a:xfrm>
          <a:prstGeom prst="line">
            <a:avLst/>
          </a:prstGeom>
          <a:ln w="254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11201400" y="1920240"/>
            <a:ext cx="228600" cy="1051560"/>
          </a:xfrm>
          <a:prstGeom prst="line">
            <a:avLst/>
          </a:prstGeom>
          <a:ln w="254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Oval 48"/>
          <p:cNvSpPr/>
          <p:nvPr/>
        </p:nvSpPr>
        <p:spPr>
          <a:xfrm>
            <a:off x="9811512" y="1856232"/>
            <a:ext cx="128016" cy="128016"/>
          </a:xfrm>
          <a:prstGeom prst="ellipse">
            <a:avLst/>
          </a:prstGeom>
          <a:solidFill>
            <a:srgbClr val="BE414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1137392" y="1856232"/>
            <a:ext cx="128016" cy="128016"/>
          </a:xfrm>
          <a:prstGeom prst="ellipse">
            <a:avLst/>
          </a:prstGeom>
          <a:solidFill>
            <a:srgbClr val="BE414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040112" y="2907792"/>
            <a:ext cx="128016" cy="128016"/>
          </a:xfrm>
          <a:prstGeom prst="ellipse">
            <a:avLst/>
          </a:prstGeom>
          <a:solidFill>
            <a:srgbClr val="BE414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1365992" y="2907792"/>
            <a:ext cx="128016" cy="128016"/>
          </a:xfrm>
          <a:prstGeom prst="ellipse">
            <a:avLst/>
          </a:prstGeom>
          <a:solidFill>
            <a:srgbClr val="BE414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3" name="Connector 52"/>
          <p:cNvCxnSpPr/>
          <p:nvPr/>
        </p:nvCxnSpPr>
        <p:spPr>
          <a:xfrm flipH="1" flipV="1">
            <a:off x="9921240" y="1920240"/>
            <a:ext cx="182880" cy="1051560"/>
          </a:xfrm>
          <a:prstGeom prst="line">
            <a:avLst/>
          </a:prstGeom>
          <a:ln w="254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9784080" y="3337560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122A46"/>
                </a:solidFill>
              </a:rPr>
              <a:t>Hexagonal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3886200" y="4251960"/>
            <a:ext cx="4389120" cy="685800"/>
          </a:xfrm>
          <a:prstGeom prst="roundRect">
            <a:avLst/>
          </a:prstGeom>
          <a:solidFill>
            <a:srgbClr val="E1F3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995928" y="4306824"/>
            <a:ext cx="4169663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b="1">
                <a:solidFill>
                  <a:srgbClr val="122A46"/>
                </a:solidFill>
                <a:latin typeface="Cambria Math"/>
              </a:rPr>
              <a:t>2-D Bravais lattices = 5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828800" y="5120640"/>
            <a:ext cx="8595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32D37"/>
                </a:solidFill>
                <a:latin typeface="Aptos"/>
              </a:defRPr>
            </a:pPr>
            <a:r>
              <a:t>• Classification depends on translational symmetry, not the appearance of the drawing.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Bravais Lattices in Three Dimensions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Fourteen Bravais lattices from seven crystal systems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234440"/>
            <a:ext cx="246888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94360" y="1234440"/>
            <a:ext cx="64008" cy="160020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8952" y="1353312"/>
            <a:ext cx="219456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Cubic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</a:defRPr>
            </a:pPr>
            <a:r>
              <a:t>P, I, F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79" y="1234440"/>
            <a:ext cx="246888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79" y="1234440"/>
            <a:ext cx="64008" cy="160020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47872" y="1353312"/>
            <a:ext cx="219456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Tetragonal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</a:defRPr>
            </a:pPr>
            <a:r>
              <a:t>P, 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1234440"/>
            <a:ext cx="246888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234440"/>
            <a:ext cx="64008" cy="160020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36792" y="1353312"/>
            <a:ext cx="219456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Orthorhombic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</a:defRPr>
            </a:pPr>
            <a:r>
              <a:t>P, C, I, F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61119" y="1234440"/>
            <a:ext cx="246888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961119" y="1234440"/>
            <a:ext cx="64008" cy="1600200"/>
          </a:xfrm>
          <a:prstGeom prst="rect">
            <a:avLst/>
          </a:prstGeom>
          <a:solidFill>
            <a:srgbClr val="694B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25711" y="1353312"/>
            <a:ext cx="219456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694B9B"/>
                </a:solidFill>
              </a:rPr>
              <a:t>Monoclinic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</a:defRPr>
            </a:pPr>
            <a:r>
              <a:t>P, C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94360" y="3291840"/>
            <a:ext cx="246888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94360" y="3291840"/>
            <a:ext cx="64008" cy="160020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58952" y="3410712"/>
            <a:ext cx="219456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BE4141"/>
                </a:solidFill>
              </a:rPr>
              <a:t>Triclinic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</a:defRPr>
            </a:pPr>
            <a:r>
              <a:t>P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383279" y="3291840"/>
            <a:ext cx="246888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83279" y="3291840"/>
            <a:ext cx="64008" cy="1600200"/>
          </a:xfrm>
          <a:prstGeom prst="rect">
            <a:avLst/>
          </a:prstGeom>
          <a:solidFill>
            <a:srgbClr val="2D87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47872" y="3410712"/>
            <a:ext cx="219456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2D8755"/>
                </a:solidFill>
              </a:rPr>
              <a:t>Hexagonal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</a:defRPr>
            </a:pPr>
            <a:r>
              <a:t>P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72200" y="3291840"/>
            <a:ext cx="246888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172200" y="3291840"/>
            <a:ext cx="64008" cy="1600200"/>
          </a:xfrm>
          <a:prstGeom prst="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336792" y="3410712"/>
            <a:ext cx="219456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122A46"/>
                </a:solidFill>
              </a:rPr>
              <a:t>Rhombohedral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</a:defRPr>
            </a:pPr>
            <a:r>
              <a:t>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657600" y="5486400"/>
            <a:ext cx="4754880" cy="640080"/>
          </a:xfrm>
          <a:prstGeom prst="roundRect">
            <a:avLst/>
          </a:prstGeom>
          <a:solidFill>
            <a:srgbClr val="F9F2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767328" y="5541264"/>
            <a:ext cx="4535424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500" b="1">
                <a:solidFill>
                  <a:srgbClr val="122A46"/>
                </a:solidFill>
                <a:latin typeface="Cambria Math"/>
              </a:rPr>
              <a:t>14 Bravais lattices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95360" y="4572000"/>
            <a:ext cx="25603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32D37"/>
                </a:solidFill>
              </a:defRPr>
            </a:pPr>
            <a:r>
              <a:t>P = primitive</a:t>
            </a:r>
            <a:br/>
            <a:r>
              <a:t>I = body-centred</a:t>
            </a:r>
            <a:br/>
            <a:r>
              <a:t>F = face-centred</a:t>
            </a:r>
            <a:br/>
            <a:r>
              <a:t>C = base-centred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Miller Indices: Meaning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A compact notation for crystal planes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34440"/>
            <a:ext cx="475488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1234440"/>
            <a:ext cx="64008" cy="434340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353312"/>
            <a:ext cx="4480560" cy="416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Procedure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1. Find intercepts on x, y, z axes in units of a, b, c.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2. Take reciprocals.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3. Clear fractions to obtain smallest integers.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4. Write as (h k l).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If a plane is parallel to an axis → intercept ∞ → index 0.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400800" y="5029200"/>
            <a:ext cx="4023360" cy="0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6400800" y="1554480"/>
            <a:ext cx="0" cy="3474720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6400800" y="3474720"/>
            <a:ext cx="1828800" cy="1554480"/>
          </a:xfrm>
          <a:prstGeom prst="line">
            <a:avLst/>
          </a:prstGeom>
          <a:ln w="381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6327648" y="4956048"/>
            <a:ext cx="146304" cy="146304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73952" y="489204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/>
              <a:t>O</a:t>
            </a:r>
          </a:p>
        </p:txBody>
      </p:sp>
      <p:sp>
        <p:nvSpPr>
          <p:cNvPr id="15" name="Oval 14"/>
          <p:cNvSpPr/>
          <p:nvPr/>
        </p:nvSpPr>
        <p:spPr>
          <a:xfrm>
            <a:off x="10259568" y="4956048"/>
            <a:ext cx="146304" cy="146304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405872" y="489204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/>
              <a:t>x</a:t>
            </a:r>
          </a:p>
        </p:txBody>
      </p:sp>
      <p:sp>
        <p:nvSpPr>
          <p:cNvPr id="17" name="Oval 16"/>
          <p:cNvSpPr/>
          <p:nvPr/>
        </p:nvSpPr>
        <p:spPr>
          <a:xfrm>
            <a:off x="6327648" y="1481328"/>
            <a:ext cx="146304" cy="146304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73952" y="141732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/>
              <a:t>z</a:t>
            </a:r>
          </a:p>
        </p:txBody>
      </p:sp>
      <p:sp>
        <p:nvSpPr>
          <p:cNvPr id="19" name="Oval 18"/>
          <p:cNvSpPr/>
          <p:nvPr/>
        </p:nvSpPr>
        <p:spPr>
          <a:xfrm>
            <a:off x="8156448" y="3401568"/>
            <a:ext cx="146304" cy="146304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02752" y="3337560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/>
              <a:t>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80760" y="5486400"/>
            <a:ext cx="5257800" cy="658368"/>
          </a:xfrm>
          <a:prstGeom prst="roundRect">
            <a:avLst/>
          </a:prstGeom>
          <a:solidFill>
            <a:srgbClr val="E5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190488" y="5541264"/>
            <a:ext cx="5038344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122A46"/>
                </a:solidFill>
                <a:latin typeface="Cambria Math"/>
              </a:rPr>
              <a:t>Intercepts: 2a, 3b, ∞c  →  reciprocals: 1/2, 1/3, 0  →  (3 2 0)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Miller Indices: Worked Examples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Intercepts → reciprocals → smallest integers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34440"/>
            <a:ext cx="34747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1234440"/>
            <a:ext cx="64008" cy="356616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353312"/>
            <a:ext cx="3200400" cy="3383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Example 1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Intercepts: a, b, c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Reciprocals: 1, 1, 1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Miller indices: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(111)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34440"/>
            <a:ext cx="34747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3400" y="1234440"/>
            <a:ext cx="64008" cy="356616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07992" y="1353312"/>
            <a:ext cx="3200400" cy="3383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Example 2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Intercepts: 2a, 3b, ∞c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Reciprocals: 1/2, 1/3, 0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Multiply by 6 → 3, 2, 0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(320)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234440"/>
            <a:ext cx="34747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6720" y="1234440"/>
            <a:ext cx="64008" cy="356616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11312" y="1353312"/>
            <a:ext cx="3200400" cy="3383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Example 3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Intercepts: a/2, b, c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Reciprocals: 2, 1, 1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Miller indices: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(211)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377440" y="5257800"/>
            <a:ext cx="7406640" cy="685800"/>
          </a:xfrm>
          <a:prstGeom prst="roundRect">
            <a:avLst/>
          </a:prstGeom>
          <a:solidFill>
            <a:srgbClr val="FAE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487168" y="5312664"/>
            <a:ext cx="7187183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300" b="1">
                <a:solidFill>
                  <a:srgbClr val="122A46"/>
                </a:solidFill>
                <a:latin typeface="Cambria Math"/>
              </a:rPr>
              <a:t>A negative intercept is written with an overbar:  (1̄ 1 0)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Interplanar Spacing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Distance between adjacent parallel (hkl) planes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51560" y="1280160"/>
            <a:ext cx="9966960" cy="777240"/>
          </a:xfrm>
          <a:prstGeom prst="roundRect">
            <a:avLst/>
          </a:prstGeom>
          <a:solidFill>
            <a:srgbClr val="E5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61288" y="1335024"/>
            <a:ext cx="9747504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700" b="1">
                <a:solidFill>
                  <a:srgbClr val="122A46"/>
                </a:solidFill>
                <a:latin typeface="Cambria Math"/>
              </a:rPr>
              <a:t>Cubic crystal:   dₕₖₗ = a / √(h² + k² + l²)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514600"/>
            <a:ext cx="338328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" y="2514600"/>
            <a:ext cx="64008" cy="251460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2633472"/>
            <a:ext cx="310896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For (100)</a:t>
            </a:r>
          </a:p>
          <a:p>
            <a:pPr>
              <a:spcAft>
                <a:spcPts val="500"/>
              </a:spcAft>
              <a:defRPr sz="2000">
                <a:solidFill>
                  <a:srgbClr val="232D37"/>
                </a:solidFill>
              </a:defRPr>
            </a:pPr>
            <a:r>
              <a:t>d₁₀₀ = 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2514600"/>
            <a:ext cx="338328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89120" y="2514600"/>
            <a:ext cx="64008" cy="251460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53712" y="2633472"/>
            <a:ext cx="310896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For (110)</a:t>
            </a:r>
          </a:p>
          <a:p>
            <a:pPr>
              <a:spcAft>
                <a:spcPts val="500"/>
              </a:spcAft>
              <a:defRPr sz="2000">
                <a:solidFill>
                  <a:srgbClr val="232D37"/>
                </a:solidFill>
              </a:defRPr>
            </a:pPr>
            <a:r>
              <a:t>d₁₁₀ = a/√2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2514600"/>
            <a:ext cx="338328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46720" y="2514600"/>
            <a:ext cx="64008" cy="251460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11312" y="2633472"/>
            <a:ext cx="310896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For (111)</a:t>
            </a:r>
          </a:p>
          <a:p>
            <a:pPr>
              <a:spcAft>
                <a:spcPts val="500"/>
              </a:spcAft>
              <a:defRPr sz="2000">
                <a:solidFill>
                  <a:srgbClr val="232D37"/>
                </a:solidFill>
              </a:defRPr>
            </a:pPr>
            <a:r>
              <a:t>d₁₁₁ = a/√3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349240"/>
            <a:ext cx="102412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• Higher h, k or l values generally correspond to smaller interplanar spacing in cubic crystals.</a:t>
            </a:r>
          </a:p>
          <a:p>
            <a:pPr>
              <a:spcAft>
                <a:spcPts val="9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• For non-cubic systems, the d-spacing equation depends on a, b, c and the interaxial angles.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Simple Cubic (SC)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Primitive cubic lattice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13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7240" y="1417320"/>
            <a:ext cx="2423160" cy="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200400" y="1417320"/>
            <a:ext cx="533095" cy="31501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>
            <a:off x="1310335" y="1732330"/>
            <a:ext cx="2423160" cy="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H="1" flipV="1">
            <a:off x="777240" y="1417320"/>
            <a:ext cx="533095" cy="31501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777240" y="3840480"/>
            <a:ext cx="2423160" cy="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200400" y="3840480"/>
            <a:ext cx="533095" cy="31501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H="1">
            <a:off x="1310335" y="4155490"/>
            <a:ext cx="2423160" cy="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H="1" flipV="1">
            <a:off x="777240" y="3840480"/>
            <a:ext cx="533095" cy="31501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777240" y="1417320"/>
            <a:ext cx="0" cy="242316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3200400" y="1417320"/>
            <a:ext cx="0" cy="242316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3733495" y="1732330"/>
            <a:ext cx="0" cy="242316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1310335" y="1732330"/>
            <a:ext cx="0" cy="242316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676656" y="1316736"/>
            <a:ext cx="201168" cy="201168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3099816" y="1316736"/>
            <a:ext cx="201168" cy="201168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3632911" y="1631746"/>
            <a:ext cx="201168" cy="201168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209751" y="1631746"/>
            <a:ext cx="201168" cy="201168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76656" y="3739896"/>
            <a:ext cx="201168" cy="201168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3099816" y="3739896"/>
            <a:ext cx="201168" cy="201168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3632911" y="4054906"/>
            <a:ext cx="201168" cy="201168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209751" y="4054906"/>
            <a:ext cx="201168" cy="201168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3886200" y="1234440"/>
            <a:ext cx="324612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886200" y="1234440"/>
            <a:ext cx="64008" cy="429768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050791" y="1353312"/>
            <a:ext cx="2971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Geometry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Atoms touch along the cube edge.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Edge length: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a = 2r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Coordination number: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CN = 6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360920" y="1234440"/>
            <a:ext cx="388620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360920" y="1234440"/>
            <a:ext cx="64008" cy="429768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525512" y="1353312"/>
            <a:ext cx="3611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Unit-cell accounting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8 corner atoms × 1/8 = 1 atom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Atoms per unit cell = 1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Packing fraction: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APF = π/6 ≈ 0.524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≈ 52.4%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886200" y="5669280"/>
            <a:ext cx="3246120" cy="566928"/>
          </a:xfrm>
          <a:prstGeom prst="roundRect">
            <a:avLst/>
          </a:prstGeom>
          <a:solidFill>
            <a:srgbClr val="F9F2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995928" y="5724144"/>
            <a:ext cx="3026663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300" b="1">
                <a:solidFill>
                  <a:srgbClr val="122A46"/>
                </a:solidFill>
                <a:latin typeface="Cambria Math"/>
              </a:rPr>
              <a:t>r = a/2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Body-Centred Cubic (BCC)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One atom at the body centre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14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7240" y="1417320"/>
            <a:ext cx="2423160" cy="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200400" y="1417320"/>
            <a:ext cx="533095" cy="31501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>
            <a:off x="1310335" y="1732330"/>
            <a:ext cx="2423160" cy="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H="1" flipV="1">
            <a:off x="777240" y="1417320"/>
            <a:ext cx="533095" cy="31501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777240" y="3840480"/>
            <a:ext cx="2423160" cy="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200400" y="3840480"/>
            <a:ext cx="533095" cy="31501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H="1">
            <a:off x="1310335" y="4155490"/>
            <a:ext cx="2423160" cy="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H="1" flipV="1">
            <a:off x="777240" y="3840480"/>
            <a:ext cx="533095" cy="31501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777240" y="1417320"/>
            <a:ext cx="0" cy="242316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3200400" y="1417320"/>
            <a:ext cx="0" cy="242316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3733495" y="1732330"/>
            <a:ext cx="0" cy="242316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1310335" y="1732330"/>
            <a:ext cx="0" cy="242316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676656" y="1316736"/>
            <a:ext cx="201168" cy="201168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3099816" y="1316736"/>
            <a:ext cx="201168" cy="201168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3632911" y="1631746"/>
            <a:ext cx="201168" cy="201168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209751" y="1631746"/>
            <a:ext cx="201168" cy="201168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76656" y="3739896"/>
            <a:ext cx="201168" cy="201168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3099816" y="3739896"/>
            <a:ext cx="201168" cy="201168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3632911" y="4054906"/>
            <a:ext cx="201168" cy="201168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209751" y="4054906"/>
            <a:ext cx="201168" cy="201168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869948" y="2667533"/>
            <a:ext cx="237744" cy="237744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3886200" y="1234440"/>
            <a:ext cx="324612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3886200" y="1234440"/>
            <a:ext cx="64008" cy="429768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050791" y="1353312"/>
            <a:ext cx="2971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Geometry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Atoms touch along the body diagonal.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√3 a = 4r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Coordination number: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CN = 8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360920" y="1234440"/>
            <a:ext cx="388620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360920" y="1234440"/>
            <a:ext cx="64008" cy="429768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525512" y="1353312"/>
            <a:ext cx="3611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Unit-cell accounting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8 corners → 1 atom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1 body-centre → 1 atom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Atoms per unit cell = 2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APF = 0.680 ≈ 68.0%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886200" y="5669280"/>
            <a:ext cx="3246120" cy="566928"/>
          </a:xfrm>
          <a:prstGeom prst="roundRect">
            <a:avLst/>
          </a:prstGeom>
          <a:solidFill>
            <a:srgbClr val="F9F2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95928" y="5724144"/>
            <a:ext cx="3026663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300" b="1">
                <a:solidFill>
                  <a:srgbClr val="122A46"/>
                </a:solidFill>
                <a:latin typeface="Cambria Math"/>
              </a:rPr>
              <a:t>r = √3 a / 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Face-Centred Cubic (FCC)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Atoms at all corners and face centres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15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7240" y="1417320"/>
            <a:ext cx="2423160" cy="0"/>
          </a:xfrm>
          <a:prstGeom prst="line">
            <a:avLst/>
          </a:prstGeom>
          <a:ln w="25400">
            <a:solidFill>
              <a:srgbClr val="DAA0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200400" y="1417320"/>
            <a:ext cx="533095" cy="315010"/>
          </a:xfrm>
          <a:prstGeom prst="line">
            <a:avLst/>
          </a:prstGeom>
          <a:ln w="25400">
            <a:solidFill>
              <a:srgbClr val="DAA0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>
            <a:off x="1310335" y="1732330"/>
            <a:ext cx="2423160" cy="0"/>
          </a:xfrm>
          <a:prstGeom prst="line">
            <a:avLst/>
          </a:prstGeom>
          <a:ln w="25400">
            <a:solidFill>
              <a:srgbClr val="DAA0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H="1" flipV="1">
            <a:off x="777240" y="1417320"/>
            <a:ext cx="533095" cy="315010"/>
          </a:xfrm>
          <a:prstGeom prst="line">
            <a:avLst/>
          </a:prstGeom>
          <a:ln w="25400">
            <a:solidFill>
              <a:srgbClr val="DAA0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777240" y="3840480"/>
            <a:ext cx="2423160" cy="0"/>
          </a:xfrm>
          <a:prstGeom prst="line">
            <a:avLst/>
          </a:prstGeom>
          <a:ln w="25400">
            <a:solidFill>
              <a:srgbClr val="DAA0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200400" y="3840480"/>
            <a:ext cx="533095" cy="315010"/>
          </a:xfrm>
          <a:prstGeom prst="line">
            <a:avLst/>
          </a:prstGeom>
          <a:ln w="25400">
            <a:solidFill>
              <a:srgbClr val="DAA0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H="1">
            <a:off x="1310335" y="4155490"/>
            <a:ext cx="2423160" cy="0"/>
          </a:xfrm>
          <a:prstGeom prst="line">
            <a:avLst/>
          </a:prstGeom>
          <a:ln w="25400">
            <a:solidFill>
              <a:srgbClr val="DAA0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H="1" flipV="1">
            <a:off x="777240" y="3840480"/>
            <a:ext cx="533095" cy="315010"/>
          </a:xfrm>
          <a:prstGeom prst="line">
            <a:avLst/>
          </a:prstGeom>
          <a:ln w="25400">
            <a:solidFill>
              <a:srgbClr val="DAA0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777240" y="1417320"/>
            <a:ext cx="0" cy="2423160"/>
          </a:xfrm>
          <a:prstGeom prst="line">
            <a:avLst/>
          </a:prstGeom>
          <a:ln w="25400">
            <a:solidFill>
              <a:srgbClr val="DAA0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3200400" y="1417320"/>
            <a:ext cx="0" cy="2423160"/>
          </a:xfrm>
          <a:prstGeom prst="line">
            <a:avLst/>
          </a:prstGeom>
          <a:ln w="25400">
            <a:solidFill>
              <a:srgbClr val="DAA0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3733495" y="1732330"/>
            <a:ext cx="0" cy="2423160"/>
          </a:xfrm>
          <a:prstGeom prst="line">
            <a:avLst/>
          </a:prstGeom>
          <a:ln w="25400">
            <a:solidFill>
              <a:srgbClr val="DAA0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1310335" y="1732330"/>
            <a:ext cx="0" cy="2423160"/>
          </a:xfrm>
          <a:prstGeom prst="line">
            <a:avLst/>
          </a:prstGeom>
          <a:ln w="25400">
            <a:solidFill>
              <a:srgbClr val="DAA0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676656" y="1316736"/>
            <a:ext cx="201168" cy="201168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3099816" y="1316736"/>
            <a:ext cx="201168" cy="201168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3632911" y="1631746"/>
            <a:ext cx="201168" cy="201168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209751" y="1631746"/>
            <a:ext cx="201168" cy="201168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76656" y="3739896"/>
            <a:ext cx="201168" cy="201168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3099816" y="3739896"/>
            <a:ext cx="201168" cy="201168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3632911" y="4054906"/>
            <a:ext cx="201168" cy="201168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209751" y="4054906"/>
            <a:ext cx="201168" cy="201168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906524" y="1335024"/>
            <a:ext cx="164592" cy="164592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906524" y="3758184"/>
            <a:ext cx="164592" cy="164592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61491" y="1492529"/>
            <a:ext cx="164592" cy="164592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3384651" y="1492529"/>
            <a:ext cx="164592" cy="164592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94944" y="2546604"/>
            <a:ext cx="164592" cy="164592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3118104" y="2546604"/>
            <a:ext cx="164592" cy="164592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3886200" y="1234440"/>
            <a:ext cx="324612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886200" y="1234440"/>
            <a:ext cx="64008" cy="429768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050791" y="1353312"/>
            <a:ext cx="29718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Geometry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Atoms touch along a face diagonal.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√2 a = 4r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Coordination number: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CN = 12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360920" y="1234440"/>
            <a:ext cx="388620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7360920" y="1234440"/>
            <a:ext cx="64008" cy="429768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525512" y="1353312"/>
            <a:ext cx="3611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Unit-cell accounting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8 corners → 1 atom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6 face centres × 1/2 = 3 atoms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Atoms per unit cell = 4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APF = 0.740 ≈ 74.0%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886200" y="5669280"/>
            <a:ext cx="3246120" cy="566928"/>
          </a:xfrm>
          <a:prstGeom prst="roundRect">
            <a:avLst/>
          </a:prstGeom>
          <a:solidFill>
            <a:srgbClr val="F9F2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995928" y="5724144"/>
            <a:ext cx="3026663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300" b="1">
                <a:solidFill>
                  <a:srgbClr val="122A46"/>
                </a:solidFill>
                <a:latin typeface="Cambria Math"/>
              </a:rPr>
              <a:t>r = √2 a / 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Hexagonal Close-Packed (HCP)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Close-packed ABAB stacking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16</a:t>
            </a:r>
          </a:p>
        </p:txBody>
      </p:sp>
      <p:sp>
        <p:nvSpPr>
          <p:cNvPr id="7" name="Oval 6"/>
          <p:cNvSpPr/>
          <p:nvPr/>
        </p:nvSpPr>
        <p:spPr>
          <a:xfrm>
            <a:off x="2331280" y="1929384"/>
            <a:ext cx="182880" cy="18288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737360" y="2121408"/>
            <a:ext cx="182880" cy="18288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43439" y="1929384"/>
            <a:ext cx="182880" cy="18288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43439" y="1545336"/>
            <a:ext cx="182880" cy="18288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737359" y="1353312"/>
            <a:ext cx="182880" cy="18288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331280" y="1545335"/>
            <a:ext cx="182880" cy="18288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508760" y="1737360"/>
            <a:ext cx="182880" cy="18288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331280" y="2843784"/>
            <a:ext cx="182880" cy="18288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737360" y="3035808"/>
            <a:ext cx="182880" cy="18288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43439" y="2843784"/>
            <a:ext cx="182880" cy="18288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143439" y="2459736"/>
            <a:ext cx="182880" cy="18288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737359" y="2267712"/>
            <a:ext cx="182880" cy="18288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2331280" y="2459736"/>
            <a:ext cx="182880" cy="18288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737360" y="2651760"/>
            <a:ext cx="182880" cy="18288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2331280" y="3758184"/>
            <a:ext cx="182880" cy="18288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737360" y="3950208"/>
            <a:ext cx="182880" cy="18288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43439" y="3758184"/>
            <a:ext cx="182880" cy="18288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43439" y="3374136"/>
            <a:ext cx="182880" cy="18288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737359" y="3182112"/>
            <a:ext cx="182880" cy="18288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2331280" y="3374136"/>
            <a:ext cx="182880" cy="18288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508760" y="3566160"/>
            <a:ext cx="182880" cy="18288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2960" y="4343400"/>
            <a:ext cx="3108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100" b="1">
                <a:solidFill>
                  <a:srgbClr val="122A46"/>
                </a:solidFill>
              </a:rPr>
              <a:t>A   →   B   →   A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160520" y="1234440"/>
            <a:ext cx="333756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160520" y="1234440"/>
            <a:ext cx="64008" cy="429768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325112" y="1353312"/>
            <a:ext cx="306324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Key geometry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Close-packed structure with ABAB stacking.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Coordination number: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CN = 12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Atoms per conventional hexagonal cell = 6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818120" y="1234440"/>
            <a:ext cx="342900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818120" y="1234440"/>
            <a:ext cx="64008" cy="429768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982712" y="1353312"/>
            <a:ext cx="31546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Packing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Packing fraction ≈ 0.740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≈ 74.0%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For ideal HCP: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c/a = √(8/3) ≈ 1.633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Nearest-neighbour distance = 2r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How Atoms Are Counted in a Unit Cell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Sharing fractions prevent double counting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17</a:t>
            </a:r>
          </a:p>
        </p:txBody>
      </p:sp>
      <p:sp>
        <p:nvSpPr>
          <p:cNvPr id="7" name="Oval 6"/>
          <p:cNvSpPr/>
          <p:nvPr/>
        </p:nvSpPr>
        <p:spPr>
          <a:xfrm>
            <a:off x="1371600" y="1508760"/>
            <a:ext cx="502920" cy="502920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2651760"/>
            <a:ext cx="2011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22A46"/>
                </a:solidFill>
              </a:rPr>
              <a:t>Corner
1/8 atom</a:t>
            </a:r>
          </a:p>
        </p:txBody>
      </p:sp>
      <p:sp>
        <p:nvSpPr>
          <p:cNvPr id="9" name="Rectangle 8"/>
          <p:cNvSpPr/>
          <p:nvPr/>
        </p:nvSpPr>
        <p:spPr>
          <a:xfrm>
            <a:off x="4297680" y="1508760"/>
            <a:ext cx="1371600" cy="1005840"/>
          </a:xfrm>
          <a:prstGeom prst="rect">
            <a:avLst/>
          </a:prstGeom>
          <a:solidFill>
            <a:srgbClr val="FFFFFF"/>
          </a:solidFill>
          <a:ln>
            <a:solidFill>
              <a:srgbClr val="3269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846320" y="1737360"/>
            <a:ext cx="502920" cy="502920"/>
          </a:xfrm>
          <a:prstGeom prst="ellipse">
            <a:avLst/>
          </a:prstGeom>
          <a:solidFill>
            <a:srgbClr val="3269B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86200" y="2651760"/>
            <a:ext cx="2011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22A46"/>
                </a:solidFill>
              </a:rPr>
              <a:t>Face centre
1/2 atom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7269480" y="2011680"/>
            <a:ext cx="1463040" cy="0"/>
          </a:xfrm>
          <a:prstGeom prst="line">
            <a:avLst/>
          </a:prstGeom>
          <a:ln w="508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7772400" y="1764792"/>
            <a:ext cx="502920" cy="502920"/>
          </a:xfrm>
          <a:prstGeom prst="ellipse">
            <a:avLst/>
          </a:prstGeom>
          <a:solidFill>
            <a:srgbClr val="BE414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086600" y="2651760"/>
            <a:ext cx="2011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22A46"/>
                </a:solidFill>
              </a:rPr>
              <a:t>Edge centre
1/4 atom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646920" y="1508760"/>
            <a:ext cx="1371600" cy="1005840"/>
          </a:xfrm>
          <a:prstGeom prst="rect">
            <a:avLst/>
          </a:prstGeom>
          <a:solidFill>
            <a:srgbClr val="FFFFFF"/>
          </a:solidFill>
          <a:ln>
            <a:solidFill>
              <a:srgbClr val="DAA0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104120" y="1755648"/>
            <a:ext cx="502920" cy="502920"/>
          </a:xfrm>
          <a:prstGeom prst="ellipse">
            <a:avLst/>
          </a:prstGeom>
          <a:solidFill>
            <a:srgbClr val="DAA02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372600" y="2651760"/>
            <a:ext cx="2011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122A46"/>
                </a:solidFill>
              </a:rPr>
              <a:t>Body centre
1 atom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828800" y="3886200"/>
            <a:ext cx="8595360" cy="713232"/>
          </a:xfrm>
          <a:prstGeom prst="roundRect">
            <a:avLst/>
          </a:prstGeom>
          <a:solidFill>
            <a:srgbClr val="E5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938528" y="3941063"/>
            <a:ext cx="8375904" cy="6217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b="1">
                <a:solidFill>
                  <a:srgbClr val="122A46"/>
                </a:solidFill>
                <a:latin typeface="Cambria Math"/>
              </a:rPr>
              <a:t>N = Ncorner/8 + Nface/2 + Nedge/4 + Nbody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920240" y="4892040"/>
            <a:ext cx="822960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920240" y="4892040"/>
            <a:ext cx="64008" cy="86868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084832" y="5010912"/>
            <a:ext cx="7955279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Example: FCC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N = 8(1/8) + 6(1/2) = 1 + 3 = 4 atoms per unit cell.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Packing Fraction / Atomic Packing Factor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Fraction of unit-cell volume occupied by atoms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18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1143000"/>
            <a:ext cx="10332720" cy="685800"/>
          </a:xfrm>
          <a:prstGeom prst="roundRect">
            <a:avLst/>
          </a:prstGeom>
          <a:solidFill>
            <a:srgbClr val="E5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4128" y="1197864"/>
            <a:ext cx="10113264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300" b="1">
                <a:solidFill>
                  <a:srgbClr val="122A46"/>
                </a:solidFill>
                <a:latin typeface="Cambria Math"/>
              </a:rPr>
              <a:t>APF = (Volume occupied by atoms) / (Volume of unit cell)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45920" y="2057400"/>
            <a:ext cx="8869680" cy="685800"/>
          </a:xfrm>
          <a:prstGeom prst="roundRect">
            <a:avLst/>
          </a:prstGeom>
          <a:solidFill>
            <a:srgbClr val="F9F2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755648" y="2112264"/>
            <a:ext cx="8650224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500" b="1">
                <a:solidFill>
                  <a:srgbClr val="122A46"/>
                </a:solidFill>
                <a:latin typeface="Cambria Math"/>
              </a:rPr>
              <a:t>APF = N × (4/3)πr³ / a³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3246120"/>
            <a:ext cx="26060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85800" y="3246120"/>
            <a:ext cx="64008" cy="205740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50392" y="3364991"/>
            <a:ext cx="2331720" cy="1874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SC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N = 1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r = a/2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APF ≈ 0.524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74720" y="3246120"/>
            <a:ext cx="26060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474720" y="3246120"/>
            <a:ext cx="64008" cy="205740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39312" y="3364991"/>
            <a:ext cx="2331720" cy="1874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BCC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N = 2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r = √3a/4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APF ≈ 0.680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3246120"/>
            <a:ext cx="260604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63640" y="3246120"/>
            <a:ext cx="64008" cy="205740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1" y="3364991"/>
            <a:ext cx="2331720" cy="1874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FCC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N = 4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r = √2a/4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APF ≈ 0.740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52560" y="3246120"/>
            <a:ext cx="246888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52560" y="3246120"/>
            <a:ext cx="64008" cy="2057400"/>
          </a:xfrm>
          <a:prstGeom prst="rect">
            <a:avLst/>
          </a:prstGeom>
          <a:solidFill>
            <a:srgbClr val="694B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217152" y="3364991"/>
            <a:ext cx="2194560" cy="1874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694B9B"/>
                </a:solidFill>
              </a:rPr>
              <a:t>HCP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N = 6*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APF ≈ 0.740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(*conventional cell)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577840"/>
            <a:ext cx="102412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• FCC and ideal HCP are the most efficiently packed among these structures.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SC, BCC, FCC and HCP: Comparison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Exam-ready summary table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19</a:t>
            </a:r>
          </a:p>
        </p:txBody>
      </p:sp>
      <p:sp>
        <p:nvSpPr>
          <p:cNvPr id="7" name="Rectangle 6"/>
          <p:cNvSpPr/>
          <p:nvPr/>
        </p:nvSpPr>
        <p:spPr>
          <a:xfrm>
            <a:off x="411480" y="1325880"/>
            <a:ext cx="1234440" cy="594360"/>
          </a:xfrm>
          <a:prstGeom prst="rect">
            <a:avLst/>
          </a:prstGeom>
          <a:solidFill>
            <a:srgbClr val="122A4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48056" y="1380744"/>
            <a:ext cx="1161288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</a:rPr>
              <a:t>Structure</a:t>
            </a:r>
          </a:p>
        </p:txBody>
      </p:sp>
      <p:sp>
        <p:nvSpPr>
          <p:cNvPr id="9" name="Rectangle 8"/>
          <p:cNvSpPr/>
          <p:nvPr/>
        </p:nvSpPr>
        <p:spPr>
          <a:xfrm>
            <a:off x="1645920" y="1325880"/>
            <a:ext cx="1417320" cy="594360"/>
          </a:xfrm>
          <a:prstGeom prst="rect">
            <a:avLst/>
          </a:prstGeom>
          <a:solidFill>
            <a:srgbClr val="122A4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82496" y="1380744"/>
            <a:ext cx="1344168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</a:rPr>
              <a:t>Coordination No.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63240" y="1325880"/>
            <a:ext cx="1234440" cy="594360"/>
          </a:xfrm>
          <a:prstGeom prst="rect">
            <a:avLst/>
          </a:prstGeom>
          <a:solidFill>
            <a:srgbClr val="122A4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099816" y="1380744"/>
            <a:ext cx="1161288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</a:rPr>
              <a:t>Atoms / cell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97680" y="1325880"/>
            <a:ext cx="1508760" cy="594360"/>
          </a:xfrm>
          <a:prstGeom prst="rect">
            <a:avLst/>
          </a:prstGeom>
          <a:solidFill>
            <a:srgbClr val="122A4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34256" y="1380744"/>
            <a:ext cx="1435607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</a:rPr>
              <a:t>Atomic radius 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06440" y="1325880"/>
            <a:ext cx="1417320" cy="594360"/>
          </a:xfrm>
          <a:prstGeom prst="rect">
            <a:avLst/>
          </a:prstGeom>
          <a:solidFill>
            <a:srgbClr val="122A4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43016" y="1380744"/>
            <a:ext cx="1344168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</a:rPr>
              <a:t>Packing fraction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223759" y="1325880"/>
            <a:ext cx="3657600" cy="594360"/>
          </a:xfrm>
          <a:prstGeom prst="rect">
            <a:avLst/>
          </a:prstGeom>
          <a:solidFill>
            <a:srgbClr val="122A46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260336" y="1380744"/>
            <a:ext cx="3584448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</a:rPr>
              <a:t>Packing / note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11480" y="1947672"/>
            <a:ext cx="123444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48056" y="2020824"/>
            <a:ext cx="1161288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007D80"/>
                </a:solidFill>
              </a:rPr>
              <a:t>SC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645920" y="1947672"/>
            <a:ext cx="141732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682496" y="2020824"/>
            <a:ext cx="1344168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0">
                <a:solidFill>
                  <a:srgbClr val="232D37"/>
                </a:solidFill>
              </a:rPr>
              <a:t>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063240" y="1947672"/>
            <a:ext cx="123444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099816" y="2020824"/>
            <a:ext cx="1161288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0">
                <a:solidFill>
                  <a:srgbClr val="232D37"/>
                </a:solidFill>
              </a:rPr>
              <a:t>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297680" y="1947672"/>
            <a:ext cx="150876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334256" y="2020824"/>
            <a:ext cx="1435607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0">
                <a:solidFill>
                  <a:srgbClr val="232D37"/>
                </a:solidFill>
              </a:rPr>
              <a:t>a/2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806440" y="1947672"/>
            <a:ext cx="141732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843016" y="2020824"/>
            <a:ext cx="1344168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0">
                <a:solidFill>
                  <a:srgbClr val="232D37"/>
                </a:solidFill>
              </a:rPr>
              <a:t>52.4%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223759" y="1947672"/>
            <a:ext cx="36576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260336" y="2020824"/>
            <a:ext cx="3584448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0">
                <a:solidFill>
                  <a:srgbClr val="232D37"/>
                </a:solidFill>
              </a:rPr>
              <a:t>Simple cubic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11480" y="2724912"/>
            <a:ext cx="1234440" cy="749808"/>
          </a:xfrm>
          <a:prstGeom prst="rect">
            <a:avLst/>
          </a:prstGeom>
          <a:solidFill>
            <a:srgbClr val="F2F5F8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48056" y="2798064"/>
            <a:ext cx="1161288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3269B4"/>
                </a:solidFill>
              </a:rPr>
              <a:t>BCC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645920" y="2724912"/>
            <a:ext cx="1417320" cy="749808"/>
          </a:xfrm>
          <a:prstGeom prst="rect">
            <a:avLst/>
          </a:prstGeom>
          <a:solidFill>
            <a:srgbClr val="F2F5F8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682496" y="2798064"/>
            <a:ext cx="1344168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0">
                <a:solidFill>
                  <a:srgbClr val="232D37"/>
                </a:solidFill>
              </a:rPr>
              <a:t>8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063240" y="2724912"/>
            <a:ext cx="1234440" cy="749808"/>
          </a:xfrm>
          <a:prstGeom prst="rect">
            <a:avLst/>
          </a:prstGeom>
          <a:solidFill>
            <a:srgbClr val="F2F5F8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099816" y="2798064"/>
            <a:ext cx="1161288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0">
                <a:solidFill>
                  <a:srgbClr val="232D37"/>
                </a:solidFill>
              </a:rPr>
              <a:t>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297680" y="2724912"/>
            <a:ext cx="1508760" cy="749808"/>
          </a:xfrm>
          <a:prstGeom prst="rect">
            <a:avLst/>
          </a:prstGeom>
          <a:solidFill>
            <a:srgbClr val="F2F5F8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334256" y="2798064"/>
            <a:ext cx="1435607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0">
                <a:solidFill>
                  <a:srgbClr val="232D37"/>
                </a:solidFill>
              </a:rPr>
              <a:t>√3a/4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806440" y="2724912"/>
            <a:ext cx="1417320" cy="749808"/>
          </a:xfrm>
          <a:prstGeom prst="rect">
            <a:avLst/>
          </a:prstGeom>
          <a:solidFill>
            <a:srgbClr val="F2F5F8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843016" y="2798064"/>
            <a:ext cx="1344168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0">
                <a:solidFill>
                  <a:srgbClr val="232D37"/>
                </a:solidFill>
              </a:rPr>
              <a:t>68.0%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223759" y="2724912"/>
            <a:ext cx="3657600" cy="749808"/>
          </a:xfrm>
          <a:prstGeom prst="rect">
            <a:avLst/>
          </a:prstGeom>
          <a:solidFill>
            <a:srgbClr val="F2F5F8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260336" y="2798064"/>
            <a:ext cx="3584448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0">
                <a:solidFill>
                  <a:srgbClr val="232D37"/>
                </a:solidFill>
              </a:rPr>
              <a:t>Body-centred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11480" y="3502152"/>
            <a:ext cx="123444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48056" y="3575304"/>
            <a:ext cx="1161288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DAA02D"/>
                </a:solidFill>
              </a:rPr>
              <a:t>FCC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645920" y="3502152"/>
            <a:ext cx="141732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682496" y="3575304"/>
            <a:ext cx="1344168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0">
                <a:solidFill>
                  <a:srgbClr val="232D37"/>
                </a:solidFill>
              </a:rPr>
              <a:t>12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063240" y="3502152"/>
            <a:ext cx="123444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3099816" y="3575304"/>
            <a:ext cx="1161288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0">
                <a:solidFill>
                  <a:srgbClr val="232D37"/>
                </a:solidFill>
              </a:rPr>
              <a:t>4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297680" y="3502152"/>
            <a:ext cx="150876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334256" y="3575304"/>
            <a:ext cx="1435607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0">
                <a:solidFill>
                  <a:srgbClr val="232D37"/>
                </a:solidFill>
              </a:rPr>
              <a:t>√2a/4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806440" y="3502152"/>
            <a:ext cx="141732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843016" y="3575304"/>
            <a:ext cx="1344168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0">
                <a:solidFill>
                  <a:srgbClr val="232D37"/>
                </a:solidFill>
              </a:rPr>
              <a:t>74.0%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223759" y="3502152"/>
            <a:ext cx="3657600" cy="749808"/>
          </a:xfrm>
          <a:prstGeom prst="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260336" y="3575304"/>
            <a:ext cx="3584448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0">
                <a:solidFill>
                  <a:srgbClr val="232D37"/>
                </a:solidFill>
              </a:rPr>
              <a:t>Face-centred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11480" y="4279392"/>
            <a:ext cx="1234440" cy="749808"/>
          </a:xfrm>
          <a:prstGeom prst="rect">
            <a:avLst/>
          </a:prstGeom>
          <a:solidFill>
            <a:srgbClr val="F2F5F8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448056" y="4352544"/>
            <a:ext cx="1161288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694B9B"/>
                </a:solidFill>
              </a:rPr>
              <a:t>HCP</a:t>
            </a:r>
          </a:p>
        </p:txBody>
      </p:sp>
      <p:sp>
        <p:nvSpPr>
          <p:cNvPr id="57" name="Rectangle 56"/>
          <p:cNvSpPr/>
          <p:nvPr/>
        </p:nvSpPr>
        <p:spPr>
          <a:xfrm>
            <a:off x="1645920" y="4279392"/>
            <a:ext cx="1417320" cy="749808"/>
          </a:xfrm>
          <a:prstGeom prst="rect">
            <a:avLst/>
          </a:prstGeom>
          <a:solidFill>
            <a:srgbClr val="F2F5F8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1682496" y="4352544"/>
            <a:ext cx="1344168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0">
                <a:solidFill>
                  <a:srgbClr val="232D37"/>
                </a:solidFill>
              </a:rPr>
              <a:t>12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063240" y="4279392"/>
            <a:ext cx="1234440" cy="749808"/>
          </a:xfrm>
          <a:prstGeom prst="rect">
            <a:avLst/>
          </a:prstGeom>
          <a:solidFill>
            <a:srgbClr val="F2F5F8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3099816" y="4352544"/>
            <a:ext cx="1161288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0">
                <a:solidFill>
                  <a:srgbClr val="232D37"/>
                </a:solidFill>
              </a:rPr>
              <a:t>6*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297680" y="4279392"/>
            <a:ext cx="1508760" cy="749808"/>
          </a:xfrm>
          <a:prstGeom prst="rect">
            <a:avLst/>
          </a:prstGeom>
          <a:solidFill>
            <a:srgbClr val="F2F5F8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4334256" y="4352544"/>
            <a:ext cx="1435607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0">
                <a:solidFill>
                  <a:srgbClr val="232D37"/>
                </a:solidFill>
              </a:rPr>
              <a:t>a/2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806440" y="4279392"/>
            <a:ext cx="1417320" cy="749808"/>
          </a:xfrm>
          <a:prstGeom prst="rect">
            <a:avLst/>
          </a:prstGeom>
          <a:solidFill>
            <a:srgbClr val="F2F5F8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5843016" y="4352544"/>
            <a:ext cx="1344168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0">
                <a:solidFill>
                  <a:srgbClr val="232D37"/>
                </a:solidFill>
              </a:rPr>
              <a:t>74.0%</a:t>
            </a:r>
          </a:p>
        </p:txBody>
      </p:sp>
      <p:sp>
        <p:nvSpPr>
          <p:cNvPr id="65" name="Rectangle 64"/>
          <p:cNvSpPr/>
          <p:nvPr/>
        </p:nvSpPr>
        <p:spPr>
          <a:xfrm>
            <a:off x="7223759" y="4279392"/>
            <a:ext cx="3657600" cy="749808"/>
          </a:xfrm>
          <a:prstGeom prst="rect">
            <a:avLst/>
          </a:prstGeom>
          <a:solidFill>
            <a:srgbClr val="F2F5F8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260336" y="4352544"/>
            <a:ext cx="3584448" cy="5852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0">
                <a:solidFill>
                  <a:srgbClr val="232D37"/>
                </a:solidFill>
              </a:rPr>
              <a:t>ABAB close-packed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85800" y="5440680"/>
            <a:ext cx="10607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• HCP atom count shown is for the conventional hexagonal unit cell; primitive-cell counting is different.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Geometry Behind the Radius Relations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Why r depends on the lattice parameter 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188720"/>
            <a:ext cx="35204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94360" y="1188720"/>
            <a:ext cx="64008" cy="448056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8952" y="1307592"/>
            <a:ext cx="32461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SC</a:t>
            </a:r>
          </a:p>
          <a:p>
            <a:pPr>
              <a:spcAft>
                <a:spcPts val="500"/>
              </a:spcAft>
              <a:defRPr sz="1900">
                <a:solidFill>
                  <a:srgbClr val="232D37"/>
                </a:solidFill>
              </a:defRPr>
            </a:pPr>
            <a:r>
              <a:t>Contact along edge:</a:t>
            </a:r>
          </a:p>
          <a:p>
            <a:pPr>
              <a:spcAft>
                <a:spcPts val="500"/>
              </a:spcAft>
              <a:defRPr sz="1900">
                <a:solidFill>
                  <a:srgbClr val="232D37"/>
                </a:solidFill>
              </a:defRPr>
            </a:pPr>
            <a:r>
              <a:t>a = 2r</a:t>
            </a:r>
          </a:p>
          <a:p>
            <a:pPr>
              <a:spcAft>
                <a:spcPts val="500"/>
              </a:spcAft>
              <a:defRPr sz="19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900">
                <a:solidFill>
                  <a:srgbClr val="232D37"/>
                </a:solidFill>
              </a:defRPr>
            </a:pPr>
            <a:r>
              <a:t>So:</a:t>
            </a:r>
          </a:p>
          <a:p>
            <a:pPr>
              <a:spcAft>
                <a:spcPts val="500"/>
              </a:spcAft>
              <a:defRPr sz="1900">
                <a:solidFill>
                  <a:srgbClr val="232D37"/>
                </a:solidFill>
              </a:defRPr>
            </a:pPr>
            <a:r>
              <a:t>r = a/2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188720"/>
            <a:ext cx="35204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3400" y="1188720"/>
            <a:ext cx="64008" cy="448056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07992" y="1307592"/>
            <a:ext cx="32461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BCC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Body diagonal = √3a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Four radii lie along the body diagonal: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√3a = 4r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r = √3a/4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2440" y="1188720"/>
            <a:ext cx="35204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92440" y="1188720"/>
            <a:ext cx="64008" cy="448056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57031" y="1307592"/>
            <a:ext cx="32461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FCC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Face diagonal = √2a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Four radii lie along the face diagonal: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√2a = 4r</a:t>
            </a: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</a:defRPr>
            </a:pPr>
            <a:r>
              <a:t>r = √2a/4</a:t>
            </a:r>
          </a:p>
        </p:txBody>
      </p:sp>
      <p:cxnSp>
        <p:nvCxnSpPr>
          <p:cNvPr id="16" name="Connector 15"/>
          <p:cNvCxnSpPr/>
          <p:nvPr/>
        </p:nvCxnSpPr>
        <p:spPr>
          <a:xfrm flipV="1">
            <a:off x="4800600" y="2560320"/>
            <a:ext cx="2377440" cy="2377440"/>
          </a:xfrm>
          <a:prstGeom prst="line">
            <a:avLst/>
          </a:prstGeom>
          <a:ln w="381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8549640" y="2560320"/>
            <a:ext cx="2423160" cy="2377440"/>
          </a:xfrm>
          <a:prstGeom prst="line">
            <a:avLst/>
          </a:prstGeom>
          <a:ln w="381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Miller Indices + d-Spacing: Concept Link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Plane orientation controls the spacing in a crystal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21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34440"/>
            <a:ext cx="502920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1234440"/>
            <a:ext cx="64008" cy="438912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353312"/>
            <a:ext cx="47548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For cubic crystals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dₕₖₗ = a / √(h²+k²+l²)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Examples: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d₁₀₀ = a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d₁₁₀ = a/√2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d₁₁₁ = a/√3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Thus d₁₁₁ &lt; d₁₁₀ &lt; d₁₀₀.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583680" y="1828800"/>
            <a:ext cx="4206240" cy="109728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6583680" y="2514600"/>
            <a:ext cx="4206240" cy="109728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6583680" y="3200400"/>
            <a:ext cx="4206240" cy="109728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6583680" y="3886200"/>
            <a:ext cx="4206240" cy="1097280"/>
          </a:xfrm>
          <a:prstGeom prst="line">
            <a:avLst/>
          </a:prstGeom>
          <a:ln w="25400">
            <a:solidFill>
              <a:srgbClr val="32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29400" y="5074920"/>
            <a:ext cx="4206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1">
                <a:solidFill>
                  <a:srgbClr val="122A46"/>
                </a:solidFill>
              </a:rPr>
              <a:t>Family of parallel (hkl) planes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Quick Concept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Use these for classroom discussion / revision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22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143000"/>
            <a:ext cx="274320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5800" y="1143000"/>
            <a:ext cx="64008" cy="749808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1261872"/>
            <a:ext cx="2468880" cy="566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Q1</a:t>
            </a:r>
          </a:p>
          <a:p>
            <a:pPr>
              <a:spcAft>
                <a:spcPts val="500"/>
              </a:spcAft>
              <a:defRPr sz="1100">
                <a:solidFill>
                  <a:srgbClr val="232D37"/>
                </a:solidFill>
              </a:defRPr>
            </a:pPr>
            <a:r>
              <a:t>Which structure has the highest coordination number among SC, BCC, FCC?</a:t>
            </a:r>
          </a:p>
          <a:p>
            <a:pPr>
              <a:spcAft>
                <a:spcPts val="500"/>
              </a:spcAft>
              <a:defRPr sz="1100">
                <a:solidFill>
                  <a:srgbClr val="232D37"/>
                </a:solidFill>
              </a:defRPr>
            </a:pPr>
            <a:r>
              <a:t>Answer: FCC: 12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2103120"/>
            <a:ext cx="274320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85800" y="2103120"/>
            <a:ext cx="64008" cy="749808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0392" y="2221991"/>
            <a:ext cx="2468880" cy="566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Q2</a:t>
            </a:r>
          </a:p>
          <a:p>
            <a:pPr>
              <a:spcAft>
                <a:spcPts val="500"/>
              </a:spcAft>
              <a:defRPr sz="1100">
                <a:solidFill>
                  <a:srgbClr val="232D37"/>
                </a:solidFill>
              </a:defRPr>
            </a:pPr>
            <a:r>
              <a:t>How many atoms are effectively present in an FCC unit cell?</a:t>
            </a:r>
          </a:p>
          <a:p>
            <a:pPr>
              <a:spcAft>
                <a:spcPts val="500"/>
              </a:spcAft>
              <a:defRPr sz="1100">
                <a:solidFill>
                  <a:srgbClr val="232D37"/>
                </a:solidFill>
              </a:defRPr>
            </a:pPr>
            <a:r>
              <a:t>Answer: 4 atoms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063240"/>
            <a:ext cx="274320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85800" y="3063240"/>
            <a:ext cx="64008" cy="749808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0392" y="3182112"/>
            <a:ext cx="2468880" cy="566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Q3</a:t>
            </a:r>
          </a:p>
          <a:p>
            <a:pPr>
              <a:spcAft>
                <a:spcPts val="500"/>
              </a:spcAft>
              <a:defRPr sz="1100">
                <a:solidFill>
                  <a:srgbClr val="232D37"/>
                </a:solidFill>
              </a:defRPr>
            </a:pPr>
            <a:r>
              <a:t>What is d₁₁₁ for a cubic crystal?</a:t>
            </a:r>
          </a:p>
          <a:p>
            <a:pPr>
              <a:spcAft>
                <a:spcPts val="500"/>
              </a:spcAft>
              <a:defRPr sz="1100">
                <a:solidFill>
                  <a:srgbClr val="232D37"/>
                </a:solidFill>
              </a:defRPr>
            </a:pPr>
            <a:r>
              <a:t>Answer: a/√3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4023360"/>
            <a:ext cx="274320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85800" y="4023360"/>
            <a:ext cx="64008" cy="749808"/>
          </a:xfrm>
          <a:prstGeom prst="rect">
            <a:avLst/>
          </a:prstGeom>
          <a:solidFill>
            <a:srgbClr val="694B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50392" y="4142232"/>
            <a:ext cx="2468880" cy="566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694B9B"/>
                </a:solidFill>
              </a:rPr>
              <a:t>Q4</a:t>
            </a:r>
          </a:p>
          <a:p>
            <a:pPr>
              <a:spcAft>
                <a:spcPts val="500"/>
              </a:spcAft>
              <a:defRPr sz="1100">
                <a:solidFill>
                  <a:srgbClr val="232D37"/>
                </a:solidFill>
              </a:defRPr>
            </a:pPr>
            <a:r>
              <a:t>What does a zero Miller index mean?</a:t>
            </a:r>
          </a:p>
          <a:p>
            <a:pPr>
              <a:spcAft>
                <a:spcPts val="500"/>
              </a:spcAft>
              <a:defRPr sz="1100">
                <a:solidFill>
                  <a:srgbClr val="232D37"/>
                </a:solidFill>
              </a:defRPr>
            </a:pPr>
            <a:r>
              <a:t>Answer: Plane is parallel to that axis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4983480"/>
            <a:ext cx="274320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85800" y="4983480"/>
            <a:ext cx="64008" cy="749808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50392" y="5102352"/>
            <a:ext cx="2468880" cy="566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BE4141"/>
                </a:solidFill>
              </a:rPr>
              <a:t>Q5</a:t>
            </a:r>
          </a:p>
          <a:p>
            <a:pPr>
              <a:spcAft>
                <a:spcPts val="500"/>
              </a:spcAft>
              <a:defRPr sz="1100">
                <a:solidFill>
                  <a:srgbClr val="232D37"/>
                </a:solidFill>
              </a:defRPr>
            </a:pPr>
            <a:r>
              <a:t>Which structures have APF ≈ 0.74?</a:t>
            </a:r>
          </a:p>
          <a:p>
            <a:pPr>
              <a:spcAft>
                <a:spcPts val="500"/>
              </a:spcAft>
              <a:defRPr sz="1100">
                <a:solidFill>
                  <a:srgbClr val="232D37"/>
                </a:solidFill>
              </a:defRPr>
            </a:pPr>
            <a:r>
              <a:t>Answer: FCC and ideal HCP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794760" y="1143000"/>
            <a:ext cx="73152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794760" y="1143000"/>
            <a:ext cx="64008" cy="4526280"/>
          </a:xfrm>
          <a:prstGeom prst="rect">
            <a:avLst/>
          </a:prstGeom>
          <a:solidFill>
            <a:srgbClr val="122A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959352" y="1261872"/>
            <a:ext cx="7040880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122A46"/>
                </a:solidFill>
              </a:rPr>
              <a:t>Think &amp; explain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• Why does a corner atom contribute only 1/8 to one unit cell?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• Why are only 1, 2, 3, 4 and 6-fold rotational symmetries compatible with a periodic crystal lattice?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• Why are FCC and HCP called close-packed?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• How does the choice of Miller indices affect interplanar spacing?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</a:defRPr>
            </a:pPr>
            <a:r>
              <a:t>• Derive the APF expression for BCC or FCC.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Formula Sheet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High-value formulas for examination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23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143000"/>
            <a:ext cx="521208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1143000"/>
            <a:ext cx="64008" cy="86868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261872"/>
            <a:ext cx="49377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Lattice translation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</a:defRPr>
            </a:pPr>
            <a:r>
              <a:t>R = n₁a + n₂b + n₃c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194560"/>
            <a:ext cx="521208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40080" y="2194560"/>
            <a:ext cx="64008" cy="86868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1" y="2313432"/>
            <a:ext cx="49377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Cubic d-spacing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</a:defRPr>
            </a:pPr>
            <a:r>
              <a:t>dₕₖₗ = a / √(h²+k²+l²)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46120"/>
            <a:ext cx="521208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40080" y="3246120"/>
            <a:ext cx="64008" cy="86868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4671" y="3364991"/>
            <a:ext cx="49377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Packing fraction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</a:defRPr>
            </a:pPr>
            <a:r>
              <a:t>APF = N(4/3)πr³/a³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297679"/>
            <a:ext cx="521208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40080" y="4297679"/>
            <a:ext cx="64008" cy="868680"/>
          </a:xfrm>
          <a:prstGeom prst="rect">
            <a:avLst/>
          </a:prstGeom>
          <a:solidFill>
            <a:srgbClr val="694B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4671" y="4416551"/>
            <a:ext cx="49377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694B9B"/>
                </a:solidFill>
              </a:rPr>
              <a:t>SC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</a:defRPr>
            </a:pPr>
            <a:r>
              <a:t>a = 2r; CN = 6; N = 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26480" y="1143000"/>
            <a:ext cx="521208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126480" y="1143000"/>
            <a:ext cx="64008" cy="86868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291072" y="1261872"/>
            <a:ext cx="49377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BE4141"/>
                </a:solidFill>
              </a:rPr>
              <a:t>BCC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</a:defRPr>
            </a:pPr>
            <a:r>
              <a:t>√3a = 4r; CN = 8; N =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26480" y="2194560"/>
            <a:ext cx="521208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126480" y="2194560"/>
            <a:ext cx="64008" cy="86868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91072" y="2313432"/>
            <a:ext cx="49377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FCC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</a:defRPr>
            </a:pPr>
            <a:r>
              <a:t>√2a = 4r; CN = 12; N = 4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26480" y="3246120"/>
            <a:ext cx="521208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126480" y="3246120"/>
            <a:ext cx="64008" cy="86868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291072" y="3364991"/>
            <a:ext cx="49377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HCP (ideal)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</a:defRPr>
            </a:pPr>
            <a:r>
              <a:t>c/a = √(8/3) ≈ 1.633; CN = 12; APF ≈ 0.74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Common Examination Mistakes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Avoid these frequent errors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24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234440"/>
            <a:ext cx="34747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1234440"/>
            <a:ext cx="64008" cy="438912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353312"/>
            <a:ext cx="32004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BE4141"/>
                </a:solidFill>
              </a:rPr>
              <a:t>Miller indices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❌ Using intercepts directly as indices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✓ Take reciprocals first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✓ Reduce to smallest integers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✓ Use overbar for negative index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34440"/>
            <a:ext cx="34747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3400" y="1234440"/>
            <a:ext cx="64008" cy="438912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07992" y="1353312"/>
            <a:ext cx="32004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Unit-cell counting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❌ Counting a shared corner atom as 1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✓ Corner = 1/8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✓ Face = 1/2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✓ Edge = 1/4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✓ Body =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234440"/>
            <a:ext cx="34747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6720" y="1234440"/>
            <a:ext cx="64008" cy="438912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11312" y="1353312"/>
            <a:ext cx="32004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Radius relations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❌ Using edge contact for FCC/BCC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✓ SC: edge diagonal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✓ BCC: body diagonal</a:t>
            </a:r>
          </a:p>
          <a:p>
            <a:pPr>
              <a:spcAft>
                <a:spcPts val="500"/>
              </a:spcAft>
              <a:defRPr sz="1600">
                <a:solidFill>
                  <a:srgbClr val="232D37"/>
                </a:solidFill>
              </a:defRPr>
            </a:pPr>
            <a:r>
              <a:t>✓ FCC: face diagonal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194560" y="5760720"/>
            <a:ext cx="7772400" cy="566928"/>
          </a:xfrm>
          <a:prstGeom prst="roundRect">
            <a:avLst/>
          </a:prstGeom>
          <a:solidFill>
            <a:srgbClr val="E1F3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304288" y="5815583"/>
            <a:ext cx="7552944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 b="1">
                <a:solidFill>
                  <a:srgbClr val="122A46"/>
                </a:solidFill>
                <a:latin typeface="Cambria Math"/>
              </a:rPr>
              <a:t>Remember: geometry determines the correct r–a relation.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22A46"/>
                </a:solidFill>
                <a:latin typeface="Aptos Display"/>
              </a:rPr>
              <a:t>Unit 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6868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5A6978"/>
                </a:solidFill>
                <a:latin typeface="Aptos"/>
              </a:rPr>
              <a:t>Crystal structure in one conceptual 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5A6978"/>
                </a:solidFill>
              </a:rPr>
              <a:t>B.Sc. II Physics • Crystal Structure • Dr. Sandip S. Patil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92840" y="647395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122A46"/>
                </a:solidFill>
              </a:rPr>
              <a:t>25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143000"/>
            <a:ext cx="25603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94360" y="1143000"/>
            <a:ext cx="64008" cy="438912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8952" y="1261872"/>
            <a:ext cx="22860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007D80"/>
                </a:solidFill>
              </a:rPr>
              <a:t>Materials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Amorphous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Polycrystalline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Crystalline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1143000"/>
            <a:ext cx="25603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83280" y="1143000"/>
            <a:ext cx="64008" cy="4389120"/>
          </a:xfrm>
          <a:prstGeom prst="rect">
            <a:avLst/>
          </a:prstGeom>
          <a:solidFill>
            <a:srgbClr val="32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47872" y="1261872"/>
            <a:ext cx="22860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3269B4"/>
                </a:solidFill>
              </a:rPr>
              <a:t>Foundation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Lattice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Basis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Unit cell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Symmetry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1143000"/>
            <a:ext cx="25603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72200" y="1143000"/>
            <a:ext cx="64008" cy="4389120"/>
          </a:xfrm>
          <a:prstGeom prst="rect">
            <a:avLst/>
          </a:prstGeom>
          <a:solidFill>
            <a:srgbClr val="694B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36792" y="1261872"/>
            <a:ext cx="22860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694B9B"/>
                </a:solidFill>
              </a:rPr>
              <a:t>Geometry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Bravais lattices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Miller indices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d-spacing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61120" y="1143000"/>
            <a:ext cx="25603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C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961120" y="1143000"/>
            <a:ext cx="64008" cy="4389120"/>
          </a:xfrm>
          <a:prstGeom prst="rect">
            <a:avLst/>
          </a:prstGeom>
          <a:solidFill>
            <a:srgbClr val="DAA0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25712" y="1261872"/>
            <a:ext cx="22860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1">
                <a:solidFill>
                  <a:srgbClr val="DAA02D"/>
                </a:solidFill>
              </a:rPr>
              <a:t>Structures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SC • BCC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FCC • HCP</a:t>
            </a:r>
          </a:p>
          <a:p>
            <a:pPr>
              <a:spcAft>
                <a:spcPts val="500"/>
              </a:spcAft>
              <a:defRPr sz="1800">
                <a:solidFill>
                  <a:srgbClr val="232D37"/>
                </a:solidFill>
              </a:defRPr>
            </a:pPr>
            <a:r>
              <a:t>CN • N • r • APF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103120" y="5715000"/>
            <a:ext cx="8046720" cy="621792"/>
          </a:xfrm>
          <a:prstGeom prst="roundRect">
            <a:avLst/>
          </a:prstGeom>
          <a:solidFill>
            <a:srgbClr val="F9F2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212848" y="5769864"/>
            <a:ext cx="7827264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300" b="1">
                <a:solidFill>
                  <a:srgbClr val="122A46"/>
                </a:solidFill>
                <a:latin typeface="Cambria Math"/>
              </a:rPr>
              <a:t>Structure → Geometry → Packing → Properties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A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00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</a:rPr>
              <a:t>CRYSTAL STRUCTURE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331720" y="2148840"/>
            <a:ext cx="7543800" cy="731520"/>
          </a:xfrm>
          <a:prstGeom prst="roundRect">
            <a:avLst/>
          </a:prstGeom>
          <a:solidFill>
            <a:srgbClr val="1E46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441448" y="2203704"/>
            <a:ext cx="7324344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Cambria Math"/>
              </a:rPr>
              <a:t>Lattice + Basis → Crystal Structure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572000" y="3383280"/>
            <a:ext cx="1920240" cy="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6492240" y="3383280"/>
            <a:ext cx="422452" cy="249631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>
            <a:off x="4994452" y="3632911"/>
            <a:ext cx="1920240" cy="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 flipV="1">
            <a:off x="4572000" y="3383280"/>
            <a:ext cx="422452" cy="249631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4572000" y="5303520"/>
            <a:ext cx="1920240" cy="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6492240" y="5303520"/>
            <a:ext cx="422452" cy="249631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H="1">
            <a:off x="4994452" y="5553151"/>
            <a:ext cx="1920240" cy="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H="1" flipV="1">
            <a:off x="4572000" y="5303520"/>
            <a:ext cx="422452" cy="249631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4572000" y="3383280"/>
            <a:ext cx="0" cy="192024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6492240" y="3383280"/>
            <a:ext cx="0" cy="192024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6914692" y="3632911"/>
            <a:ext cx="0" cy="192024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4994452" y="3632911"/>
            <a:ext cx="0" cy="1920240"/>
          </a:xfrm>
          <a:prstGeom prst="line">
            <a:avLst/>
          </a:prstGeom>
          <a:ln w="25400">
            <a:solidFill>
              <a:srgbClr val="007D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507992" y="3319272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428231" y="3319272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850684" y="3568903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4930444" y="3568903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507992" y="5239512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428231" y="5239512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850684" y="5489143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4930444" y="5489143"/>
            <a:ext cx="128016" cy="128016"/>
          </a:xfrm>
          <a:prstGeom prst="ellipse">
            <a:avLst/>
          </a:prstGeom>
          <a:solidFill>
            <a:srgbClr val="007D8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1520" y="5669280"/>
            <a:ext cx="107899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DAA02D"/>
                </a:solidFill>
              </a:rPr>
              <a:t>Dr. Sandip S. Patil  •  Associate Professor of Physics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