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15400" y="3246120"/>
            <a:ext cx="1188720" cy="1188720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9509760" y="3840480"/>
            <a:ext cx="1325880" cy="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9509760" y="3840480"/>
            <a:ext cx="937538" cy="937538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9509760" y="3840480"/>
            <a:ext cx="0" cy="132588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8572221" y="3840480"/>
            <a:ext cx="937539" cy="937538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8183880" y="3840480"/>
            <a:ext cx="1325880" cy="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8572221" y="2902941"/>
            <a:ext cx="937539" cy="93753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9509760" y="2514600"/>
            <a:ext cx="0" cy="132588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9509760" y="2902941"/>
            <a:ext cx="937538" cy="93753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1520" y="914400"/>
            <a:ext cx="7772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ELECTROSTATICS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2057400"/>
            <a:ext cx="7040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>
                <a:solidFill>
                  <a:srgbClr val="BEDCE1"/>
                </a:solidFill>
              </a:rPr>
              <a:t>B.Sc. II Physics • Revision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971800"/>
            <a:ext cx="73152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DAA520"/>
                </a:solidFill>
                <a:latin typeface="Cambria Math"/>
              </a:rPr>
              <a:t>Coulomb • Field • Flux • Gauss • Potential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257800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b="1">
                <a:solidFill>
                  <a:srgbClr val="FFFFFF"/>
                </a:solidFill>
              </a:rPr>
              <a:t>Dr. Sandip S. Patil</a:t>
            </a:r>
          </a:p>
          <a:p>
            <a:r>
              <a:rPr sz="1500">
                <a:solidFill>
                  <a:srgbClr val="BED2E1"/>
                </a:solidFill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Learning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After revision, students should be able to…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73152" cy="16916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3533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1  Coulomb’s 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801368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State and apply the inverse-square electrostatic force law.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73152" cy="16916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3533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2  Electric 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801368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Define field intensity and interpret field lines.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23444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234440"/>
            <a:ext cx="73152" cy="16916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3533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3  Electric flux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801368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Calculate flux through surfaces and understand its geometry.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3337560"/>
            <a:ext cx="73152" cy="169164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45643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4  Gauss’s theorem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904487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Use symmetry to calculate fields for spherical charge distributions.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337560"/>
            <a:ext cx="73152" cy="16916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45643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5  Electric potential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904487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Relate potential to electric field and calculate V for charges.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337560"/>
            <a:ext cx="3520440" cy="16916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337560"/>
            <a:ext cx="73152" cy="16916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45643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6  Field from potential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904487"/>
            <a:ext cx="3154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Use 𝐄 = −∇V and the radial relation Eᵣ = −dV/dr.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 Coulomb’s Law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Electrostatic force between two point charges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585216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F = (1/4πε₀) |q₁q₂|/r²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48840"/>
            <a:ext cx="56692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Force acts along the line joining the two charges.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Like charges repel; unlike charges attract.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Force is proportional to q₁q₂ and inversely proportional to r².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Vector form: 𝐅₁₂ = (1/4πε₀)(q₁q₂/r³)𝐫₁₂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0" y="1188720"/>
            <a:ext cx="42976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903720" y="118872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04888" y="1307592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Constant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4888" y="1755648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1/(4πε₀) = k ≈ 8.99 × 10⁹ N m² C⁻²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03720" y="2926080"/>
            <a:ext cx="42976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03720" y="292608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04888" y="3044952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Superposition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4888" y="3493008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many charges, the resultant force is the vector sum of individual forces.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663440"/>
            <a:ext cx="429768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903720" y="4663440"/>
            <a:ext cx="73152" cy="8686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04888" y="4782312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Key idea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4888" y="5230368"/>
            <a:ext cx="3931920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Electrostatic force follows an inverse-square law.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2. Electrostatic Field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Force experienced per unit positive test charge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47548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𝐄 = 𝐅/q₀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54864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Cambria Math"/>
              </a:rPr>
              <a:t>E = (1/4πε₀)|q|/r²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29400" y="1143000"/>
            <a:ext cx="4572000" cy="14630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29400" y="1143000"/>
            <a:ext cx="73152" cy="14630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30568" y="126187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Direction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0568" y="1709928"/>
            <a:ext cx="42062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Away from a positive source charge and toward a negative source charge.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29400" y="2926080"/>
            <a:ext cx="4572000" cy="14630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629400" y="2926080"/>
            <a:ext cx="73152" cy="14630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30568" y="304495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Units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0568" y="3493008"/>
            <a:ext cx="42062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N C⁻¹ or equivalently V m⁻¹.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29400" y="4709160"/>
            <a:ext cx="4572000" cy="8229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629400" y="4709160"/>
            <a:ext cx="73152" cy="8229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30568" y="482803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Field lines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0568" y="5276088"/>
            <a:ext cx="420624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Tangent to a field line gives the field direction.</a:t>
            </a:r>
          </a:p>
        </p:txBody>
      </p:sp>
      <p:sp>
        <p:nvSpPr>
          <p:cNvPr id="20" name="Oval 19"/>
          <p:cNvSpPr/>
          <p:nvPr/>
        </p:nvSpPr>
        <p:spPr>
          <a:xfrm>
            <a:off x="3611879" y="3428999"/>
            <a:ext cx="640080" cy="640080"/>
          </a:xfrm>
          <a:prstGeom prst="ellipse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4389120" y="3749039"/>
            <a:ext cx="960120" cy="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255209" y="4072329"/>
            <a:ext cx="678907" cy="678907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931920" y="4206240"/>
            <a:ext cx="0" cy="96011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>
            <a:off x="2929723" y="4072329"/>
            <a:ext cx="678907" cy="678907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>
            <a:off x="2514600" y="3749039"/>
            <a:ext cx="960120" cy="0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2929723" y="2746843"/>
            <a:ext cx="678907" cy="678907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931920" y="2331720"/>
            <a:ext cx="0" cy="960119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4255209" y="2746843"/>
            <a:ext cx="678907" cy="678907"/>
          </a:xfrm>
          <a:prstGeom prst="line">
            <a:avLst/>
          </a:prstGeom>
          <a:ln w="254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46120" y="521208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>
                <a:solidFill>
                  <a:srgbClr val="BE4646"/>
                </a:solidFill>
              </a:rPr>
              <a:t>+q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3. Electric Flux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Measure of electric field passing through a surface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97280"/>
            <a:ext cx="658368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285CA0"/>
                </a:solidFill>
                <a:latin typeface="Cambria Math"/>
              </a:rPr>
              <a:t>Φ_E = 𝐄 · 𝐀 = EA cos 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0" y="1097280"/>
            <a:ext cx="39319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16368" y="121615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Area vector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16368" y="1664207"/>
            <a:ext cx="356616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𝐀 is normal (perpendicular) to the surface and has magnitude equal to the area.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880360"/>
            <a:ext cx="39319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0" y="288036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16368" y="299923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Angle 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16368" y="3447288"/>
            <a:ext cx="356616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θ is the angle between 𝐄 and the outward area vector.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4663440"/>
            <a:ext cx="393192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0" y="4663440"/>
            <a:ext cx="73152" cy="8686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6368" y="478231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Unit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16368" y="5230368"/>
            <a:ext cx="3566160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N m² C⁻¹</a:t>
            </a:r>
          </a:p>
        </p:txBody>
      </p:sp>
      <p:sp>
        <p:nvSpPr>
          <p:cNvPr id="19" name="Parallelogram 18"/>
          <p:cNvSpPr/>
          <p:nvPr/>
        </p:nvSpPr>
        <p:spPr>
          <a:xfrm>
            <a:off x="1097280" y="3657600"/>
            <a:ext cx="4023360" cy="1234440"/>
          </a:xfrm>
          <a:prstGeom prst="parallelogram">
            <a:avLst/>
          </a:prstGeom>
          <a:solidFill>
            <a:srgbClr val="F5F8FB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 flipV="1">
            <a:off x="3108960" y="2331720"/>
            <a:ext cx="0" cy="1965960"/>
          </a:xfrm>
          <a:prstGeom prst="line">
            <a:avLst/>
          </a:prstGeom>
          <a:ln w="381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97479" y="308610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400">
                <a:solidFill>
                  <a:srgbClr val="DAA520"/>
                </a:solidFill>
              </a:rPr>
              <a:t>𝐀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005840" y="2743200"/>
            <a:ext cx="1280160" cy="914400"/>
          </a:xfrm>
          <a:prstGeom prst="line">
            <a:avLst/>
          </a:prstGeom>
          <a:ln w="381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34440" y="297180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400">
                <a:solidFill>
                  <a:srgbClr val="285CA0"/>
                </a:solidFill>
              </a:rPr>
              <a:t>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4. Gauss’s Theorem of Electrostatics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Electric flux through a closed surface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640080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∮ 𝐄 · d𝐀 = Q_enc/ε₀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03120"/>
            <a:ext cx="59436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Total electric flux through any closed surface equals the enclosed charge divided by ε₀.</a:t>
            </a:r>
          </a:p>
          <a:p>
            <a:pPr>
              <a:spcAft>
                <a:spcPts val="9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Only the net charge enclosed by the surface determines the net flux.</a:t>
            </a:r>
          </a:p>
          <a:p>
            <a:pPr>
              <a:spcAft>
                <a:spcPts val="9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Charges outside the Gaussian surface can affect the local field but give zero net contribution to total flux.</a:t>
            </a:r>
          </a:p>
          <a:p>
            <a:pPr>
              <a:spcAft>
                <a:spcPts val="9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Gauss’s theorem is especially powerful when the charge distribution has high symmetry.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0" y="1234440"/>
            <a:ext cx="40233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32320" y="12344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33488" y="135331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Closed surface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3488" y="1801368"/>
            <a:ext cx="365760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surface must enclose a volume; d𝐀 is directed outward.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0" y="3017520"/>
            <a:ext cx="40233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32320" y="301752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33488" y="3136391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Gaussian surface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3488" y="3584448"/>
            <a:ext cx="365760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Choose an imaginary surface matching the symmetry of the charge distribution.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32320" y="4800600"/>
            <a:ext cx="402336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132320" y="4800600"/>
            <a:ext cx="73152" cy="7772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33488" y="491947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Best 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3488" y="5367528"/>
            <a:ext cx="3657600" cy="91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Sphere • cylinder • pillbox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Gauss’s Law with Spherical Symmetry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Why a spherical Gaussian surface works</a:t>
            </a:r>
          </a:p>
        </p:txBody>
      </p:sp>
      <p:sp>
        <p:nvSpPr>
          <p:cNvPr id="6" name="Oval 5"/>
          <p:cNvSpPr/>
          <p:nvPr/>
        </p:nvSpPr>
        <p:spPr>
          <a:xfrm>
            <a:off x="3154680" y="3246120"/>
            <a:ext cx="1005840" cy="1005840"/>
          </a:xfrm>
          <a:prstGeom prst="ellipse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920240" y="2011680"/>
            <a:ext cx="3474720" cy="3474720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4709160" y="3749039"/>
            <a:ext cx="457200" cy="0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4401165" y="4492605"/>
            <a:ext cx="323289" cy="323289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0" y="4800600"/>
            <a:ext cx="0" cy="457200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2590745" y="4492605"/>
            <a:ext cx="323289" cy="323289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2148840" y="3749039"/>
            <a:ext cx="457200" cy="0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 flipV="1">
            <a:off x="2590745" y="2682185"/>
            <a:ext cx="323289" cy="323289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3657599" y="2240279"/>
            <a:ext cx="1" cy="457200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401165" y="2682185"/>
            <a:ext cx="323289" cy="323289"/>
          </a:xfrm>
          <a:prstGeom prst="line">
            <a:avLst/>
          </a:prstGeom>
          <a:ln w="254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4360" y="1143000"/>
            <a:ext cx="56692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600" b="1">
                <a:solidFill>
                  <a:srgbClr val="008080"/>
                </a:solidFill>
                <a:latin typeface="Cambria Math"/>
              </a:rPr>
              <a:t>Φ = E(4πr²) = Q/ε₀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1965960"/>
            <a:ext cx="56692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600" b="1">
                <a:solidFill>
                  <a:srgbClr val="DAA520"/>
                </a:solidFill>
                <a:latin typeface="Cambria Math"/>
              </a:rPr>
              <a:t>E = (1/4πε₀) Q/r²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0" y="1143000"/>
            <a:ext cx="4572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14300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76288" y="126187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Symmetry condition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6288" y="1709928"/>
            <a:ext cx="42062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 has the same magnitude everywhere on a spherical Gaussian surface.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75120" y="2971800"/>
            <a:ext cx="4572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675120" y="297180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76288" y="309067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Area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6288" y="3538728"/>
            <a:ext cx="42062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Surface area of a sphere = 4πr².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75120" y="4800600"/>
            <a:ext cx="457200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4800600"/>
            <a:ext cx="73152" cy="7772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76288" y="4919472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Result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76288" y="5367528"/>
            <a:ext cx="4206240" cy="91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Field behaves like a point charge outside a spherically symmetric distribution.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5. Electric Potential as a Line Integral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Potential difference from the electric 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649224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V_B − V_A = −∫_A^B 𝐄 · d𝐥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057400"/>
            <a:ext cx="649224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008080"/>
                </a:solidFill>
                <a:latin typeface="Cambria Math"/>
              </a:rPr>
              <a:t>V(B) = V(A) − ∫_A^B 𝐄 · d𝐥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143000"/>
            <a:ext cx="38862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114300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16368" y="1261872"/>
            <a:ext cx="3520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Meaning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6368" y="1709928"/>
            <a:ext cx="35204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Work done per unit positive test charge in moving from A to B.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2971800"/>
            <a:ext cx="38862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0" y="297180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16368" y="3090672"/>
            <a:ext cx="3520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Path independence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16368" y="3538728"/>
            <a:ext cx="35204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electrostatic fields, the line integral between two points is independent of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4800600"/>
            <a:ext cx="388620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4800600"/>
            <a:ext cx="73152" cy="7772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16368" y="4919472"/>
            <a:ext cx="3520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Unit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6368" y="5367528"/>
            <a:ext cx="3520440" cy="91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Volt (V) = joule per coulomb.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6. Potential due to a Point Charge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Taking V = 0 at infinity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548640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285CA0"/>
                </a:solidFill>
                <a:latin typeface="Cambria Math"/>
              </a:rPr>
              <a:t>V(r) = (1/4πε₀) q/r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40280"/>
            <a:ext cx="56692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For q &gt; 0, V is positive; for q &lt; 0, V is negative.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Potential is a scalar, so potentials from many charges add algebraically.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V = (1/4πε₀) Σ(qᵢ/rᵢ)</a:t>
            </a:r>
          </a:p>
          <a:p>
            <a:pPr>
              <a:spcAft>
                <a:spcPts val="9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Unlike electric field, potential does not require vector addition.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1234440"/>
            <a:ext cx="420624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949440" y="123444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50607" y="1353312"/>
            <a:ext cx="3840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Equipotential idea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50607" y="1801368"/>
            <a:ext cx="384047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All points at the same potential form an equipotential surface.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49440" y="2971800"/>
            <a:ext cx="420624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49440" y="297180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50607" y="3090672"/>
            <a:ext cx="3840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Relation to field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0607" y="3538728"/>
            <a:ext cx="384047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Electric field is perpendicular to an equipotential surface.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49440" y="4709160"/>
            <a:ext cx="420624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949440" y="4709160"/>
            <a:ext cx="73152" cy="8686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50607" y="4828032"/>
            <a:ext cx="3840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At infinity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0607" y="5276088"/>
            <a:ext cx="3840479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V(∞) = 0 by convention.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7. Electric Dipole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Two equal and opposite charges separated by a small distance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45720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𝐩 = q 𝐝</a:t>
            </a:r>
          </a:p>
        </p:txBody>
      </p:sp>
      <p:sp>
        <p:nvSpPr>
          <p:cNvPr id="7" name="Oval 6"/>
          <p:cNvSpPr/>
          <p:nvPr/>
        </p:nvSpPr>
        <p:spPr>
          <a:xfrm>
            <a:off x="2514600" y="3337560"/>
            <a:ext cx="457200" cy="457200"/>
          </a:xfrm>
          <a:prstGeom prst="ellipse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343400" y="3337560"/>
            <a:ext cx="457200" cy="457200"/>
          </a:xfrm>
          <a:prstGeom prst="ellipse">
            <a:avLst/>
          </a:prstGeom>
          <a:solidFill>
            <a:srgbClr val="285CA0"/>
          </a:solidFill>
          <a:ln>
            <a:solidFill>
              <a:srgbClr val="28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68880" y="29718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>
                <a:solidFill>
                  <a:srgbClr val="BE4646"/>
                </a:solidFill>
              </a:rPr>
              <a:t>+q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80" y="29718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>
                <a:solidFill>
                  <a:srgbClr val="285CA0"/>
                </a:solidFill>
              </a:rPr>
              <a:t>−q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971800" y="3566160"/>
            <a:ext cx="1371600" cy="0"/>
          </a:xfrm>
          <a:prstGeom prst="line">
            <a:avLst/>
          </a:prstGeom>
          <a:ln w="381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46120" y="3337560"/>
            <a:ext cx="822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400">
                <a:solidFill>
                  <a:srgbClr val="DAA520"/>
                </a:solidFill>
              </a:rPr>
              <a:t>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097280"/>
            <a:ext cx="47548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968" y="1216152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Dipole moment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1968" y="1664207"/>
            <a:ext cx="438912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Direction is from −q to +q. SI unit: C 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2926080"/>
            <a:ext cx="47548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0" y="292608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968" y="3044952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Potential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01968" y="3493008"/>
            <a:ext cx="438912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an ideal dipole far from the charges: V = (1/4πε₀)(p cosθ/r²).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4754880"/>
            <a:ext cx="4754880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00800" y="4754880"/>
            <a:ext cx="73152" cy="8686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01968" y="4873752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Important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01968" y="5321808"/>
            <a:ext cx="4389120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Dipole produces both positive and negative potential regions.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8. Potential of a Uniformly Charged Spherical Shell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Charge Q uniformly distributed on a shell of radius 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51560"/>
            <a:ext cx="649224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285CA0"/>
                </a:solidFill>
                <a:latin typeface="Cambria Math"/>
              </a:rPr>
              <a:t>r ≥ R:   V = (1/4πε₀) Q/r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649224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008080"/>
                </a:solidFill>
                <a:latin typeface="Cambria Math"/>
              </a:rPr>
              <a:t>r ≤ R:   V = (1/4πε₀) Q/R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051560"/>
            <a:ext cx="393192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105156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16368" y="1170431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Outside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6368" y="1618488"/>
            <a:ext cx="3566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shell behaves like a point charge Q located at its centre.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2788920"/>
            <a:ext cx="393192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0" y="278892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16368" y="2907791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Inside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16368" y="3355848"/>
            <a:ext cx="3566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Potential is constant throughout the interior.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4526280"/>
            <a:ext cx="3931920" cy="11430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4526280"/>
            <a:ext cx="73152" cy="11430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16368" y="464515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At r = 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6368" y="5093208"/>
            <a:ext cx="3566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Potential is continuous: V = kQ/R.</a:t>
            </a:r>
          </a:p>
        </p:txBody>
      </p:sp>
      <p:sp>
        <p:nvSpPr>
          <p:cNvPr id="20" name="Oval 19"/>
          <p:cNvSpPr/>
          <p:nvPr/>
        </p:nvSpPr>
        <p:spPr>
          <a:xfrm>
            <a:off x="2743200" y="3246120"/>
            <a:ext cx="1645920" cy="1645920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 flipV="1">
            <a:off x="1828800" y="4343400"/>
            <a:ext cx="0" cy="91440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468880" y="4343400"/>
            <a:ext cx="0" cy="91440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4663440" y="4343400"/>
            <a:ext cx="0" cy="91440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5303520" y="4343400"/>
            <a:ext cx="0" cy="91440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48840" y="548640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69737D"/>
                </a:solidFill>
              </a:rPr>
              <a:t>Inside: constant V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9. Potential of a Uniformly Charged Solid Sphere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Charge Q uniformly distributed throughout radius 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5156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600" b="1">
                <a:solidFill>
                  <a:srgbClr val="285CA0"/>
                </a:solidFill>
                <a:latin typeface="Cambria Math"/>
              </a:rPr>
              <a:t>r ≥ R:   V = (1/4πε₀) Q/r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74519"/>
            <a:ext cx="640080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008080"/>
                </a:solidFill>
                <a:latin typeface="Cambria Math"/>
              </a:rPr>
              <a:t>r ≤ R:   V = (1/4πε₀) [Q/(2R)](3 − r²/R²)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23760" y="1051560"/>
            <a:ext cx="3977639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23760" y="105156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24928" y="1170431"/>
            <a:ext cx="3611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Outside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4928" y="1618488"/>
            <a:ext cx="3611879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Same as a point charge Q at the centre.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23760" y="2880360"/>
            <a:ext cx="3977639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223760" y="288036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4928" y="2999232"/>
            <a:ext cx="3611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Inside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4928" y="3447288"/>
            <a:ext cx="3611879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Potential decreases smoothly from its maximum at r = 0 to kQ/R at the surface.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60" y="4709160"/>
            <a:ext cx="3977639" cy="8686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23760" y="4709160"/>
            <a:ext cx="73152" cy="8686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24928" y="4828032"/>
            <a:ext cx="3611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At centre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24928" y="5276088"/>
            <a:ext cx="3611879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V(0) = 3kQ/(2R).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Shell vs Solid Sphere —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Useful comparison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234440"/>
          <a:ext cx="1092708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114800"/>
                <a:gridCol w="4434840"/>
              </a:tblGrid>
              <a:tr h="1402080"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Region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Spherical shell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Uniform solid sphere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</a:tr>
              <a:tr h="140208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Outside (r≥R)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 = kQ/r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 = kQ/r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</a:tr>
              <a:tr h="140208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Inside (r≤R)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 = kQ/R (constant)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 = kQ(3−r²/R²)/(2R)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97280" y="5715000"/>
            <a:ext cx="98755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DAA520"/>
                </a:solidFill>
                <a:latin typeface="Cambria Math"/>
              </a:rPr>
              <a:t>Both are continuous at r = 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10. Calculation of Electric Field from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Potential gradient gives the electric 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4114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285CA0"/>
                </a:solidFill>
                <a:latin typeface="Cambria Math"/>
              </a:rPr>
              <a:t>𝐄 = −∇V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20240"/>
            <a:ext cx="73152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008080"/>
                </a:solidFill>
                <a:latin typeface="Cambria Math"/>
              </a:rPr>
              <a:t>Eₓ = −∂V/∂x,   Eᵧ = −∂V/∂y,   E_z = −∂V/∂z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88920"/>
            <a:ext cx="68580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DAA520"/>
                </a:solidFill>
                <a:latin typeface="Cambria Math"/>
              </a:rPr>
              <a:t>For spherical symmetry:   E_r = −dV/dr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188720"/>
            <a:ext cx="34747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80960" y="118872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82128" y="1307592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Negative 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8" y="1755648"/>
            <a:ext cx="310896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Field points in the direction of decreasing potential.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80960" y="3017520"/>
            <a:ext cx="347472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80960" y="301752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82128" y="3136391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1-D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2128" y="3584448"/>
            <a:ext cx="310896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If V = kQ/r, then E = −dV/dr = kQ/r² in the radial direction.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80960" y="4846320"/>
            <a:ext cx="347472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80960" y="4846320"/>
            <a:ext cx="73152" cy="7772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82128" y="4965192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Unit check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82128" y="5413248"/>
            <a:ext cx="3108960" cy="91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V/m = N/C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Worked Example: Field from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Differentiate the potential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50292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V(r) = kQ/r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731520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008080"/>
                </a:solidFill>
                <a:latin typeface="Cambria Math"/>
              </a:rPr>
              <a:t>E_r = −dV/dr = −d(kQ/r)/dr = kQ/r²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80360"/>
            <a:ext cx="731520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DAA520"/>
                </a:solidFill>
                <a:latin typeface="Cambria Math"/>
              </a:rPr>
              <a:t>Therefore: 𝐄 = (1/4πε₀)(Q/r²) r̂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143000"/>
            <a:ext cx="29260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114300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30768" y="1261872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30768" y="1709928"/>
            <a:ext cx="2560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Write V(r).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788920"/>
            <a:ext cx="29260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2788920"/>
            <a:ext cx="73152" cy="141732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2907791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3355848"/>
            <a:ext cx="2560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Differentiate with respect to 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4434840"/>
            <a:ext cx="29260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0" y="443484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30768" y="4553712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0768" y="5001768"/>
            <a:ext cx="2560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Apply the negative sign and identify direction.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Applications of Gauss’s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Choose symmetry before calculating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143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143000"/>
            <a:ext cx="73152" cy="18288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Spherical symmetry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709928"/>
            <a:ext cx="31546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Point charge, spherical shell, uniformly charged sphere.
Gaussian surface: sphere.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143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143000"/>
            <a:ext cx="73152" cy="18288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Cylindrical symmetry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709928"/>
            <a:ext cx="31546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Long line charge or cylinder.
Gaussian surface: coaxial cylinder.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143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143000"/>
            <a:ext cx="73152" cy="18288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Planar symmetry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709928"/>
            <a:ext cx="31546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Infinite plane sheet.
Gaussian surface: pillbox.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794760"/>
            <a:ext cx="106984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42A4A"/>
                </a:solidFill>
                <a:latin typeface="Cambria Math"/>
              </a:rPr>
              <a:t>Best strategy: identify symmetry → choose Gaussian surface → simplify ∮𝐄·d𝐀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28800" y="4892040"/>
            <a:ext cx="8412480" cy="7772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28800" y="4892040"/>
            <a:ext cx="73152" cy="77724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29968" y="5010912"/>
            <a:ext cx="80467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600">
                <a:solidFill>
                  <a:srgbClr val="142A4A"/>
                </a:solidFill>
              </a:rPr>
              <a:t>Reminder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29968" y="5458968"/>
            <a:ext cx="8046719" cy="91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32B34"/>
                </a:solidFill>
              </a:rPr>
              <a:t>Gauss’s law is always true, but it is useful for calculating E only when symmetry makes the integral simple.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Electric Field and Potential — Key Relationship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 compact conceptual picture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"/>
            <a:ext cx="457200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285CA0"/>
                </a:solidFill>
                <a:latin typeface="Cambria Math"/>
              </a:rPr>
              <a:t>𝐄 = −∇V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097280"/>
            <a:ext cx="47548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109728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968" y="1216152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Potential high → 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1968" y="1664207"/>
            <a:ext cx="4389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 positive test charge naturally accelerates toward lower electric potential.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788920"/>
            <a:ext cx="47548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0" y="278892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968" y="2907791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Equipotential surfaces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1968" y="3355848"/>
            <a:ext cx="4389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No work is done moving a charge along an equipotential surface.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4480560"/>
            <a:ext cx="4754880" cy="10515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0" y="4480560"/>
            <a:ext cx="73152" cy="10515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1968" y="4599432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Perpendicularity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5047488"/>
            <a:ext cx="438912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𝐄 is normal to an equipotential surface.</a:t>
            </a:r>
          </a:p>
        </p:txBody>
      </p:sp>
      <p:sp>
        <p:nvSpPr>
          <p:cNvPr id="19" name="Arc 18"/>
          <p:cNvSpPr/>
          <p:nvPr/>
        </p:nvSpPr>
        <p:spPr>
          <a:xfrm>
            <a:off x="2011680" y="1828800"/>
            <a:ext cx="640080" cy="3474720"/>
          </a:xfrm>
          <a:prstGeom prst="arc">
            <a:avLst/>
          </a:prstGeom>
          <a:noFill/>
          <a:ln w="25400"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Arc 19"/>
          <p:cNvSpPr/>
          <p:nvPr/>
        </p:nvSpPr>
        <p:spPr>
          <a:xfrm>
            <a:off x="3108960" y="1828800"/>
            <a:ext cx="640080" cy="3474720"/>
          </a:xfrm>
          <a:prstGeom prst="arc">
            <a:avLst/>
          </a:prstGeom>
          <a:noFill/>
          <a:ln w="25400"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Arc 20"/>
          <p:cNvSpPr/>
          <p:nvPr/>
        </p:nvSpPr>
        <p:spPr>
          <a:xfrm>
            <a:off x="4206240" y="1828800"/>
            <a:ext cx="640080" cy="3474720"/>
          </a:xfrm>
          <a:prstGeom prst="arc">
            <a:avLst/>
          </a:prstGeom>
          <a:noFill/>
          <a:ln w="25400"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Arc 21"/>
          <p:cNvSpPr/>
          <p:nvPr/>
        </p:nvSpPr>
        <p:spPr>
          <a:xfrm>
            <a:off x="5303520" y="1828800"/>
            <a:ext cx="640080" cy="3474720"/>
          </a:xfrm>
          <a:prstGeom prst="arc">
            <a:avLst/>
          </a:prstGeom>
          <a:noFill/>
          <a:ln w="25400"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1097280" y="2560320"/>
            <a:ext cx="731520" cy="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097280" y="3291840"/>
            <a:ext cx="731520" cy="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97280" y="4023360"/>
            <a:ext cx="731520" cy="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097280" y="4754880"/>
            <a:ext cx="731520" cy="0"/>
          </a:xfrm>
          <a:prstGeom prst="line">
            <a:avLst/>
          </a:prstGeom>
          <a:ln w="254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05840" y="525780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69737D"/>
                </a:solidFill>
              </a:rPr>
              <a:t>Field crosses equipotential surfaces normally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Formula Sheet — One-Minute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Essential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05840"/>
            <a:ext cx="10972800" cy="544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Coulomb:  F = (1/4πε₀)|q₁q₂|/r²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Electric field:  𝐄 = 𝐅/q₀ ; point charge E = (1/4πε₀)|q|/r²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Electric flux:  Φ_E = 𝐄·𝐀 = EA cosθ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Gauss:  ∮𝐄·d𝐀 = Q_enc/ε₀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Potential:  V_B−V_A = −∫_A^B 𝐄·d𝐥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Point charge:  V = (1/4πε₀)q/r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Dipole: 𝐩 = q𝐝 ; far-field V = (1/4πε₀)p cosθ/r²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Shell: inside V = kQ/R; outside V = kQ/r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Solid sphere: inside V = kQ(3−r²/R²)/(2R); outside V = kQ/r</a:t>
            </a:r>
          </a:p>
          <a:p>
            <a:pPr>
              <a:spcAft>
                <a:spcPts val="500"/>
              </a:spcAft>
              <a:defRPr sz="1700">
                <a:solidFill>
                  <a:srgbClr val="232B34"/>
                </a:solidFill>
                <a:latin typeface="Aptos"/>
              </a:defRPr>
            </a:pPr>
            <a:r>
              <a:t>• Field from potential: 𝐄 = −∇V ; radial: E_r = −dV/dr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Quick Concept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Test yourself before the examination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1. What is the difference between electric field and electric potential?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2. Why is electric flux a scalar quantity?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3. State Gauss’s theorem.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4. What is the potential inside a uniformly charged spherical shell?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5. What is the potential at the centre of a uniformly charged solid sphere?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6. How do you calculate electric field from potential?</a:t>
            </a:r>
          </a:p>
          <a:p>
            <a:pPr>
              <a:spcAft>
                <a:spcPts val="7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7. Why is the electric field perpendicular to an equipotential surface?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Common Examination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Avoid these frequent errors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Flux angle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170992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θ is between E and the AREA NORMAL, not the surface itself.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Gauss surface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70992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Do not choose a Gaussian surface without checking symmetry.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14300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143000"/>
            <a:ext cx="73152" cy="155448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126187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Potential 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70992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 is scalar; add signed potentials algebraically.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3154680"/>
            <a:ext cx="73152" cy="15544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7" y="32735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Shell interior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372160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 = 0 inside a charged shell, but V is NOT zero.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154680"/>
            <a:ext cx="73152" cy="15544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2735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Field from 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72160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Remember the negative sign: 𝐄 = −∇V.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20" y="3154680"/>
            <a:ext cx="352044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46720" y="3154680"/>
            <a:ext cx="73152" cy="15544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47888" y="32735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Dipole direction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7888" y="3721608"/>
            <a:ext cx="315468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Dipole moment points from negative charge to positive charge.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</a:rPr>
              <a:t>Electrostatics from force to potential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2161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Coulomb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664207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Force between charges ∝ q₁q₂/r².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09728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2161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Electric 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664207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Force per unit positive test charge.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09728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09728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21615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Flux &amp; Gauss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664207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Flux measures field through a surface; Gauss connects flux to enclosed charge.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3063240"/>
            <a:ext cx="73152" cy="150876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1821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Potential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630168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Work per unit charge; obtained by a line integral of 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06324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1821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Charge distributions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630168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Point charge, dipole, shell and solid sphere.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063240"/>
            <a:ext cx="352044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06324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182112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Field from 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630168"/>
            <a:ext cx="315468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Potential gradient gives field: 𝐄 = −∇V.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074920"/>
            <a:ext cx="107899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142A4A"/>
                </a:solidFill>
                <a:latin typeface="Cambria Math"/>
              </a:rPr>
              <a:t>Force → Field → Flux → Potential → Field from Potential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Cambria Math"/>
              </a:rPr>
              <a:t>ELECTROSTATICS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23160"/>
            <a:ext cx="107899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DAA520"/>
                </a:solidFill>
                <a:latin typeface="Cambria Math"/>
              </a:rPr>
              <a:t>From Coulomb’s law to Gauss’s theorem and electric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977639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</a:rPr>
              <a:t>Dr. Sandip S. Patil</a:t>
            </a:r>
          </a:p>
          <a:p>
            <a:pPr algn="ctr"/>
            <a:r>
              <a:rPr sz="1700">
                <a:solidFill>
                  <a:srgbClr val="BED2E1"/>
                </a:solidFill>
              </a:rPr>
              <a:t>Associate Professor of Physics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43200" y="5486400"/>
            <a:ext cx="6675120" cy="0"/>
          </a:xfrm>
          <a:prstGeom prst="line">
            <a:avLst/>
          </a:prstGeom>
          <a:ln w="508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218688" y="5413248"/>
            <a:ext cx="146304" cy="14630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498848" y="5413248"/>
            <a:ext cx="146304" cy="14630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779008" y="5413248"/>
            <a:ext cx="146304" cy="14630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059168" y="5413248"/>
            <a:ext cx="146304" cy="14630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339327" y="5413248"/>
            <a:ext cx="146304" cy="146304"/>
          </a:xfrm>
          <a:prstGeom prst="ellipse">
            <a:avLst/>
          </a:prstGeom>
          <a:solidFill>
            <a:srgbClr val="DAA520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583680"/>
            <a:ext cx="8229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Electrostatics Revision • Dr. Sandip S. Patil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