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503920" y="2926080"/>
            <a:ext cx="1828800" cy="1828800"/>
          </a:xfrm>
          <a:prstGeom prst="ellipse">
            <a:avLst/>
          </a:prstGeom>
          <a:solidFill>
            <a:srgbClr val="46648C"/>
          </a:solidFill>
          <a:ln>
            <a:solidFill>
              <a:srgbClr val="466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759952" y="3182112"/>
            <a:ext cx="1316736" cy="1316736"/>
          </a:xfrm>
          <a:prstGeom prst="ellipse">
            <a:avLst/>
          </a:prstGeom>
          <a:solidFill>
            <a:srgbClr val="EBBE4B"/>
          </a:solidFill>
          <a:ln>
            <a:solidFill>
              <a:srgbClr val="EBBE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9418320" y="2011680"/>
            <a:ext cx="1554480" cy="182880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7315200" y="2560320"/>
            <a:ext cx="2103120" cy="1280160"/>
          </a:xfrm>
          <a:prstGeom prst="line">
            <a:avLst/>
          </a:prstGeom>
          <a:ln w="381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31520" y="914400"/>
            <a:ext cx="77724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900" b="1">
                <a:solidFill>
                  <a:srgbClr val="FFFFFF"/>
                </a:solidFill>
              </a:rPr>
              <a:t>GRAVITATION &amp; SATELLITES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2148840"/>
            <a:ext cx="6858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>
                <a:solidFill>
                  <a:srgbClr val="BEDCE1"/>
                </a:solidFill>
              </a:rPr>
              <a:t>B.Sc. II Physics • Revision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926080"/>
            <a:ext cx="758952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100" b="1">
                <a:solidFill>
                  <a:srgbClr val="DAA520"/>
                </a:solidFill>
                <a:latin typeface="Cambria Math"/>
              </a:rPr>
              <a:t>Central Force • Kepler’s Laws • Satellites • GPS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257800"/>
            <a:ext cx="68580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500" b="1">
                <a:solidFill>
                  <a:srgbClr val="FFFFFF"/>
                </a:solidFill>
              </a:rPr>
              <a:t>Dr. Sandip S. Patil</a:t>
            </a:r>
          </a:p>
          <a:p>
            <a:r>
              <a:rPr sz="1500">
                <a:solidFill>
                  <a:srgbClr val="BED2E1"/>
                </a:solidFill>
              </a:rPr>
              <a:t>Associate Professor of Physics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Learning Outcomes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After revision, students should be able to…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3520440" cy="16916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94360" y="1234440"/>
            <a:ext cx="73152" cy="16916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35331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1  Gravitation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1801368"/>
            <a:ext cx="31546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State Newton’s law and use the inverse-square form.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34440"/>
            <a:ext cx="3520440" cy="16916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234440"/>
            <a:ext cx="73152" cy="169164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4568" y="135331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2  Central force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1801368"/>
            <a:ext cx="31546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Explain planar motion and conservation of angular momentum.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234440"/>
            <a:ext cx="3520440" cy="16916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92440" y="1234440"/>
            <a:ext cx="73152" cy="169164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3608" y="135331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3  Kepler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1801368"/>
            <a:ext cx="31546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State the three laws and connect them to orbital motion.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3337560"/>
            <a:ext cx="3520440" cy="16916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4360" y="3337560"/>
            <a:ext cx="73152" cy="1691640"/>
          </a:xfrm>
          <a:prstGeom prst="rect">
            <a:avLst/>
          </a:prstGeom>
          <a:solidFill>
            <a:srgbClr val="2C8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5528" y="345643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4  Satellites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904487"/>
            <a:ext cx="31546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Explain circular orbit, orbital velocity and applications.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337560"/>
            <a:ext cx="3520440" cy="16916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43400" y="3337560"/>
            <a:ext cx="73152" cy="16916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4568" y="345643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5  Geosynchronous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4568" y="3904487"/>
            <a:ext cx="31546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Understand the conditions and uses of special orbits.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2440" y="3337560"/>
            <a:ext cx="3520440" cy="16916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92440" y="3337560"/>
            <a:ext cx="73152" cy="169164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93608" y="345643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6  GPS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93608" y="3904487"/>
            <a:ext cx="31546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Describe the basic principle and positioning idea.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 Newton’s Law of Gravitation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Universal law of attraction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5029200" cy="8229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200" b="1">
                <a:solidFill>
                  <a:srgbClr val="285CA0"/>
                </a:solidFill>
                <a:latin typeface="Cambria Math"/>
              </a:rPr>
              <a:t>F = G m₁m₂ / r²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148840"/>
            <a:ext cx="56692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Every two masses attract each other with a force along the line joining their centres.</a:t>
            </a:r>
          </a:p>
          <a:p>
            <a:pPr>
              <a:spcAft>
                <a:spcPts val="10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The force is directly proportional to m₁m₂ and inversely proportional to r².</a:t>
            </a:r>
          </a:p>
          <a:p>
            <a:pPr>
              <a:spcAft>
                <a:spcPts val="10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F is attractive; G is the universal gravitational constant.</a:t>
            </a:r>
          </a:p>
          <a:p>
            <a:pPr>
              <a:spcAft>
                <a:spcPts val="10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Vector form: 𝐅₁₂ = −G(m₁m₂/r³) 𝐫₁₂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0" y="1234440"/>
            <a:ext cx="434340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0" y="1234440"/>
            <a:ext cx="73152" cy="141732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59168" y="1353312"/>
            <a:ext cx="397763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Key feature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59168" y="1801368"/>
            <a:ext cx="397763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Inverse-square dependence: doubling r reduces the force to one-fourth.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0" y="2926080"/>
            <a:ext cx="434340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0" y="2926080"/>
            <a:ext cx="73152" cy="141732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059168" y="3044952"/>
            <a:ext cx="397763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Value of 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59168" y="3493008"/>
            <a:ext cx="397763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G ≈ 6.674 × 10⁻¹¹ N m² kg⁻²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0" y="4617720"/>
            <a:ext cx="4343400" cy="9601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0" y="4617720"/>
            <a:ext cx="73152" cy="96012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059168" y="4736592"/>
            <a:ext cx="397763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Direction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9168" y="5184648"/>
            <a:ext cx="397763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Along the line joining the two masses.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Gravitational Field and Acceleration due to Gravity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Near-Earth form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48463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008080"/>
                </a:solidFill>
                <a:latin typeface="Cambria Math"/>
              </a:rPr>
              <a:t>g = GM/R²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965960"/>
            <a:ext cx="48463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285CA0"/>
                </a:solidFill>
                <a:latin typeface="Cambria Math"/>
              </a:rPr>
              <a:t>F = mg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188720"/>
            <a:ext cx="47548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0" y="118872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968" y="1307592"/>
            <a:ext cx="4389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At Earth’s surface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1968" y="1755648"/>
            <a:ext cx="438912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For Earth mass M and radius R, gravitational acceleration is approximately 9.8 m s⁻².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2971800"/>
            <a:ext cx="47548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0" y="297180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1968" y="3090672"/>
            <a:ext cx="4389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At altitude 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01968" y="3538728"/>
            <a:ext cx="438912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gₕ = GM/(R+h)². Thus g decreases as altitude increases.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4754880"/>
            <a:ext cx="4754880" cy="8229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00800" y="4754880"/>
            <a:ext cx="73152" cy="8229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1968" y="4873752"/>
            <a:ext cx="4389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Important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01968" y="5321808"/>
            <a:ext cx="438912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Mass is constant; weight depends on local g.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2. Motion in a Central Force Field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Motion is confined to a plane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45720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285CA0"/>
                </a:solidFill>
                <a:latin typeface="Cambria Math"/>
              </a:rPr>
              <a:t>𝐅 = F(r) r̂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148840"/>
            <a:ext cx="3337560" cy="16002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2148840"/>
            <a:ext cx="73152" cy="160020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267712"/>
            <a:ext cx="2971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Central force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715768"/>
            <a:ext cx="2971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Its magnitude depends only on distance r from a fixed centre, and its direction is radial.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2148840"/>
            <a:ext cx="3337560" cy="16002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9120" y="2148840"/>
            <a:ext cx="73152" cy="160020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0288" y="2267712"/>
            <a:ext cx="2971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Torque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0288" y="2715768"/>
            <a:ext cx="2971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𝐫 × 𝐅 = 0 because 𝐫 and 𝐅 are parallel.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2148840"/>
            <a:ext cx="3337560" cy="16002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2440" y="2148840"/>
            <a:ext cx="73152" cy="1600200"/>
          </a:xfrm>
          <a:prstGeom prst="rect">
            <a:avLst/>
          </a:prstGeom>
          <a:solidFill>
            <a:srgbClr val="2C8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93608" y="2267712"/>
            <a:ext cx="2971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Consequence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608" y="2715768"/>
            <a:ext cx="2971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Zero torque ⇒ angular momentum is conserved.</a:t>
            </a:r>
          </a:p>
        </p:txBody>
      </p:sp>
      <p:sp>
        <p:nvSpPr>
          <p:cNvPr id="19" name="Oval 18"/>
          <p:cNvSpPr/>
          <p:nvPr/>
        </p:nvSpPr>
        <p:spPr>
          <a:xfrm>
            <a:off x="5779008" y="4544568"/>
            <a:ext cx="877824" cy="877824"/>
          </a:xfrm>
          <a:prstGeom prst="ellipse">
            <a:avLst/>
          </a:prstGeom>
          <a:solidFill>
            <a:srgbClr val="285CA0"/>
          </a:solidFill>
          <a:ln>
            <a:solidFill>
              <a:srgbClr val="28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 flipV="1">
            <a:off x="6217920" y="3840480"/>
            <a:ext cx="3108960" cy="1143000"/>
          </a:xfrm>
          <a:prstGeom prst="line">
            <a:avLst/>
          </a:prstGeom>
          <a:ln w="381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360920" y="4183380"/>
            <a:ext cx="822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500">
                <a:solidFill>
                  <a:srgbClr val="DAA520"/>
                </a:solidFill>
              </a:rPr>
              <a:t>𝐫</a:t>
            </a:r>
          </a:p>
        </p:txBody>
      </p:sp>
      <p:cxnSp>
        <p:nvCxnSpPr>
          <p:cNvPr id="22" name="Connector 21"/>
          <p:cNvCxnSpPr/>
          <p:nvPr/>
        </p:nvCxnSpPr>
        <p:spPr>
          <a:xfrm flipH="1">
            <a:off x="8229600" y="3840480"/>
            <a:ext cx="1097280" cy="411480"/>
          </a:xfrm>
          <a:prstGeom prst="line">
            <a:avLst/>
          </a:prstGeom>
          <a:ln w="38100">
            <a:solidFill>
              <a:srgbClr val="BE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366760" y="3817620"/>
            <a:ext cx="822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500">
                <a:solidFill>
                  <a:srgbClr val="BE4646"/>
                </a:solidFill>
              </a:rPr>
              <a:t>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12080" y="5486400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>
                <a:solidFill>
                  <a:srgbClr val="69737D"/>
                </a:solidFill>
              </a:rPr>
              <a:t>central mass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Conservation of Angular Momentum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A key result for central-force motion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097280"/>
            <a:ext cx="6400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285CA0"/>
                </a:solidFill>
                <a:latin typeface="Cambria Math"/>
              </a:rPr>
              <a:t>𝐋 = 𝐫 × 𝐩 = m(𝐫 × 𝐯)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74519"/>
            <a:ext cx="6400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008080"/>
                </a:solidFill>
                <a:latin typeface="Cambria Math"/>
              </a:rPr>
              <a:t>τ = 𝐫 × 𝐅 = d𝐋/dt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51760"/>
            <a:ext cx="6400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700" b="1">
                <a:solidFill>
                  <a:srgbClr val="DAA520"/>
                </a:solidFill>
                <a:latin typeface="Cambria Math"/>
              </a:rPr>
              <a:t>τ = 0  ⇒  𝐋 = constant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69480" y="1234440"/>
            <a:ext cx="40690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269480" y="123444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70648" y="1353312"/>
            <a:ext cx="3703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Physical meaning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70648" y="1801368"/>
            <a:ext cx="370332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The orbital angular momentum vector remains constant in magnitude and direction when torque is zero.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69480" y="3063240"/>
            <a:ext cx="40690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269480" y="306324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70648" y="3182112"/>
            <a:ext cx="3703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Planar motion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70648" y="3630168"/>
            <a:ext cx="370332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Since 𝐋 is fixed, both 𝐫 and 𝐩 remain perpendicular to the same fixed direction. Motion lies in one plane.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69480" y="4892040"/>
            <a:ext cx="4069080" cy="7772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269480" y="4892040"/>
            <a:ext cx="73152" cy="77724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70648" y="5010912"/>
            <a:ext cx="3703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Areal velocity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70648" y="5458968"/>
            <a:ext cx="370332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Equal areas are swept in equal times.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3. Kepler’s Laws of Planetary Motion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Statement only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143000"/>
            <a:ext cx="3520440" cy="42519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143000"/>
            <a:ext cx="73152" cy="42519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126187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900">
                <a:solidFill>
                  <a:srgbClr val="142A4A"/>
                </a:solidFill>
              </a:rPr>
              <a:t>First Law — Law of Orbits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1709928"/>
            <a:ext cx="31546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>
                <a:solidFill>
                  <a:srgbClr val="232B34"/>
                </a:solidFill>
              </a:rPr>
              <a:t>Every planet moves in an elliptical orbit with the Sun at one focus.
Orbit: ellipse
Sun: one focus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143000"/>
            <a:ext cx="3520440" cy="42519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143000"/>
            <a:ext cx="73152" cy="42519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4568" y="126187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900">
                <a:solidFill>
                  <a:srgbClr val="142A4A"/>
                </a:solidFill>
              </a:rPr>
              <a:t>Second Law — Law of Areas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1709928"/>
            <a:ext cx="31546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>
                <a:solidFill>
                  <a:srgbClr val="232B34"/>
                </a:solidFill>
              </a:rPr>
              <a:t>The line joining the Sun and planet sweeps out equal areas in equal intervals of time.
Areal velocity is constant.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143000"/>
            <a:ext cx="3520440" cy="42519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20" y="1143000"/>
            <a:ext cx="73152" cy="42519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47888" y="126187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900">
                <a:solidFill>
                  <a:srgbClr val="142A4A"/>
                </a:solidFill>
              </a:rPr>
              <a:t>Third Law — Law of Periods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7888" y="1709928"/>
            <a:ext cx="31546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>
                <a:solidFill>
                  <a:srgbClr val="232B34"/>
                </a:solidFill>
              </a:rPr>
              <a:t>The square of the orbital period is proportional to the cube of the semi-major axis:
T² ∝ a³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4. Satellite in Circular Orbit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Gravity provides the centripetal force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097280"/>
            <a:ext cx="6400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285CA0"/>
                </a:solidFill>
                <a:latin typeface="Cambria Math"/>
              </a:rPr>
              <a:t>GMm/r² = mv²/r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920240"/>
            <a:ext cx="566928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900" b="1">
                <a:solidFill>
                  <a:srgbClr val="008080"/>
                </a:solidFill>
                <a:latin typeface="Cambria Math"/>
              </a:rPr>
              <a:t>v = √(GM/r)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743200"/>
            <a:ext cx="566928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DAA520"/>
                </a:solidFill>
                <a:latin typeface="Cambria Math"/>
              </a:rPr>
              <a:t>T = 2π√(r³/GM)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0" y="1143000"/>
            <a:ext cx="4160520" cy="14630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32320" y="1143000"/>
            <a:ext cx="73152" cy="14630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3488" y="1261872"/>
            <a:ext cx="379475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Orbital velocity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33488" y="1709928"/>
            <a:ext cx="379475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Depends on orbital radius r. A higher circular orbit has lower orbital speed.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32320" y="2926080"/>
            <a:ext cx="4160520" cy="14630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132320" y="2926080"/>
            <a:ext cx="73152" cy="146304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33488" y="3044952"/>
            <a:ext cx="379475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Orbital period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33488" y="3493008"/>
            <a:ext cx="379475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Higher altitude → larger period.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32320" y="4709160"/>
            <a:ext cx="4160520" cy="8686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132320" y="4709160"/>
            <a:ext cx="73152" cy="86868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33488" y="4828032"/>
            <a:ext cx="379475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Near Earth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33488" y="5276088"/>
            <a:ext cx="3794759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Low circular orbit speed ≈ 7.9 km s⁻¹.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Circular Satellite Orbit — Visual Picture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Gravity continuously bends the velocity direction</a:t>
            </a:r>
          </a:p>
        </p:txBody>
      </p:sp>
      <p:sp>
        <p:nvSpPr>
          <p:cNvPr id="6" name="Oval 5"/>
          <p:cNvSpPr/>
          <p:nvPr/>
        </p:nvSpPr>
        <p:spPr>
          <a:xfrm>
            <a:off x="5029200" y="2743200"/>
            <a:ext cx="2103120" cy="2103120"/>
          </a:xfrm>
          <a:prstGeom prst="ellipse">
            <a:avLst/>
          </a:prstGeom>
          <a:solidFill>
            <a:srgbClr val="285CA0"/>
          </a:solidFill>
          <a:ln>
            <a:solidFill>
              <a:srgbClr val="28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49240" y="36118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500">
                <a:solidFill>
                  <a:srgbClr val="FFFFFF"/>
                </a:solidFill>
              </a:rPr>
              <a:t>EARTH</a:t>
            </a:r>
          </a:p>
        </p:txBody>
      </p:sp>
      <p:sp>
        <p:nvSpPr>
          <p:cNvPr id="8" name="Oval 7"/>
          <p:cNvSpPr/>
          <p:nvPr/>
        </p:nvSpPr>
        <p:spPr>
          <a:xfrm>
            <a:off x="2743200" y="868680"/>
            <a:ext cx="6675120" cy="5669280"/>
          </a:xfrm>
          <a:prstGeom prst="ellipse">
            <a:avLst/>
          </a:prstGeom>
          <a:noFill/>
          <a:ln w="25400"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805672" y="1764792"/>
            <a:ext cx="402336" cy="402336"/>
          </a:xfrm>
          <a:prstGeom prst="ellipse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 flipV="1">
            <a:off x="9006840" y="960120"/>
            <a:ext cx="0" cy="1005840"/>
          </a:xfrm>
          <a:prstGeom prst="line">
            <a:avLst/>
          </a:prstGeom>
          <a:ln w="38100">
            <a:solidFill>
              <a:srgbClr val="28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595360" y="1234440"/>
            <a:ext cx="822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500">
                <a:solidFill>
                  <a:srgbClr val="285CA0"/>
                </a:solidFill>
              </a:rPr>
              <a:t>𝐯</a:t>
            </a:r>
          </a:p>
        </p:txBody>
      </p:sp>
      <p:cxnSp>
        <p:nvCxnSpPr>
          <p:cNvPr id="12" name="Connector 11"/>
          <p:cNvCxnSpPr/>
          <p:nvPr/>
        </p:nvCxnSpPr>
        <p:spPr>
          <a:xfrm flipH="1">
            <a:off x="8001000" y="1965960"/>
            <a:ext cx="1005840" cy="594360"/>
          </a:xfrm>
          <a:prstGeom prst="line">
            <a:avLst/>
          </a:prstGeom>
          <a:ln w="38100">
            <a:solidFill>
              <a:srgbClr val="BE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092440" y="2034539"/>
            <a:ext cx="822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500">
                <a:solidFill>
                  <a:srgbClr val="BE4646"/>
                </a:solidFill>
              </a:rPr>
              <a:t>𝐅g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1143000"/>
            <a:ext cx="20116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85800" y="114300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86968" y="1261872"/>
            <a:ext cx="1645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Velocity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6968" y="1709928"/>
            <a:ext cx="164592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Tangential to orbit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20116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5800" y="2971800"/>
            <a:ext cx="73152" cy="150876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6968" y="3090672"/>
            <a:ext cx="1645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Gravity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6968" y="3538728"/>
            <a:ext cx="164592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Directed toward Earth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800600"/>
            <a:ext cx="2011680" cy="10058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85800" y="4800600"/>
            <a:ext cx="73152" cy="10058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6968" y="4919472"/>
            <a:ext cx="1645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Result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968" y="5367528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Circular path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Applications of Artificial Satellites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Why satellites are important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09728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09728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121615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Communication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1664207"/>
            <a:ext cx="315468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TV, telephone, internet and data links.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09728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09728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4568" y="121615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Weather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1664207"/>
            <a:ext cx="315468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Cyclones, clouds, rainfall and weather monitoring.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09728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20" y="1097280"/>
            <a:ext cx="73152" cy="1508760"/>
          </a:xfrm>
          <a:prstGeom prst="rect">
            <a:avLst/>
          </a:prstGeom>
          <a:solidFill>
            <a:srgbClr val="2C8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47888" y="121615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Remote sensing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7888" y="1664207"/>
            <a:ext cx="315468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Agriculture, water resources, forests and land-use mapping.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06324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0080" y="306324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1247" y="318211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Navigation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7" y="3630168"/>
            <a:ext cx="315468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Positioning and timing through satellite constellations.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06324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43400" y="306324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4568" y="318211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Earth observation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4568" y="3630168"/>
            <a:ext cx="315468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Disaster management, environmental monitoring and mapping.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46720" y="306324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46720" y="306324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47888" y="318211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Scientific research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47888" y="3630168"/>
            <a:ext cx="315468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Space physics, astronomy and observations above atmosphere.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5074920"/>
            <a:ext cx="1033272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000" b="1">
                <a:solidFill>
                  <a:srgbClr val="142A4A"/>
                </a:solidFill>
                <a:latin typeface="Cambria Math"/>
              </a:rPr>
              <a:t>Different orbital altitudes are chosen according to mission requirements.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5. Geosynchronous Orbit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Period equals Earth’s rotation period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53035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900" b="1">
                <a:solidFill>
                  <a:srgbClr val="285CA0"/>
                </a:solidFill>
                <a:latin typeface="Cambria Math"/>
              </a:rPr>
              <a:t>T = 24 h (approximately)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920240"/>
            <a:ext cx="53035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600" b="1">
                <a:solidFill>
                  <a:srgbClr val="008080"/>
                </a:solidFill>
                <a:latin typeface="Cambria Math"/>
              </a:rPr>
              <a:t>T² = 4π²r³/GM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097280"/>
            <a:ext cx="4663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92240" y="109728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93407" y="1216152"/>
            <a:ext cx="429767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Meaning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3407" y="1664207"/>
            <a:ext cx="4297679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 satellite is geosynchronous when its orbital period equals Earth’s rotational period.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2880360"/>
            <a:ext cx="4663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92240" y="288036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93407" y="2999232"/>
            <a:ext cx="429767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Altitude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3407" y="3447288"/>
            <a:ext cx="4297679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For a circular orbit, r ≈ 42,164 km from Earth’s centre; altitude ≈ 35,786 km above the equator.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92240" y="4663440"/>
            <a:ext cx="4663440" cy="8686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92240" y="4663440"/>
            <a:ext cx="73152" cy="86868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93407" y="4782312"/>
            <a:ext cx="429767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Applications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93407" y="5230368"/>
            <a:ext cx="4297679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Communication, broadcasting and weather satellites.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Geosynchronous vs Geostationary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Important distinction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188720"/>
            <a:ext cx="5212080" cy="19202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188720"/>
            <a:ext cx="73152" cy="19202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307592"/>
            <a:ext cx="4846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142A4A"/>
                </a:solidFill>
              </a:rPr>
              <a:t>Geosynchronous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1755648"/>
            <a:ext cx="484632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>
                <a:solidFill>
                  <a:srgbClr val="232B34"/>
                </a:solidFill>
              </a:rPr>
              <a:t>Period = 24 h. The orbit can be inclined or elliptical, so the satellite may appear to move north–south or east–west in the sky.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88720"/>
            <a:ext cx="5212080" cy="19202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188720"/>
            <a:ext cx="73152" cy="192024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64807" y="1307592"/>
            <a:ext cx="4846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000">
                <a:solidFill>
                  <a:srgbClr val="142A4A"/>
                </a:solidFill>
              </a:rPr>
              <a:t>Geostationary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4807" y="1755648"/>
            <a:ext cx="484632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>
                <a:solidFill>
                  <a:srgbClr val="232B34"/>
                </a:solidFill>
              </a:rPr>
              <a:t>Special geosynchronous orbit: circular, equatorial, prograde. The satellite appears fixed above one longitude.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794760"/>
            <a:ext cx="103327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285CA0"/>
                </a:solidFill>
                <a:latin typeface="Cambria Math"/>
              </a:rPr>
              <a:t>Geostationary = circular + equatorial + prograde + 24 h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011680" y="4892040"/>
            <a:ext cx="8138160" cy="7772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011680" y="4892040"/>
            <a:ext cx="73152" cy="777240"/>
          </a:xfrm>
          <a:prstGeom prst="rect">
            <a:avLst/>
          </a:prstGeom>
          <a:solidFill>
            <a:srgbClr val="2C8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12848" y="5010912"/>
            <a:ext cx="77724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600">
                <a:solidFill>
                  <a:srgbClr val="142A4A"/>
                </a:solidFill>
              </a:rPr>
              <a:t>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12848" y="5458968"/>
            <a:ext cx="777240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B34"/>
                </a:solidFill>
              </a:rPr>
              <a:t>Ideal for fixed ground antennas and continuous regional coverage.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6. Weightlessness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Why do astronauts feel weightless?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53035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285CA0"/>
                </a:solidFill>
                <a:latin typeface="Cambria Math"/>
              </a:rPr>
              <a:t>Apparent weight N ≈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57400"/>
            <a:ext cx="557784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Weightlessness does NOT mean gravity is absent.</a:t>
            </a:r>
          </a:p>
          <a:p>
            <a:pPr>
              <a:spcAft>
                <a:spcPts val="10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An orbiting spacecraft and its occupants are both in continuous free fall around Earth.</a:t>
            </a:r>
          </a:p>
          <a:p>
            <a:pPr>
              <a:spcAft>
                <a:spcPts val="10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The support force (normal reaction) on the astronaut becomes nearly zero.</a:t>
            </a:r>
          </a:p>
          <a:p>
            <a:pPr>
              <a:spcAft>
                <a:spcPts val="10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Therefore the astronaut experiences apparent weightlessness.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12280" y="1188720"/>
            <a:ext cx="42976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12280" y="118872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13448" y="1307592"/>
            <a:ext cx="3931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Elevator analogy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13448" y="1755648"/>
            <a:ext cx="393192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 freely falling elevator gives zero apparent weight to objects inside.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12280" y="3017520"/>
            <a:ext cx="42976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12280" y="301752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013448" y="3136391"/>
            <a:ext cx="3931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Space station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13448" y="3584448"/>
            <a:ext cx="393192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Astronauts float because everything is accelerating together under gravity.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12280" y="4846320"/>
            <a:ext cx="4297680" cy="7772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12280" y="4846320"/>
            <a:ext cx="73152" cy="77724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013448" y="4965192"/>
            <a:ext cx="3931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500">
                <a:solidFill>
                  <a:srgbClr val="142A4A"/>
                </a:solidFill>
              </a:rPr>
              <a:t>Key phrase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13448" y="5413248"/>
            <a:ext cx="393192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B34"/>
                </a:solidFill>
              </a:rPr>
              <a:t>Weightlessness = absence of support force, not absence of gravity.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7. Basic Idea of Global Positioning System (GPS)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Satellite-based positioning</a:t>
            </a:r>
          </a:p>
        </p:txBody>
      </p:sp>
      <p:sp>
        <p:nvSpPr>
          <p:cNvPr id="6" name="Oval 5"/>
          <p:cNvSpPr/>
          <p:nvPr/>
        </p:nvSpPr>
        <p:spPr>
          <a:xfrm>
            <a:off x="5303520" y="3474720"/>
            <a:ext cx="1371600" cy="1371600"/>
          </a:xfrm>
          <a:prstGeom prst="ellipse">
            <a:avLst/>
          </a:prstGeom>
          <a:solidFill>
            <a:srgbClr val="285CA0"/>
          </a:solidFill>
          <a:ln>
            <a:solidFill>
              <a:srgbClr val="28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49240" y="3977639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400">
                <a:solidFill>
                  <a:srgbClr val="FFFFFF"/>
                </a:solidFill>
              </a:rPr>
              <a:t>USER</a:t>
            </a:r>
          </a:p>
        </p:txBody>
      </p:sp>
      <p:sp>
        <p:nvSpPr>
          <p:cNvPr id="8" name="Oval 7"/>
          <p:cNvSpPr/>
          <p:nvPr/>
        </p:nvSpPr>
        <p:spPr>
          <a:xfrm>
            <a:off x="1938528" y="1252728"/>
            <a:ext cx="512064" cy="512064"/>
          </a:xfrm>
          <a:prstGeom prst="ellipse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2194560" y="1508760"/>
            <a:ext cx="3794760" cy="2651760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596128" y="749808"/>
            <a:ext cx="512064" cy="512064"/>
          </a:xfrm>
          <a:prstGeom prst="ellipse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5852160" y="1005840"/>
            <a:ext cx="137160" cy="3154680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9345168" y="1389888"/>
            <a:ext cx="512064" cy="512064"/>
          </a:xfrm>
          <a:prstGeom prst="ellipse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 flipH="1">
            <a:off x="5989320" y="1645920"/>
            <a:ext cx="3611880" cy="2514600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8887968" y="4910328"/>
            <a:ext cx="512064" cy="512064"/>
          </a:xfrm>
          <a:prstGeom prst="ellipse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 flipH="1" flipV="1">
            <a:off x="5989320" y="4160520"/>
            <a:ext cx="3154680" cy="1005840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94360" y="1005840"/>
            <a:ext cx="256032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94360" y="100584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95528" y="1124712"/>
            <a:ext cx="21945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Step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1572768"/>
            <a:ext cx="219456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Satellites transmit precise time-stamped signals.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4360" y="2834640"/>
            <a:ext cx="256032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94360" y="283464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2953512"/>
            <a:ext cx="21945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Step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3401568"/>
            <a:ext cx="219456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Receiver measures signal travel time to estimate distance.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4360" y="4663440"/>
            <a:ext cx="2560320" cy="9144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94360" y="4663440"/>
            <a:ext cx="73152" cy="91440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95528" y="4782312"/>
            <a:ext cx="21945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Step 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528" y="5230368"/>
            <a:ext cx="21945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Multiple satellites determine position.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GPS Positioning — Basic Principle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Trilateration and timing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97280"/>
            <a:ext cx="6400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285CA0"/>
                </a:solidFill>
                <a:latin typeface="Cambria Math"/>
              </a:rPr>
              <a:t>Distance ≈ c × (signal travel time)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0" y="1097280"/>
            <a:ext cx="3977639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0" y="1097280"/>
            <a:ext cx="73152" cy="141732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16368" y="1216152"/>
            <a:ext cx="361187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Why multiple satellites?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16368" y="1664207"/>
            <a:ext cx="361187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One distance gives a sphere; several distance measurements locate the receiver.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2788920"/>
            <a:ext cx="3977639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0" y="2788920"/>
            <a:ext cx="73152" cy="141732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16368" y="2907791"/>
            <a:ext cx="361187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Typical requirement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16368" y="3355848"/>
            <a:ext cx="361187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At least four satellites are normally used for a robust 3-D position plus receiver-clock correction.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0" y="4480560"/>
            <a:ext cx="3977639" cy="10972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0" y="4480560"/>
            <a:ext cx="73152" cy="109728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16368" y="4599432"/>
            <a:ext cx="361187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GPS provides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16368" y="5047488"/>
            <a:ext cx="3611879" cy="41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Latitude, longitude, altitude and highly accurate time.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2834640"/>
            <a:ext cx="585216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Satellites carry atomic clocks and broadcast orbital/time information.</a:t>
            </a:r>
          </a:p>
          <a:p>
            <a:pPr>
              <a:spcAft>
                <a:spcPts val="8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The receiver compares signal timing and solves for its position.</a:t>
            </a:r>
          </a:p>
          <a:p>
            <a:pPr>
              <a:spcAft>
                <a:spcPts val="8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Atmospheric delay and clock errors are corrected/managed by the system.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Central Force → Kepler’s Second Law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A powerful conceptual connection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143000"/>
            <a:ext cx="6400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700" b="1">
                <a:solidFill>
                  <a:srgbClr val="008080"/>
                </a:solidFill>
                <a:latin typeface="Cambria Math"/>
              </a:rPr>
              <a:t>τ = 𝐫 × 𝐅 = 0  ⇒  𝐋 = constant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59436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900" b="1">
                <a:solidFill>
                  <a:srgbClr val="DAA520"/>
                </a:solidFill>
                <a:latin typeface="Cambria Math"/>
              </a:rPr>
              <a:t>dA/dt = constant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78040" y="1143000"/>
            <a:ext cx="40690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78040" y="114300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79208" y="1261872"/>
            <a:ext cx="3703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Areal velocity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79208" y="1709928"/>
            <a:ext cx="370332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Conservation of angular momentum leads to constant areal velocity for central-force motion.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78040" y="2971800"/>
            <a:ext cx="40690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178040" y="297180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79208" y="3090672"/>
            <a:ext cx="3703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Kepler’s second law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79208" y="3538728"/>
            <a:ext cx="370332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Equal areas are swept out in equal times.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78040" y="4800600"/>
            <a:ext cx="4069080" cy="7772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178040" y="4800600"/>
            <a:ext cx="73152" cy="77724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79208" y="4919472"/>
            <a:ext cx="3703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500">
                <a:solidFill>
                  <a:srgbClr val="142A4A"/>
                </a:solidFill>
              </a:rPr>
              <a:t>Exam link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79208" y="5367528"/>
            <a:ext cx="370332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B34"/>
                </a:solidFill>
              </a:rPr>
              <a:t>Central force → zero torque → conserved angular momentum → equal areas.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Formula Sheet — One-Minute Revision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Essential equations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051560"/>
            <a:ext cx="10972800" cy="5349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Newton’s law:  F = Gm₁m₂/r²</a:t>
            </a:r>
          </a:p>
          <a:p>
            <a:pPr>
              <a:spcAft>
                <a:spcPts val="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Gravitational acceleration:  g = GM/r²</a:t>
            </a:r>
          </a:p>
          <a:p>
            <a:pPr>
              <a:spcAft>
                <a:spcPts val="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Central force: 𝐅 = F(r) r̂ ; torque τ = 𝐫×𝐅 = 0</a:t>
            </a:r>
          </a:p>
          <a:p>
            <a:pPr>
              <a:spcAft>
                <a:spcPts val="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Angular momentum: 𝐋 = 𝐫×𝐩 = constant</a:t>
            </a:r>
          </a:p>
          <a:p>
            <a:pPr>
              <a:spcAft>
                <a:spcPts val="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Circular satellite speed: v = √(GM/r)</a:t>
            </a:r>
          </a:p>
          <a:p>
            <a:pPr>
              <a:spcAft>
                <a:spcPts val="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Orbital period: T = 2π√(r³/GM)</a:t>
            </a:r>
          </a:p>
          <a:p>
            <a:pPr>
              <a:spcAft>
                <a:spcPts val="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Kepler III: T² ∝ a³</a:t>
            </a:r>
          </a:p>
          <a:p>
            <a:pPr>
              <a:spcAft>
                <a:spcPts val="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Geostationary orbit: T ≈ 24 h; altitude ≈ 35,786 km</a:t>
            </a:r>
          </a:p>
          <a:p>
            <a:pPr>
              <a:spcAft>
                <a:spcPts val="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GPS: distance ≈ c × signal travel time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Quick Concept Check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Test your understanding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1. Why is angular momentum conserved in a central force field?</a:t>
            </a:r>
          </a:p>
          <a:p>
            <a:pPr>
              <a:spcAft>
                <a:spcPts val="8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2. State Kepler’s three laws.</a:t>
            </a:r>
          </a:p>
          <a:p>
            <a:pPr>
              <a:spcAft>
                <a:spcPts val="8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3. What provides the centripetal force for an Earth satellite?</a:t>
            </a:r>
          </a:p>
          <a:p>
            <a:pPr>
              <a:spcAft>
                <a:spcPts val="8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4. Why is a geostationary satellite apparently stationary?</a:t>
            </a:r>
          </a:p>
          <a:p>
            <a:pPr>
              <a:spcAft>
                <a:spcPts val="8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5. Why do astronauts experience weightlessness?</a:t>
            </a:r>
          </a:p>
          <a:p>
            <a:pPr>
              <a:spcAft>
                <a:spcPts val="8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6. What is the basic idea behind GPS positioning?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Common Examination Mistakes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Avoid these frequent errors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143000"/>
            <a:ext cx="352044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143000"/>
            <a:ext cx="73152" cy="155448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126187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Gravity absent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1709928"/>
            <a:ext cx="31546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Weightlessness does not mean gravitational force is zero.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143000"/>
            <a:ext cx="352044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143000"/>
            <a:ext cx="73152" cy="155448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4568" y="126187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Geosynchronous = stationary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1709928"/>
            <a:ext cx="31546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Only the special geostationary orbit appears fixed.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143000"/>
            <a:ext cx="352044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20" y="1143000"/>
            <a:ext cx="73152" cy="155448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47888" y="126187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Wrong satellite force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7888" y="1709928"/>
            <a:ext cx="31546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Gravity supplies the centripetal force in circular orbit.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154680"/>
            <a:ext cx="352044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0080" y="3154680"/>
            <a:ext cx="73152" cy="155448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1247" y="327355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Kepler III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7" y="3721608"/>
            <a:ext cx="31546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Use T² ∝ a³, not T ∝ a³.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154680"/>
            <a:ext cx="352044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43400" y="3154680"/>
            <a:ext cx="73152" cy="155448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4568" y="327355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Central-force torque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4568" y="3721608"/>
            <a:ext cx="31546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For a central force, 𝐫 × 𝐅 = 0.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46720" y="3154680"/>
            <a:ext cx="352044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46720" y="3154680"/>
            <a:ext cx="73152" cy="155448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47888" y="327355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GPS = one satellite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47888" y="3721608"/>
            <a:ext cx="31546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Positioning requires multiple satellite signals.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The complete picture in one 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09728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94360" y="109728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21615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Gravitation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1664207"/>
            <a:ext cx="315468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Inverse-square attractive force.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09728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09728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4568" y="121615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Central force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1664207"/>
            <a:ext cx="315468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Zero torque → angular momentum conserved.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09728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92440" y="109728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3608" y="121615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Kepler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1664207"/>
            <a:ext cx="315468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Three laws describe planetary orbits.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306324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4360" y="3063240"/>
            <a:ext cx="73152" cy="1508760"/>
          </a:xfrm>
          <a:prstGeom prst="rect">
            <a:avLst/>
          </a:prstGeom>
          <a:solidFill>
            <a:srgbClr val="2C8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5528" y="318211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Satellites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630168"/>
            <a:ext cx="315468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Circular orbit: gravity = centripetal force.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06324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43400" y="306324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4568" y="318211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Geostationary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4568" y="3630168"/>
            <a:ext cx="315468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24 h circular equatorial prograde orbit.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2440" y="306324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92440" y="306324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93608" y="3182112"/>
            <a:ext cx="3154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GPS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93608" y="3630168"/>
            <a:ext cx="315468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Precise timing + multiple distances → position.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5074920"/>
            <a:ext cx="1033272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100" b="1">
                <a:solidFill>
                  <a:srgbClr val="142A4A"/>
                </a:solidFill>
                <a:latin typeface="Cambria Math"/>
              </a:rPr>
              <a:t>Think: Force → Orbit → Satellite → Navigation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Cambria Math"/>
              </a:rPr>
              <a:t>GRAVITATION • SATELLITES • GPS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468880"/>
            <a:ext cx="1033272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 b="1">
                <a:solidFill>
                  <a:srgbClr val="DAA520"/>
                </a:solidFill>
                <a:latin typeface="Cambria Math"/>
              </a:rPr>
              <a:t>Understand the force — understand the orbit.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977639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</a:rPr>
              <a:t>Dr. Sandip S. Patil</a:t>
            </a:r>
          </a:p>
          <a:p>
            <a:pPr algn="ctr"/>
            <a:r>
              <a:rPr sz="1700">
                <a:solidFill>
                  <a:srgbClr val="BED2E1"/>
                </a:solidFill>
              </a:rPr>
              <a:t>Associate Professor of Physics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43200" y="5486400"/>
            <a:ext cx="6675120" cy="0"/>
          </a:xfrm>
          <a:prstGeom prst="line">
            <a:avLst/>
          </a:prstGeom>
          <a:ln w="508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Gravitation, Satellites &amp; GPS • Dr. Sandip S. Patil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