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A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822960"/>
            <a:ext cx="1088136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500" b="1">
                <a:solidFill>
                  <a:srgbClr val="FFFFFF"/>
                </a:solidFill>
              </a:rPr>
              <a:t>POISSON’S &amp; LAPLACE’S EQUATIONS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874519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900">
                <a:solidFill>
                  <a:srgbClr val="BEDCE1"/>
                </a:solidFill>
              </a:rPr>
              <a:t>Charged Particle Motion in Electric and Magnetic Fields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743200"/>
            <a:ext cx="10332720" cy="731520"/>
          </a:xfrm>
          <a:prstGeom prst="roundRect">
            <a:avLst/>
          </a:prstGeom>
          <a:solidFill>
            <a:srgbClr val="1E46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2788920"/>
            <a:ext cx="101498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Cambria Math"/>
              </a:rPr>
              <a:t>∇²V = −ρ/ε₀     •     ∇²V = 0     •     F = q(E + v × B)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983480"/>
            <a:ext cx="73152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DAA02D"/>
                </a:solidFill>
              </a:rPr>
              <a:t>Dr. Sandip S. Patil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62356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FFFFFF"/>
                </a:solidFill>
              </a:rPr>
              <a:t>Associate Professor of Physics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Learning Outcomes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</a:rPr>
              <a:t>By the end of the unit, students should be able to: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Electrostatics &amp; Charged Particle Motion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28016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1280160"/>
            <a:ext cx="64008" cy="182880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389888"/>
            <a:ext cx="3200400" cy="1664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1 • Field equations</a:t>
            </a:r>
          </a:p>
          <a:p>
            <a:pPr>
              <a:spcAft>
                <a:spcPts val="400"/>
              </a:spcAft>
              <a:defRPr sz="1500">
                <a:solidFill>
                  <a:srgbClr val="232D37"/>
                </a:solidFill>
              </a:defRPr>
            </a:pPr>
            <a:r>
              <a:t>State Poisson’s and Laplace’s equations and explain their physical meaning.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28016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3400" y="1280160"/>
            <a:ext cx="64008" cy="182880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07992" y="1389888"/>
            <a:ext cx="3200400" cy="1664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2 • 1-D Laplace equation</a:t>
            </a:r>
          </a:p>
          <a:p>
            <a:pPr>
              <a:spcAft>
                <a:spcPts val="400"/>
              </a:spcAft>
              <a:defRPr sz="1500">
                <a:solidFill>
                  <a:srgbClr val="232D37"/>
                </a:solidFill>
              </a:defRPr>
            </a:pPr>
            <a:r>
              <a:t>Solve d²V/dx² = 0 and interpret the potential and electric field.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28016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6720" y="1280160"/>
            <a:ext cx="64008" cy="182880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11312" y="1389888"/>
            <a:ext cx="3200400" cy="1664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3 • Electric-field motion</a:t>
            </a:r>
          </a:p>
          <a:p>
            <a:pPr>
              <a:spcAft>
                <a:spcPts val="400"/>
              </a:spcAft>
              <a:defRPr sz="1500">
                <a:solidFill>
                  <a:srgbClr val="232D37"/>
                </a:solidFill>
              </a:defRPr>
            </a:pPr>
            <a:r>
              <a:t>Describe charged-particle motion in a uniform electric field.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514600" y="365760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2514600" y="3657600"/>
            <a:ext cx="64008" cy="1828800"/>
          </a:xfrm>
          <a:prstGeom prst="rect">
            <a:avLst/>
          </a:prstGeom>
          <a:solidFill>
            <a:srgbClr val="694B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679192" y="3767328"/>
            <a:ext cx="3200400" cy="1664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694B9B"/>
                </a:solidFill>
              </a:rPr>
              <a:t>4 • Magnetic-field motion</a:t>
            </a:r>
          </a:p>
          <a:p>
            <a:pPr>
              <a:spcAft>
                <a:spcPts val="400"/>
              </a:spcAft>
              <a:defRPr sz="1500">
                <a:solidFill>
                  <a:srgbClr val="232D37"/>
                </a:solidFill>
              </a:defRPr>
            </a:pPr>
            <a:r>
              <a:t>Explain circular/helical motion, radius, angular frequency and pitch.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0" y="365760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17920" y="3657600"/>
            <a:ext cx="64008" cy="1828800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82512" y="3767328"/>
            <a:ext cx="3200400" cy="1664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BE4141"/>
                </a:solidFill>
              </a:rPr>
              <a:t>5 • Crossed fields</a:t>
            </a:r>
          </a:p>
          <a:p>
            <a:pPr>
              <a:spcAft>
                <a:spcPts val="400"/>
              </a:spcAft>
              <a:defRPr sz="1500">
                <a:solidFill>
                  <a:srgbClr val="232D37"/>
                </a:solidFill>
              </a:defRPr>
            </a:pPr>
            <a:r>
              <a:t>Understand E × B motion, velocity selector and the condition for no deflection.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Potential, Charge Density and Electric Field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</a:rPr>
              <a:t>The starting point for Poisson’s equation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Electrostatics &amp; Charged Particle Motion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1188720"/>
            <a:ext cx="3749039" cy="658368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234440"/>
            <a:ext cx="3566159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500" b="1">
                <a:solidFill>
                  <a:srgbClr val="E5EEF9"/>
                </a:solidFill>
                <a:latin typeface="Cambria Math"/>
              </a:rPr>
              <a:t>E = −∇V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0" y="1188720"/>
            <a:ext cx="3108960" cy="658368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120640" y="1234440"/>
            <a:ext cx="2926079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500" b="1">
                <a:solidFill>
                  <a:srgbClr val="E1F3F3"/>
                </a:solidFill>
                <a:latin typeface="Cambria Math"/>
              </a:rPr>
              <a:t>∇ · E = ρ/ε₀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412480" y="1188720"/>
            <a:ext cx="2926080" cy="658368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03919" y="1234440"/>
            <a:ext cx="274320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500" b="1">
                <a:solidFill>
                  <a:srgbClr val="F9F2DC"/>
                </a:solidFill>
                <a:latin typeface="Cambria Math"/>
              </a:rPr>
              <a:t>∇²V = −ρ/ε₀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2331720"/>
            <a:ext cx="3383280" cy="301752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85800" y="2331720"/>
            <a:ext cx="64008" cy="301752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0392" y="2441448"/>
            <a:ext cx="3108960" cy="2852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Electric potential V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Work done per unit positive test charge in bringing it from the reference point to the location.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Unit: volt (V)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89120" y="2331720"/>
            <a:ext cx="3383280" cy="301752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389120" y="2331720"/>
            <a:ext cx="64008" cy="301752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53712" y="2441448"/>
            <a:ext cx="3108960" cy="2852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Charge density ρ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Volume charge density: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ρ = dQ/dτ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Unit: C m⁻³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92440" y="2331720"/>
            <a:ext cx="3383280" cy="301752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92440" y="2331720"/>
            <a:ext cx="64008" cy="301752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57031" y="2441448"/>
            <a:ext cx="3108960" cy="2852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Physical connection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Charge density produces divergence of E; potential curvature is directly related to charge density.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Poisson’s Equation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</a:rPr>
              <a:t>Physical significance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Electrostatics &amp; Charged Particle Motion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11680" y="1188720"/>
            <a:ext cx="8046720" cy="822960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103120" y="1234440"/>
            <a:ext cx="786384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>
                <a:solidFill>
                  <a:srgbClr val="E5EEF9"/>
                </a:solidFill>
                <a:latin typeface="Cambria Math"/>
              </a:rPr>
              <a:t>∇²V = −ρ/ε₀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514600"/>
            <a:ext cx="342900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2514600"/>
            <a:ext cx="64008" cy="320040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0392" y="2624328"/>
            <a:ext cx="3154680" cy="3035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What it tells us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Where charge density ρ exists, the potential V has non-zero curvature.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Given ρ and boundary conditions, Poisson’s equation determines V.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2514600"/>
            <a:ext cx="342900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89120" y="2514600"/>
            <a:ext cx="64008" cy="320040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53712" y="2624328"/>
            <a:ext cx="3154680" cy="3035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Equivalent form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Using E = −∇V: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∇ · E = ρ/ε₀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This is the differential form of Gauss’s law.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92440" y="2514600"/>
            <a:ext cx="342900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92440" y="2514600"/>
            <a:ext cx="64008" cy="320040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57031" y="2624328"/>
            <a:ext cx="3154680" cy="3035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Special case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If ρ = 0 in a region: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∇²V = 0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Poisson’s equation reduces to Laplace’s equation.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Laplace’s Equation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</a:rPr>
              <a:t>Equation for charge-free regions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Electrostatics &amp; Charged Particle Motion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108960" y="1143000"/>
            <a:ext cx="5943600" cy="822960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200400" y="1188720"/>
            <a:ext cx="5760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200" b="1">
                <a:solidFill>
                  <a:srgbClr val="E1F3F3"/>
                </a:solidFill>
                <a:latin typeface="Cambria Math"/>
              </a:rPr>
              <a:t>∇²V = 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377440"/>
            <a:ext cx="342900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2377440"/>
            <a:ext cx="64008" cy="329184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0392" y="2487168"/>
            <a:ext cx="3154680" cy="3127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Physical significance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In a region containing no volume charge, the electrostatic potential satisfies Laplace’s equation.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It describes how V varies smoothly between boundaries.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2377440"/>
            <a:ext cx="342900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89120" y="2377440"/>
            <a:ext cx="64008" cy="329184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53712" y="2487168"/>
            <a:ext cx="3154680" cy="3127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Mean-value property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The potential at an interior point is the average of the potential over a surrounding spherical surface (under suitable conditions).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92440" y="2377440"/>
            <a:ext cx="342900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92440" y="2377440"/>
            <a:ext cx="64008" cy="329184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57031" y="2487168"/>
            <a:ext cx="3154680" cy="3127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Boundary-value problem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The solution is determined by the boundary conditions.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This makes Laplace’s equation central to electrostatic field calculations.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Poisson vs Laplace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</a:rPr>
              <a:t>A useful conceptual comparison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Electrostatics &amp; Charged Particle Motion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34440"/>
            <a:ext cx="52120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" y="1234440"/>
            <a:ext cx="64008" cy="438912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6112" y="1344168"/>
            <a:ext cx="4937760" cy="4224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Poisson’s equation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∇²V = −ρ/ε₀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• Charge is present in the region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• Potential has non-zero curvature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• Need charge distribution + boundary conditions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• General electrostatic equation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234440"/>
            <a:ext cx="52120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17920" y="1234440"/>
            <a:ext cx="64008" cy="438912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82512" y="1344168"/>
            <a:ext cx="4937760" cy="4224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Laplace’s equation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∇²V = 0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• No volume charge in the region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• Potential is harmonic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• Boundary conditions determine the solution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• Special case of Poisson’s equation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43200" y="5806440"/>
            <a:ext cx="6675120" cy="530352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34640" y="5852159"/>
            <a:ext cx="64922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100" b="1">
                <a:solidFill>
                  <a:srgbClr val="F9F2DC"/>
                </a:solidFill>
                <a:latin typeface="Cambria Math"/>
              </a:rPr>
              <a:t>ρ = 0  ⇒  Poisson → Laplace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Laplace’s Equation in One Dimension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</a:rPr>
              <a:t>Reduction to a simple second-order differential equation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Electrostatics &amp; Charged Particle Motion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920240" y="1143000"/>
            <a:ext cx="8321040" cy="777240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011680" y="1188720"/>
            <a:ext cx="81381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900" b="1">
                <a:solidFill>
                  <a:srgbClr val="E5EEF9"/>
                </a:solidFill>
                <a:latin typeface="Cambria Math"/>
              </a:rPr>
              <a:t>∇²V = d²V/dx² = 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331720"/>
            <a:ext cx="333756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2331720"/>
            <a:ext cx="64008" cy="329184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0392" y="2441448"/>
            <a:ext cx="3063240" cy="3127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Step 1: Integrate once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d²V/dx² = 0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Integrating: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dV/dx = A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A is a constant.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2331720"/>
            <a:ext cx="333756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89120" y="2331720"/>
            <a:ext cx="64008" cy="329184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53712" y="2441448"/>
            <a:ext cx="3063240" cy="3127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Step 2: Integrate again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Integrating: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V(x) = Ax + B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Thus the potential varies linearly with x.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92440" y="2331720"/>
            <a:ext cx="333756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92440" y="2331720"/>
            <a:ext cx="64008" cy="329184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57031" y="2441448"/>
            <a:ext cx="3063240" cy="3127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Electric field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Eₓ = −dV/dx = −A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Therefore the electric field is constant in a charge-free 1-D region.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1-D Solution with Boundary Conditions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</a:rPr>
              <a:t>Potential between two parallel boundaries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Electrostatics &amp; Charged Particle Motion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188720"/>
            <a:ext cx="10607040" cy="749808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234440"/>
            <a:ext cx="1042416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b="1">
                <a:solidFill>
                  <a:srgbClr val="E1F3F3"/>
                </a:solidFill>
                <a:latin typeface="Cambria Math"/>
              </a:rPr>
              <a:t>V(0)=V₁,  V(d)=V₂  ⇒  V(x)=V₁ + (V₂−V₁)x/d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80360" y="2240280"/>
            <a:ext cx="6400800" cy="658368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971800" y="2286000"/>
            <a:ext cx="621792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b="1">
                <a:solidFill>
                  <a:srgbClr val="F9F2DC"/>
                </a:solidFill>
                <a:latin typeface="Cambria Math"/>
              </a:rPr>
              <a:t>Eₓ = −(V₂−V₁)/d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005840" y="5212080"/>
            <a:ext cx="4663440" cy="0"/>
          </a:xfrm>
          <a:prstGeom prst="line">
            <a:avLst/>
          </a:prstGeom>
          <a:ln w="25400">
            <a:solidFill>
              <a:srgbClr val="122A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1005840" y="2926080"/>
            <a:ext cx="0" cy="2286000"/>
          </a:xfrm>
          <a:prstGeom prst="line">
            <a:avLst/>
          </a:prstGeom>
          <a:ln w="25400">
            <a:solidFill>
              <a:srgbClr val="122A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V="1">
            <a:off x="1188720" y="3337560"/>
            <a:ext cx="4206240" cy="1417320"/>
          </a:xfrm>
          <a:prstGeom prst="line">
            <a:avLst/>
          </a:prstGeom>
          <a:ln w="508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1069848" y="4681728"/>
            <a:ext cx="146304" cy="146304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34440" y="4590288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/>
              <a:t>V₁</a:t>
            </a:r>
          </a:p>
        </p:txBody>
      </p:sp>
      <p:sp>
        <p:nvSpPr>
          <p:cNvPr id="16" name="Oval 15"/>
          <p:cNvSpPr/>
          <p:nvPr/>
        </p:nvSpPr>
        <p:spPr>
          <a:xfrm>
            <a:off x="5321808" y="3264408"/>
            <a:ext cx="146304" cy="146304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0" y="3172968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/>
              <a:t>V₂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20240" y="5394960"/>
            <a:ext cx="3017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/>
              <a:t>x 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0" y="3063240"/>
            <a:ext cx="4754880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00800" y="3063240"/>
            <a:ext cx="64008" cy="214884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65392" y="3172968"/>
            <a:ext cx="4480560" cy="1984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Interpretation</a:t>
            </a:r>
          </a:p>
          <a:p>
            <a:pPr>
              <a:spcAft>
                <a:spcPts val="400"/>
              </a:spcAft>
              <a:defRPr sz="1500">
                <a:solidFill>
                  <a:srgbClr val="232D37"/>
                </a:solidFill>
              </a:defRPr>
            </a:pPr>
            <a:r>
              <a:t>The graph of V versus x is a straight line.</a:t>
            </a:r>
          </a:p>
          <a:p>
            <a:pPr>
              <a:spcAft>
                <a:spcPts val="400"/>
              </a:spcAft>
              <a:defRPr sz="1500">
                <a:solidFill>
                  <a:srgbClr val="232D37"/>
                </a:solidFill>
              </a:defRPr>
            </a:pPr>
            <a:r>
              <a:t>Its slope is dV/dx, and the electric field is the negative of that slope.</a:t>
            </a:r>
          </a:p>
          <a:p>
            <a:pPr>
              <a:spcAft>
                <a:spcPts val="400"/>
              </a:spcAft>
              <a:defRPr sz="15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500">
                <a:solidFill>
                  <a:srgbClr val="232D37"/>
                </a:solidFill>
              </a:defRPr>
            </a:pPr>
            <a:r>
              <a:t>If V decreases with x, E points in +x direction.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General 1-D Solution: Physical Cases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</a:rPr>
              <a:t>Linear potential and constant field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Electrostatics &amp; Charged Particle Motion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234440"/>
            <a:ext cx="338328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5800" y="1234440"/>
            <a:ext cx="64008" cy="429768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1344168"/>
            <a:ext cx="3108960" cy="4133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Case A: V₂ &gt; V₁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dV/dx &gt; 0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Eₓ &lt; 0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Electric field points toward −x.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Potential rises in the +x direction.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1234440"/>
            <a:ext cx="338328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9120" y="1234440"/>
            <a:ext cx="64008" cy="429768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53712" y="1344168"/>
            <a:ext cx="3108960" cy="4133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Case B: V₂ &lt; V₁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dV/dx &lt; 0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Eₓ &gt; 0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Electric field points toward +x.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Potential falls in the +x direction.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92440" y="1234440"/>
            <a:ext cx="338328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92440" y="1234440"/>
            <a:ext cx="64008" cy="429768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57031" y="1344168"/>
            <a:ext cx="3108960" cy="4133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Case C: V₂ = V₁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V = constant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E = 0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No potential gradient → no electric field in the region.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828800" y="5760720"/>
            <a:ext cx="8503920" cy="548640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920240" y="5806440"/>
            <a:ext cx="8321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>
                <a:solidFill>
                  <a:srgbClr val="FAE8E8"/>
                </a:solidFill>
                <a:latin typeface="Cambria Math"/>
              </a:rPr>
              <a:t>E = −∇V  →  field points toward decreasing potential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Lorentz Force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</a:rPr>
              <a:t>Master equation for charged-particle motion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Electrostatics &amp; Charged Particle Motion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88720" y="1143000"/>
            <a:ext cx="9875520" cy="822960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80160" y="1188720"/>
            <a:ext cx="969264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100" b="1">
                <a:solidFill>
                  <a:srgbClr val="E5EEF9"/>
                </a:solidFill>
                <a:latin typeface="Cambria Math"/>
              </a:rPr>
              <a:t>F = q(E + v × B)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468880"/>
            <a:ext cx="338328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0080" y="2468880"/>
            <a:ext cx="64008" cy="329184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1" y="2578608"/>
            <a:ext cx="3108960" cy="3127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Electric force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F_E = qE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• Parallel to E for q &gt; 0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• Opposite E for q &lt; 0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• Does work and changes kinetic energy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2468880"/>
            <a:ext cx="338328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89120" y="2468880"/>
            <a:ext cx="64008" cy="329184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53712" y="2578608"/>
            <a:ext cx="3108960" cy="3127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Magnetic force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F_B = q(v × B)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• Perpendicular to v and B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• Magnitude qvB sinθ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• Does no work on the particle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38160" y="2468880"/>
            <a:ext cx="338328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38160" y="2468880"/>
            <a:ext cx="64008" cy="329184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2578608"/>
            <a:ext cx="3108960" cy="3127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Equation of motion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m dv/dt = q(E + v × B)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This equation is the basis for all cases in this unit.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Charged Particle in a Uniform Electric Field 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</a:rPr>
              <a:t>Assume B = 0 and E is constant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Electrostatics &amp; Charged Particle Motion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371600" y="1188720"/>
            <a:ext cx="9326880" cy="749808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463040" y="1234440"/>
            <a:ext cx="91440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b="1">
                <a:solidFill>
                  <a:srgbClr val="E5EEF9"/>
                </a:solidFill>
                <a:latin typeface="Cambria Math"/>
              </a:rPr>
              <a:t>m a = qE  ⇒  a = qE/m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423160"/>
            <a:ext cx="338328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0080" y="2423160"/>
            <a:ext cx="64008" cy="333756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1" y="2532888"/>
            <a:ext cx="3108960" cy="3172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If initial velocity is zero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a = qE/m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v = (qE/m)t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x = x₀ + ½(qE/m)t²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2423160"/>
            <a:ext cx="338328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89120" y="2423160"/>
            <a:ext cx="64008" cy="333756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53712" y="2532888"/>
            <a:ext cx="3108960" cy="3172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If velocity is parallel to E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Uniformly accelerated motion.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v = v₀ + at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v² = v₀² + 2a(x−x₀)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38160" y="2423160"/>
            <a:ext cx="338328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38160" y="2423160"/>
            <a:ext cx="64008" cy="333756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2532888"/>
            <a:ext cx="3108960" cy="3172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Direction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For q &gt; 0: acceleration is along E.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For q &lt; 0: acceleration is opposite E.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The electric field can change kinetic energy.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Motion in a Uniform Electric Field: Graphs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</a:rPr>
              <a:t>For a particle initially at rest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Electrostatics &amp; Charged Particle Motion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12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822960" y="5394960"/>
            <a:ext cx="4572000" cy="0"/>
          </a:xfrm>
          <a:prstGeom prst="line">
            <a:avLst/>
          </a:prstGeom>
          <a:ln w="25400">
            <a:solidFill>
              <a:srgbClr val="122A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914400" y="2834640"/>
            <a:ext cx="0" cy="2560320"/>
          </a:xfrm>
          <a:prstGeom prst="line">
            <a:avLst/>
          </a:prstGeom>
          <a:ln w="25400">
            <a:solidFill>
              <a:srgbClr val="122A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960120" y="3200400"/>
            <a:ext cx="4160520" cy="2011680"/>
          </a:xfrm>
          <a:prstGeom prst="line">
            <a:avLst/>
          </a:prstGeom>
          <a:ln w="508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05840" y="2606040"/>
            <a:ext cx="4389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22A46"/>
                </a:solidFill>
              </a:rPr>
              <a:t>v vs t: straight line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400800" y="5394960"/>
            <a:ext cx="4572000" cy="0"/>
          </a:xfrm>
          <a:prstGeom prst="line">
            <a:avLst/>
          </a:prstGeom>
          <a:ln w="25400">
            <a:solidFill>
              <a:srgbClr val="122A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6492240" y="2834640"/>
            <a:ext cx="0" cy="2560320"/>
          </a:xfrm>
          <a:prstGeom prst="line">
            <a:avLst/>
          </a:prstGeom>
          <a:ln w="25400">
            <a:solidFill>
              <a:srgbClr val="122A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V="1">
            <a:off x="6537960" y="5161946"/>
            <a:ext cx="211755" cy="4414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6749715" y="5148706"/>
            <a:ext cx="211756" cy="13240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6961471" y="5126639"/>
            <a:ext cx="211756" cy="22067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7173227" y="5095745"/>
            <a:ext cx="211756" cy="30894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7384983" y="5056024"/>
            <a:ext cx="211755" cy="39721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7596738" y="5007476"/>
            <a:ext cx="211756" cy="48548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7808494" y="4950101"/>
            <a:ext cx="211756" cy="57375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V="1">
            <a:off x="8020250" y="4883900"/>
            <a:ext cx="211756" cy="66201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8232006" y="4808871"/>
            <a:ext cx="211756" cy="75029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8443762" y="4725016"/>
            <a:ext cx="211755" cy="83855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V="1">
            <a:off x="8655517" y="4632334"/>
            <a:ext cx="211756" cy="92682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V="1">
            <a:off x="8867273" y="4530825"/>
            <a:ext cx="211756" cy="101509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9079029" y="4420489"/>
            <a:ext cx="211756" cy="110336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9290785" y="4301326"/>
            <a:ext cx="211756" cy="119163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 flipV="1">
            <a:off x="9502541" y="4173336"/>
            <a:ext cx="211755" cy="127990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9714296" y="4036520"/>
            <a:ext cx="211756" cy="136816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9926052" y="3890876"/>
            <a:ext cx="211756" cy="145644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10137808" y="3736406"/>
            <a:ext cx="211756" cy="154470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10349564" y="3573109"/>
            <a:ext cx="211756" cy="163297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583680" y="2606040"/>
            <a:ext cx="4389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22A46"/>
                </a:solidFill>
              </a:rPr>
              <a:t>x vs t: parabola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2743200" y="5715000"/>
            <a:ext cx="6766560" cy="530352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834640" y="5760720"/>
            <a:ext cx="65836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100" b="1">
                <a:solidFill>
                  <a:srgbClr val="F9F2DC"/>
                </a:solidFill>
                <a:latin typeface="Cambria Math"/>
              </a:rPr>
              <a:t>v ∝ t       and       x ∝ t²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Charged Particle in a Uniform Magnetic Field 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</a:rPr>
              <a:t>Assume E = 0 and B is constant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Electrostatics &amp; Charged Particle Motion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13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97280" y="1097280"/>
            <a:ext cx="4206240" cy="685800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1143000"/>
            <a:ext cx="4023359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500" b="1">
                <a:solidFill>
                  <a:srgbClr val="E5EEF9"/>
                </a:solidFill>
                <a:latin typeface="Cambria Math"/>
              </a:rPr>
              <a:t>F = q(v × B)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0" y="1097280"/>
            <a:ext cx="5577840" cy="685800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577840" y="1143000"/>
            <a:ext cx="5394959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300" b="1">
                <a:solidFill>
                  <a:srgbClr val="F9F2DC"/>
                </a:solidFill>
                <a:latin typeface="Cambria Math"/>
              </a:rPr>
              <a:t>qvB = mv²/r  ⇒  r = mv/(|q|B)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286000"/>
            <a:ext cx="338328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0080" y="2286000"/>
            <a:ext cx="64008" cy="338328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1" y="2395728"/>
            <a:ext cx="3108960" cy="3218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Circular motion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If v ⟂ B, magnetic force is centripetal.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Radius: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r = mv/(|q|B)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Path: circle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89120" y="2286000"/>
            <a:ext cx="338328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89120" y="2286000"/>
            <a:ext cx="64008" cy="338328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53712" y="2395728"/>
            <a:ext cx="3108960" cy="3218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Angular frequency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ω = |q|B/m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Cyclotron frequency: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f = |q|B/(2πm)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Independent of speed in the non-relativistic case.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38160" y="2286000"/>
            <a:ext cx="338328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38160" y="2286000"/>
            <a:ext cx="64008" cy="338328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02752" y="2395728"/>
            <a:ext cx="3108960" cy="3218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Important property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F_B ⟂ v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Therefore magnetic field does no work: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W_B = 0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Speed remains constant; direction changes.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Magnetic Field: Circular Path Diagram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</a:rPr>
              <a:t>Velocity perpendicular to 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Electrostatics &amp; Charged Particle Motion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14</a:t>
            </a:r>
          </a:p>
        </p:txBody>
      </p:sp>
      <p:cxnSp>
        <p:nvCxnSpPr>
          <p:cNvPr id="7" name="Connector 6"/>
          <p:cNvCxnSpPr/>
          <p:nvPr/>
        </p:nvCxnSpPr>
        <p:spPr>
          <a:xfrm flipH="1">
            <a:off x="5373570" y="3566160"/>
            <a:ext cx="21390" cy="271782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>
            <a:off x="5309927" y="3837942"/>
            <a:ext cx="63643" cy="265091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H="1">
            <a:off x="5205599" y="4103033"/>
            <a:ext cx="104328" cy="251871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H="1">
            <a:off x="5063153" y="4354904"/>
            <a:ext cx="142446" cy="23245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H="1">
            <a:off x="4886099" y="4587354"/>
            <a:ext cx="177054" cy="207305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H="1">
            <a:off x="4678794" y="4794659"/>
            <a:ext cx="207305" cy="177054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H="1">
            <a:off x="4446344" y="4971713"/>
            <a:ext cx="232450" cy="142446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H="1">
            <a:off x="4194473" y="5114159"/>
            <a:ext cx="251871" cy="104328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H="1">
            <a:off x="3929382" y="5218487"/>
            <a:ext cx="265091" cy="63643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>
            <a:off x="3657600" y="5282130"/>
            <a:ext cx="271782" cy="2139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H="1" flipV="1">
            <a:off x="3385817" y="5282130"/>
            <a:ext cx="271783" cy="2139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H="1" flipV="1">
            <a:off x="3120726" y="5218487"/>
            <a:ext cx="265091" cy="63643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H="1" flipV="1">
            <a:off x="2868855" y="5114159"/>
            <a:ext cx="251871" cy="104328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H="1" flipV="1">
            <a:off x="2636405" y="4971713"/>
            <a:ext cx="232450" cy="142446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H="1" flipV="1">
            <a:off x="2429100" y="4794659"/>
            <a:ext cx="207305" cy="177054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H="1" flipV="1">
            <a:off x="2252046" y="4587354"/>
            <a:ext cx="177054" cy="207305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H="1" flipV="1">
            <a:off x="2109600" y="4354904"/>
            <a:ext cx="142446" cy="23245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H="1" flipV="1">
            <a:off x="2005272" y="4103033"/>
            <a:ext cx="104328" cy="251871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H="1" flipV="1">
            <a:off x="1941629" y="3837942"/>
            <a:ext cx="63643" cy="265091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H="1" flipV="1">
            <a:off x="1920240" y="3566160"/>
            <a:ext cx="21389" cy="271782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 flipV="1">
            <a:off x="1920240" y="3294377"/>
            <a:ext cx="21389" cy="271783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1941629" y="3029286"/>
            <a:ext cx="63643" cy="265091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2005272" y="2777415"/>
            <a:ext cx="104328" cy="251871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109600" y="2544965"/>
            <a:ext cx="142446" cy="23245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2252046" y="2337660"/>
            <a:ext cx="177054" cy="207305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2429100" y="2160606"/>
            <a:ext cx="207305" cy="177054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 flipV="1">
            <a:off x="2636405" y="2018160"/>
            <a:ext cx="232450" cy="142446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 flipV="1">
            <a:off x="2868855" y="1913832"/>
            <a:ext cx="251871" cy="104328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3120726" y="1850189"/>
            <a:ext cx="265091" cy="63643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V="1">
            <a:off x="3385817" y="1828800"/>
            <a:ext cx="271782" cy="21389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3657599" y="1828800"/>
            <a:ext cx="271783" cy="21389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3929382" y="1850189"/>
            <a:ext cx="265091" cy="63643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4194473" y="1913832"/>
            <a:ext cx="251871" cy="104328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4446344" y="2018160"/>
            <a:ext cx="232450" cy="142446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4678794" y="2160606"/>
            <a:ext cx="207305" cy="177054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4886099" y="2337660"/>
            <a:ext cx="177054" cy="207305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5063153" y="2544965"/>
            <a:ext cx="142446" cy="23245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5205599" y="2777415"/>
            <a:ext cx="104328" cy="251871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5309927" y="3029286"/>
            <a:ext cx="63643" cy="265091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5373570" y="3294377"/>
            <a:ext cx="21390" cy="271782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5394960" y="2651760"/>
            <a:ext cx="0" cy="914400"/>
          </a:xfrm>
          <a:prstGeom prst="line">
            <a:avLst/>
          </a:prstGeom>
          <a:ln w="38100">
            <a:solidFill>
              <a:srgbClr val="BE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5394960" y="2651760"/>
            <a:ext cx="69059" cy="128979"/>
          </a:xfrm>
          <a:prstGeom prst="line">
            <a:avLst/>
          </a:prstGeom>
          <a:ln w="38100">
            <a:solidFill>
              <a:srgbClr val="BE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 flipH="1">
            <a:off x="5325900" y="2651760"/>
            <a:ext cx="69060" cy="128979"/>
          </a:xfrm>
          <a:prstGeom prst="line">
            <a:avLst/>
          </a:prstGeom>
          <a:ln w="38100">
            <a:solidFill>
              <a:srgbClr val="BE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440680" y="1965960"/>
            <a:ext cx="5120640" cy="3383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</a:defRPr>
            </a:pPr>
            <a:r>
              <a:t>• v ⟂ B  →  circular motion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</a:defRPr>
            </a:pPr>
            <a:r>
              <a:t>• Centripetal force = magnetic force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</a:defRPr>
            </a:pPr>
            <a:r>
              <a:t>• r = mv/(|q|B)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</a:defRPr>
            </a:pPr>
            <a:r>
              <a:t>• ω = |q|B/m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</a:defRPr>
            </a:pPr>
            <a:r>
              <a:t>• T = 2πm/(|q|B)</a:t>
            </a:r>
          </a:p>
        </p:txBody>
      </p:sp>
      <p:sp>
        <p:nvSpPr>
          <p:cNvPr id="51" name="Oval 50"/>
          <p:cNvSpPr/>
          <p:nvPr/>
        </p:nvSpPr>
        <p:spPr>
          <a:xfrm>
            <a:off x="1737360" y="2560320"/>
            <a:ext cx="109728" cy="109728"/>
          </a:xfrm>
          <a:prstGeom prst="ellipse">
            <a:avLst/>
          </a:prstGeom>
          <a:solidFill>
            <a:srgbClr val="122A4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728216" y="2487168"/>
            <a:ext cx="13716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</a:rPr>
              <a:t>×</a:t>
            </a:r>
          </a:p>
        </p:txBody>
      </p:sp>
      <p:sp>
        <p:nvSpPr>
          <p:cNvPr id="53" name="Oval 52"/>
          <p:cNvSpPr/>
          <p:nvPr/>
        </p:nvSpPr>
        <p:spPr>
          <a:xfrm>
            <a:off x="1737360" y="3063239"/>
            <a:ext cx="109728" cy="109728"/>
          </a:xfrm>
          <a:prstGeom prst="ellipse">
            <a:avLst/>
          </a:prstGeom>
          <a:solidFill>
            <a:srgbClr val="122A4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728216" y="2990087"/>
            <a:ext cx="13716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</a:rPr>
              <a:t>×</a:t>
            </a:r>
          </a:p>
        </p:txBody>
      </p:sp>
      <p:sp>
        <p:nvSpPr>
          <p:cNvPr id="55" name="Oval 54"/>
          <p:cNvSpPr/>
          <p:nvPr/>
        </p:nvSpPr>
        <p:spPr>
          <a:xfrm>
            <a:off x="1737360" y="3566160"/>
            <a:ext cx="109728" cy="109728"/>
          </a:xfrm>
          <a:prstGeom prst="ellipse">
            <a:avLst/>
          </a:prstGeom>
          <a:solidFill>
            <a:srgbClr val="122A4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1728216" y="3493008"/>
            <a:ext cx="13716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</a:rPr>
              <a:t>×</a:t>
            </a:r>
          </a:p>
        </p:txBody>
      </p:sp>
      <p:sp>
        <p:nvSpPr>
          <p:cNvPr id="57" name="Oval 56"/>
          <p:cNvSpPr/>
          <p:nvPr/>
        </p:nvSpPr>
        <p:spPr>
          <a:xfrm>
            <a:off x="2240280" y="2560320"/>
            <a:ext cx="109728" cy="109728"/>
          </a:xfrm>
          <a:prstGeom prst="ellipse">
            <a:avLst/>
          </a:prstGeom>
          <a:solidFill>
            <a:srgbClr val="122A4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2231136" y="2487168"/>
            <a:ext cx="13716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</a:rPr>
              <a:t>×</a:t>
            </a:r>
          </a:p>
        </p:txBody>
      </p:sp>
      <p:sp>
        <p:nvSpPr>
          <p:cNvPr id="59" name="Oval 58"/>
          <p:cNvSpPr/>
          <p:nvPr/>
        </p:nvSpPr>
        <p:spPr>
          <a:xfrm>
            <a:off x="2240280" y="3063239"/>
            <a:ext cx="109728" cy="109728"/>
          </a:xfrm>
          <a:prstGeom prst="ellipse">
            <a:avLst/>
          </a:prstGeom>
          <a:solidFill>
            <a:srgbClr val="122A4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2231136" y="2990087"/>
            <a:ext cx="13716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</a:rPr>
              <a:t>×</a:t>
            </a:r>
          </a:p>
        </p:txBody>
      </p:sp>
      <p:sp>
        <p:nvSpPr>
          <p:cNvPr id="61" name="Oval 60"/>
          <p:cNvSpPr/>
          <p:nvPr/>
        </p:nvSpPr>
        <p:spPr>
          <a:xfrm>
            <a:off x="2240280" y="3566160"/>
            <a:ext cx="109728" cy="109728"/>
          </a:xfrm>
          <a:prstGeom prst="ellipse">
            <a:avLst/>
          </a:prstGeom>
          <a:solidFill>
            <a:srgbClr val="122A4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2231136" y="3493008"/>
            <a:ext cx="13716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</a:rPr>
              <a:t>×</a:t>
            </a:r>
          </a:p>
        </p:txBody>
      </p:sp>
      <p:sp>
        <p:nvSpPr>
          <p:cNvPr id="63" name="Oval 62"/>
          <p:cNvSpPr/>
          <p:nvPr/>
        </p:nvSpPr>
        <p:spPr>
          <a:xfrm>
            <a:off x="2743200" y="2560320"/>
            <a:ext cx="109728" cy="109728"/>
          </a:xfrm>
          <a:prstGeom prst="ellipse">
            <a:avLst/>
          </a:prstGeom>
          <a:solidFill>
            <a:srgbClr val="122A4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2734056" y="2487168"/>
            <a:ext cx="13716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</a:rPr>
              <a:t>×</a:t>
            </a:r>
          </a:p>
        </p:txBody>
      </p:sp>
      <p:sp>
        <p:nvSpPr>
          <p:cNvPr id="65" name="Oval 64"/>
          <p:cNvSpPr/>
          <p:nvPr/>
        </p:nvSpPr>
        <p:spPr>
          <a:xfrm>
            <a:off x="2743200" y="3063239"/>
            <a:ext cx="109728" cy="109728"/>
          </a:xfrm>
          <a:prstGeom prst="ellipse">
            <a:avLst/>
          </a:prstGeom>
          <a:solidFill>
            <a:srgbClr val="122A4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2734056" y="2990087"/>
            <a:ext cx="13716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</a:rPr>
              <a:t>×</a:t>
            </a:r>
          </a:p>
        </p:txBody>
      </p:sp>
      <p:sp>
        <p:nvSpPr>
          <p:cNvPr id="67" name="Oval 66"/>
          <p:cNvSpPr/>
          <p:nvPr/>
        </p:nvSpPr>
        <p:spPr>
          <a:xfrm>
            <a:off x="2743200" y="3566160"/>
            <a:ext cx="109728" cy="109728"/>
          </a:xfrm>
          <a:prstGeom prst="ellipse">
            <a:avLst/>
          </a:prstGeom>
          <a:solidFill>
            <a:srgbClr val="122A4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2734056" y="3493008"/>
            <a:ext cx="13716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</a:rPr>
              <a:t>×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188720" y="4572000"/>
            <a:ext cx="3474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22A46"/>
                </a:solidFill>
              </a:rPr>
              <a:t>B into the page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Helical Motion in a Uniform Magnetic Field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</a:rPr>
              <a:t>When velocity has parallel and perpendicular components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Electrostatics &amp; Charged Particle Motion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15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1097280"/>
            <a:ext cx="3200400" cy="640080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143000"/>
            <a:ext cx="30175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b="1">
                <a:solidFill>
                  <a:srgbClr val="E1F3F3"/>
                </a:solidFill>
                <a:latin typeface="Cambria Math"/>
              </a:rPr>
              <a:t>v = v∥ + v⊥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097280"/>
            <a:ext cx="3291840" cy="640080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34840" y="1143000"/>
            <a:ext cx="3108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b="1">
                <a:solidFill>
                  <a:srgbClr val="E5EEF9"/>
                </a:solidFill>
                <a:latin typeface="Cambria Math"/>
              </a:rPr>
              <a:t>r = mv⊥/(|q|B)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18120" y="1097280"/>
            <a:ext cx="3291840" cy="640080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909560" y="1143000"/>
            <a:ext cx="3108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b="1">
                <a:solidFill>
                  <a:srgbClr val="F9F2DC"/>
                </a:solidFill>
                <a:latin typeface="Cambria Math"/>
              </a:rPr>
              <a:t>pitch p = v∥T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14400" y="3931920"/>
            <a:ext cx="164592" cy="334561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1078992" y="4266481"/>
            <a:ext cx="164592" cy="235883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1243584" y="4502364"/>
            <a:ext cx="164592" cy="67629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1408176" y="4449422"/>
            <a:ext cx="164592" cy="120571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1572768" y="4176213"/>
            <a:ext cx="164592" cy="273209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1737360" y="3830950"/>
            <a:ext cx="164592" cy="345263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1901952" y="3515467"/>
            <a:ext cx="164591" cy="315483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V="1">
            <a:off x="2066543" y="3322818"/>
            <a:ext cx="164593" cy="192649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2231136" y="3309824"/>
            <a:ext cx="164592" cy="12994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2395728" y="3309824"/>
            <a:ext cx="164592" cy="170493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2560320" y="3480317"/>
            <a:ext cx="164592" cy="303694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2724912" y="3784011"/>
            <a:ext cx="164592" cy="347320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2889504" y="4131331"/>
            <a:ext cx="164592" cy="288503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3054096" y="4419834"/>
            <a:ext cx="164592" cy="144592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 flipV="1">
            <a:off x="3218688" y="4522460"/>
            <a:ext cx="164591" cy="41966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3383279" y="4306313"/>
            <a:ext cx="164593" cy="216147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3547872" y="3979739"/>
            <a:ext cx="164592" cy="326574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3712464" y="3639060"/>
            <a:ext cx="164592" cy="340679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3877056" y="3384760"/>
            <a:ext cx="164592" cy="254300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4041648" y="3291846"/>
            <a:ext cx="164592" cy="92914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4206240" y="3291846"/>
            <a:ext cx="164591" cy="95876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4370831" y="3387722"/>
            <a:ext cx="164593" cy="256387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4535424" y="3644109"/>
            <a:ext cx="164592" cy="341278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4700016" y="3985387"/>
            <a:ext cx="164592" cy="325507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4864608" y="4310894"/>
            <a:ext cx="164592" cy="213728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5029200" y="4524622"/>
            <a:ext cx="164592" cy="38910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V="1">
            <a:off x="5193792" y="4416148"/>
            <a:ext cx="164591" cy="147384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5358383" y="4125939"/>
            <a:ext cx="164593" cy="290209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5522976" y="3778505"/>
            <a:ext cx="164592" cy="347434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 flipV="1">
            <a:off x="5687568" y="3476320"/>
            <a:ext cx="164591" cy="302185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 flipV="1">
            <a:off x="5852159" y="3308515"/>
            <a:ext cx="164593" cy="167805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6016752" y="3308515"/>
            <a:ext cx="164592" cy="16068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6181344" y="3324583"/>
            <a:ext cx="164592" cy="195203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6345936" y="3519786"/>
            <a:ext cx="164592" cy="316762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6510528" y="3836548"/>
            <a:ext cx="164592" cy="344892"/>
          </a:xfrm>
          <a:prstGeom prst="line">
            <a:avLst/>
          </a:prstGeom>
          <a:ln w="3175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914400" y="3931920"/>
            <a:ext cx="5852160" cy="0"/>
          </a:xfrm>
          <a:prstGeom prst="line">
            <a:avLst/>
          </a:prstGeom>
          <a:ln w="12700">
            <a:solidFill>
              <a:srgbClr val="122A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Rounded Rectangle 48"/>
          <p:cNvSpPr/>
          <p:nvPr/>
        </p:nvSpPr>
        <p:spPr>
          <a:xfrm>
            <a:off x="7132320" y="2377440"/>
            <a:ext cx="4114800" cy="31089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132320" y="2377440"/>
            <a:ext cx="64008" cy="310896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296912" y="2487168"/>
            <a:ext cx="3840480" cy="2944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Resultant path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The particle executes circular motion due to v⊥ while translating uniformly along B due to v∥.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Hence the path is a helix around the magnetic-field direction.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Crossed Uniform Electric and Magnetic Fields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</a:rPr>
              <a:t>E ⟂ B: electric and magnetic forces compete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Electrostatics &amp; Charged Particle Motion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16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05840" y="1097280"/>
            <a:ext cx="4572000" cy="685800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1143000"/>
            <a:ext cx="43891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600" b="1">
                <a:solidFill>
                  <a:srgbClr val="E5EEF9"/>
                </a:solidFill>
                <a:latin typeface="Cambria Math"/>
              </a:rPr>
              <a:t>F = q(E + v × B)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89320" y="1097280"/>
            <a:ext cx="4754880" cy="685800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80759" y="1143000"/>
            <a:ext cx="45720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600" b="1">
                <a:solidFill>
                  <a:srgbClr val="F9F2DC"/>
                </a:solidFill>
                <a:latin typeface="Cambria Math"/>
              </a:rPr>
              <a:t>qE = qvB  ⇒  v = E/B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331720"/>
            <a:ext cx="342900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0080" y="2331720"/>
            <a:ext cx="64008" cy="347472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1" y="2441448"/>
            <a:ext cx="3154680" cy="3310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Electric force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F_E = qE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Constant force in the direction of E (for q &gt; 0).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Can change particle energy.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89120" y="2331720"/>
            <a:ext cx="342900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89120" y="2331720"/>
            <a:ext cx="64008" cy="347472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53712" y="2441448"/>
            <a:ext cx="3154680" cy="3310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Magnetic force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F_B = qvB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For v ⟂ B, force is perpendicular to velocity.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Can bend the path without changing speed.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38160" y="2331720"/>
            <a:ext cx="342900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38160" y="2331720"/>
            <a:ext cx="64008" cy="347472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02752" y="2441448"/>
            <a:ext cx="3154680" cy="3310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Balance condition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When F_E and F_B are equal and opposite: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qE = qvB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v = E/B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Particle passes undeflected.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Velocity Selector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</a:rPr>
              <a:t>Application of crossed E and B fields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Electrostatics &amp; Charged Particle Motion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17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914400" y="1828800"/>
            <a:ext cx="4572000" cy="0"/>
          </a:xfrm>
          <a:prstGeom prst="line">
            <a:avLst/>
          </a:prstGeom>
          <a:ln w="38100">
            <a:solidFill>
              <a:srgbClr val="122A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914400" y="4572000"/>
            <a:ext cx="4572000" cy="0"/>
          </a:xfrm>
          <a:prstGeom prst="line">
            <a:avLst/>
          </a:prstGeom>
          <a:ln w="38100">
            <a:solidFill>
              <a:srgbClr val="122A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1097280" y="3200400"/>
            <a:ext cx="4023360" cy="0"/>
          </a:xfrm>
          <a:prstGeom prst="line">
            <a:avLst/>
          </a:prstGeom>
          <a:ln w="38100">
            <a:solidFill>
              <a:srgbClr val="BE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H="1">
            <a:off x="4991660" y="3200400"/>
            <a:ext cx="128980" cy="69059"/>
          </a:xfrm>
          <a:prstGeom prst="line">
            <a:avLst/>
          </a:prstGeom>
          <a:ln w="38100">
            <a:solidFill>
              <a:srgbClr val="BE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H="1" flipV="1">
            <a:off x="4991660" y="3131340"/>
            <a:ext cx="128980" cy="69060"/>
          </a:xfrm>
          <a:prstGeom prst="line">
            <a:avLst/>
          </a:prstGeom>
          <a:ln w="38100">
            <a:solidFill>
              <a:srgbClr val="BE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14400" y="141732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/>
              <a:t>Top plate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7091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/>
              <a:t>Bottom plate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3108960" y="2057400"/>
            <a:ext cx="0" cy="2240280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H="1" flipV="1">
            <a:off x="3039900" y="4168700"/>
            <a:ext cx="69060" cy="128980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3108960" y="4168700"/>
            <a:ext cx="69059" cy="128980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2011680" y="2743200"/>
            <a:ext cx="109728" cy="109728"/>
          </a:xfrm>
          <a:prstGeom prst="ellipse">
            <a:avLst/>
          </a:prstGeom>
          <a:solidFill>
            <a:srgbClr val="122A4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011680" y="2688336"/>
            <a:ext cx="109728" cy="1097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FFFFFF"/>
                </a:solidFill>
              </a:rPr>
              <a:t>×</a:t>
            </a:r>
          </a:p>
        </p:txBody>
      </p:sp>
      <p:sp>
        <p:nvSpPr>
          <p:cNvPr id="19" name="Oval 18"/>
          <p:cNvSpPr/>
          <p:nvPr/>
        </p:nvSpPr>
        <p:spPr>
          <a:xfrm>
            <a:off x="2514600" y="2743200"/>
            <a:ext cx="109728" cy="109728"/>
          </a:xfrm>
          <a:prstGeom prst="ellipse">
            <a:avLst/>
          </a:prstGeom>
          <a:solidFill>
            <a:srgbClr val="122A4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514600" y="2688336"/>
            <a:ext cx="109728" cy="1097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FFFFFF"/>
                </a:solidFill>
              </a:rPr>
              <a:t>×</a:t>
            </a:r>
          </a:p>
        </p:txBody>
      </p:sp>
      <p:sp>
        <p:nvSpPr>
          <p:cNvPr id="21" name="Oval 20"/>
          <p:cNvSpPr/>
          <p:nvPr/>
        </p:nvSpPr>
        <p:spPr>
          <a:xfrm>
            <a:off x="3017520" y="2743200"/>
            <a:ext cx="109728" cy="109728"/>
          </a:xfrm>
          <a:prstGeom prst="ellipse">
            <a:avLst/>
          </a:prstGeom>
          <a:solidFill>
            <a:srgbClr val="122A4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017520" y="2688336"/>
            <a:ext cx="109728" cy="1097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FFFFFF"/>
                </a:solidFill>
              </a:rPr>
              <a:t>×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80760" y="1508760"/>
            <a:ext cx="502920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080760" y="1508760"/>
            <a:ext cx="64008" cy="356616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45352" y="1618488"/>
            <a:ext cx="4754880" cy="3401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Selection principle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Only particles with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v = E/B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pass through undeflected.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Particles with v ≠ E/B are deflected and removed from the beam.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Used to select particles of a particular speed.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583680" y="5394960"/>
            <a:ext cx="3931920" cy="621792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675120" y="5440680"/>
            <a:ext cx="3749039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b="1">
                <a:solidFill>
                  <a:srgbClr val="F9F2DC"/>
                </a:solidFill>
                <a:latin typeface="Cambria Math"/>
              </a:rPr>
              <a:t>v_selected = E/B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Crossed Fields: Force-Direction Diagram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</a:rPr>
              <a:t>Take E upward and B into the page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Electrostatics &amp; Charged Particle Motion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18</a:t>
            </a:r>
          </a:p>
        </p:txBody>
      </p:sp>
      <p:sp>
        <p:nvSpPr>
          <p:cNvPr id="7" name="Oval 6"/>
          <p:cNvSpPr/>
          <p:nvPr/>
        </p:nvSpPr>
        <p:spPr>
          <a:xfrm>
            <a:off x="3108960" y="2743200"/>
            <a:ext cx="502920" cy="502920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914400" y="3017520"/>
            <a:ext cx="2103120" cy="0"/>
          </a:xfrm>
          <a:prstGeom prst="line">
            <a:avLst/>
          </a:prstGeom>
          <a:ln w="38100">
            <a:solidFill>
              <a:srgbClr val="BE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H="1">
            <a:off x="2888540" y="3017520"/>
            <a:ext cx="128980" cy="69059"/>
          </a:xfrm>
          <a:prstGeom prst="line">
            <a:avLst/>
          </a:prstGeom>
          <a:ln w="38100">
            <a:solidFill>
              <a:srgbClr val="BE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H="1" flipV="1">
            <a:off x="2888540" y="2948460"/>
            <a:ext cx="128980" cy="69060"/>
          </a:xfrm>
          <a:prstGeom prst="line">
            <a:avLst/>
          </a:prstGeom>
          <a:ln w="38100">
            <a:solidFill>
              <a:srgbClr val="BE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14400" y="333756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BE4141"/>
                </a:solidFill>
              </a:rPr>
              <a:t>v →</a:t>
            </a:r>
          </a:p>
        </p:txBody>
      </p:sp>
      <p:cxnSp>
        <p:nvCxnSpPr>
          <p:cNvPr id="12" name="Connector 11"/>
          <p:cNvCxnSpPr/>
          <p:nvPr/>
        </p:nvCxnSpPr>
        <p:spPr>
          <a:xfrm flipV="1">
            <a:off x="3383280" y="1417320"/>
            <a:ext cx="0" cy="1325880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383280" y="1417320"/>
            <a:ext cx="69059" cy="128979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H="1">
            <a:off x="3314220" y="1417320"/>
            <a:ext cx="69060" cy="128979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566160" y="114300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269B4"/>
                </a:solidFill>
              </a:rPr>
              <a:t>E ↑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11680" y="182880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22A46"/>
                </a:solidFill>
              </a:rPr>
              <a:t>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11680" y="246888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22A46"/>
                </a:solidFill>
              </a:rPr>
              <a:t>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11680" y="310896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22A46"/>
                </a:solidFill>
              </a:rPr>
              <a:t>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51760" y="182880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22A46"/>
                </a:solidFill>
              </a:rPr>
              <a:t>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51760" y="246888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22A46"/>
                </a:solidFill>
              </a:rPr>
              <a:t>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51760" y="310896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22A46"/>
                </a:solidFill>
              </a:rPr>
              <a:t>×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91840" y="182880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22A46"/>
                </a:solidFill>
              </a:rPr>
              <a:t>×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91840" y="246888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22A46"/>
                </a:solidFill>
              </a:rPr>
              <a:t>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91840" y="310896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22A46"/>
                </a:solidFill>
              </a:rPr>
              <a:t>×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31920" y="182880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22A46"/>
                </a:solidFill>
              </a:rPr>
              <a:t>×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931920" y="246888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22A46"/>
                </a:solidFill>
              </a:rPr>
              <a:t>×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31920" y="310896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22A46"/>
                </a:solidFill>
              </a:rPr>
              <a:t>×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486400" y="1234440"/>
            <a:ext cx="54864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486400" y="1234440"/>
            <a:ext cx="64008" cy="4389120"/>
          </a:xfrm>
          <a:prstGeom prst="rect">
            <a:avLst/>
          </a:prstGeom>
          <a:solidFill>
            <a:srgbClr val="694B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50992" y="1344168"/>
            <a:ext cx="5212080" cy="4224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694B9B"/>
                </a:solidFill>
              </a:rPr>
              <a:t>For a positive charge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Electric force: F_E = qE → upward.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Magnetic force: F_B = q(v × B). With v to the right and B into the page, F_B is upward.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To obtain opposing forces, reverse either E or B.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The key idea is always to use the vector cross product.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400800" y="5715000"/>
            <a:ext cx="4572000" cy="548640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92240" y="5760720"/>
            <a:ext cx="4389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>
                <a:solidFill>
                  <a:srgbClr val="E5EEF9"/>
                </a:solidFill>
                <a:latin typeface="Cambria Math"/>
              </a:rPr>
              <a:t>|F_B| = |q|vB  (when v ⟂ B)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Energy and Work: Electric vs Magnetic Fields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</a:rPr>
              <a:t>A key physical distinction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Electrostatics &amp; Charged Particle Motion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19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280160"/>
            <a:ext cx="52120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5800" y="1280160"/>
            <a:ext cx="64008" cy="438912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1389888"/>
            <a:ext cx="4937760" cy="4224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Electric field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Power delivered to a charge: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P = F·v = qE·v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Electric force can do work: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W_E = qΔV with appropriate sign convention.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Therefore electric fields can change the particle’s speed and kinetic energy.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280160"/>
            <a:ext cx="52120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17920" y="1280160"/>
            <a:ext cx="64008" cy="438912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82512" y="1389888"/>
            <a:ext cx="4937760" cy="4224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Magnetic field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F_B = q(v × B)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Since F_B ⟂ v: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P = F_B·v = 0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Therefore a static magnetic field changes the direction of motion but not the speed.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28800" y="5806440"/>
            <a:ext cx="8503920" cy="530352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920240" y="5852159"/>
            <a:ext cx="83210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>
                <a:solidFill>
                  <a:srgbClr val="F9F2DC"/>
                </a:solidFill>
                <a:latin typeface="Cambria Math"/>
              </a:rPr>
              <a:t>Magnetic field → bends trajectory; Electric field → can change energy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Worked Example: Uniform Electric Field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</a:rPr>
              <a:t>A simple exam-oriented calculation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Electrostatics &amp; Charged Particle Motion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188720"/>
            <a:ext cx="530352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1188720"/>
            <a:ext cx="64008" cy="448056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298448"/>
            <a:ext cx="5029200" cy="4315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Problem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A particle of charge q and mass m enters a uniform electric field E with initial velocity v₀ along the field. Find its speed after travelling a distance x.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1234440"/>
            <a:ext cx="4389120" cy="640080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1280160"/>
            <a:ext cx="4206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b="1">
                <a:solidFill>
                  <a:srgbClr val="E5EEF9"/>
                </a:solidFill>
                <a:latin typeface="Cambria Math"/>
              </a:rPr>
              <a:t>a = qE/m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0" y="2148840"/>
            <a:ext cx="4389120" cy="640080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0" y="2194560"/>
            <a:ext cx="4206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300" b="1">
                <a:solidFill>
                  <a:srgbClr val="F9F2DC"/>
                </a:solidFill>
                <a:latin typeface="Cambria Math"/>
              </a:rPr>
              <a:t>v² = v₀² + 2(qE/m)x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3154680"/>
            <a:ext cx="484632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3154680"/>
            <a:ext cx="64008" cy="205740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82512" y="3264408"/>
            <a:ext cx="4572000" cy="1892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Interpretation</a:t>
            </a:r>
          </a:p>
          <a:p>
            <a:pPr>
              <a:spcAft>
                <a:spcPts val="400"/>
              </a:spcAft>
              <a:defRPr sz="1500">
                <a:solidFill>
                  <a:srgbClr val="232D37"/>
                </a:solidFill>
              </a:defRPr>
            </a:pPr>
            <a:r>
              <a:t>For q &gt; 0 moving along E, the particle accelerates.</a:t>
            </a:r>
          </a:p>
          <a:p>
            <a:pPr>
              <a:spcAft>
                <a:spcPts val="400"/>
              </a:spcAft>
              <a:defRPr sz="1500">
                <a:solidFill>
                  <a:srgbClr val="232D37"/>
                </a:solidFill>
              </a:defRPr>
            </a:pPr>
            <a:r>
              <a:t>For q &lt; 0, the electric force opposes E.</a:t>
            </a:r>
          </a:p>
          <a:p>
            <a:pPr>
              <a:spcAft>
                <a:spcPts val="400"/>
              </a:spcAft>
              <a:defRPr sz="15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500">
                <a:solidFill>
                  <a:srgbClr val="232D37"/>
                </a:solidFill>
              </a:defRPr>
            </a:pPr>
            <a:r>
              <a:t>Always check the sign of q and the chosen positive direction.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Worked Example: Magnetic Field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</a:rPr>
              <a:t>Radius and cyclotron frequency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Electrostatics &amp; Charged Particle Motion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21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188720"/>
            <a:ext cx="52120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1188720"/>
            <a:ext cx="64008" cy="438912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298448"/>
            <a:ext cx="4937760" cy="4224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Given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A particle of mass m and charge q moves with speed v perpendicular to a uniform magnetic field B.</a:t>
            </a: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800">
                <a:solidFill>
                  <a:srgbClr val="232D37"/>
                </a:solidFill>
              </a:defRPr>
            </a:pPr>
            <a:r>
              <a:t>Find its path radius and angular frequency.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1325880"/>
            <a:ext cx="4297680" cy="685800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1371600"/>
            <a:ext cx="4114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700" b="1">
                <a:solidFill>
                  <a:srgbClr val="E5EEF9"/>
                </a:solidFill>
                <a:latin typeface="Cambria Math"/>
              </a:rPr>
              <a:t>r = mv/(|q|B)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0" y="2331720"/>
            <a:ext cx="4297680" cy="685800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0" y="2377439"/>
            <a:ext cx="4114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700" b="1">
                <a:solidFill>
                  <a:srgbClr val="F9F2DC"/>
                </a:solidFill>
                <a:latin typeface="Cambria Math"/>
              </a:rPr>
              <a:t>ω = |q|B/m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3383280"/>
            <a:ext cx="48463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3383280"/>
            <a:ext cx="64008" cy="201168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82512" y="3493008"/>
            <a:ext cx="4572000" cy="1847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Key observation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Increasing B decreases r.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Increasing v increases r.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The magnetic field does no work, so speed remains v.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Formula Sheet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</a:rPr>
              <a:t>High-value equations for revision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Electrostatics &amp; Charged Particle Motion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22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097280"/>
            <a:ext cx="521208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1097280"/>
            <a:ext cx="64008" cy="82296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207007"/>
            <a:ext cx="4937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Poisson</a:t>
            </a:r>
          </a:p>
          <a:p>
            <a:pPr>
              <a:spcAft>
                <a:spcPts val="400"/>
              </a:spcAft>
              <a:defRPr sz="1400">
                <a:solidFill>
                  <a:srgbClr val="232D37"/>
                </a:solidFill>
              </a:defRPr>
            </a:pPr>
            <a:r>
              <a:t>∇²V = −ρ/ε₀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121408"/>
            <a:ext cx="521208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2121408"/>
            <a:ext cx="64008" cy="82296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1" y="2231136"/>
            <a:ext cx="4937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Laplace</a:t>
            </a:r>
          </a:p>
          <a:p>
            <a:pPr>
              <a:spcAft>
                <a:spcPts val="400"/>
              </a:spcAft>
              <a:defRPr sz="1400">
                <a:solidFill>
                  <a:srgbClr val="232D37"/>
                </a:solidFill>
              </a:defRPr>
            </a:pPr>
            <a:r>
              <a:t>∇²V =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145536"/>
            <a:ext cx="521208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0080" y="3145536"/>
            <a:ext cx="64008" cy="82296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4671" y="3255264"/>
            <a:ext cx="4937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Electric field</a:t>
            </a:r>
          </a:p>
          <a:p>
            <a:pPr>
              <a:spcAft>
                <a:spcPts val="400"/>
              </a:spcAft>
              <a:defRPr sz="1400">
                <a:solidFill>
                  <a:srgbClr val="232D37"/>
                </a:solidFill>
              </a:defRPr>
            </a:pPr>
            <a:r>
              <a:t>E = −∇V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9664"/>
            <a:ext cx="521208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40080" y="4169664"/>
            <a:ext cx="64008" cy="822960"/>
          </a:xfrm>
          <a:prstGeom prst="rect">
            <a:avLst/>
          </a:prstGeom>
          <a:solidFill>
            <a:srgbClr val="694B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4671" y="4279392"/>
            <a:ext cx="4937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694B9B"/>
                </a:solidFill>
              </a:rPr>
              <a:t>1-D Laplace</a:t>
            </a:r>
          </a:p>
          <a:p>
            <a:pPr>
              <a:spcAft>
                <a:spcPts val="400"/>
              </a:spcAft>
              <a:defRPr sz="1400">
                <a:solidFill>
                  <a:srgbClr val="232D37"/>
                </a:solidFill>
              </a:defRPr>
            </a:pPr>
            <a:r>
              <a:t>V = Ax + B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26480" y="1097280"/>
            <a:ext cx="521208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126480" y="1097280"/>
            <a:ext cx="64008" cy="822960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291072" y="1207007"/>
            <a:ext cx="4937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BE4141"/>
                </a:solidFill>
              </a:rPr>
              <a:t>Electric-force motion</a:t>
            </a:r>
          </a:p>
          <a:p>
            <a:pPr>
              <a:spcAft>
                <a:spcPts val="400"/>
              </a:spcAft>
              <a:defRPr sz="1400">
                <a:solidFill>
                  <a:srgbClr val="232D37"/>
                </a:solidFill>
              </a:defRPr>
            </a:pPr>
            <a:r>
              <a:t>a = qE/m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26480" y="2121408"/>
            <a:ext cx="521208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126480" y="2121408"/>
            <a:ext cx="64008" cy="82296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91072" y="2231136"/>
            <a:ext cx="4937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Magnetic radius</a:t>
            </a:r>
          </a:p>
          <a:p>
            <a:pPr>
              <a:spcAft>
                <a:spcPts val="400"/>
              </a:spcAft>
              <a:defRPr sz="1400">
                <a:solidFill>
                  <a:srgbClr val="232D37"/>
                </a:solidFill>
              </a:defRPr>
            </a:pPr>
            <a:r>
              <a:t>r = mv⊥/(|q|B)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26480" y="3145536"/>
            <a:ext cx="521208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126480" y="3145536"/>
            <a:ext cx="64008" cy="82296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291072" y="3255264"/>
            <a:ext cx="4937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Cyclotron frequency</a:t>
            </a:r>
          </a:p>
          <a:p>
            <a:pPr>
              <a:spcAft>
                <a:spcPts val="400"/>
              </a:spcAft>
              <a:defRPr sz="1400">
                <a:solidFill>
                  <a:srgbClr val="232D37"/>
                </a:solidFill>
              </a:defRPr>
            </a:pPr>
            <a:r>
              <a:t>ω = |q|B/m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26480" y="4169664"/>
            <a:ext cx="521208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126480" y="4169664"/>
            <a:ext cx="64008" cy="82296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91072" y="4279392"/>
            <a:ext cx="4937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Crossed-field selection</a:t>
            </a:r>
          </a:p>
          <a:p>
            <a:pPr>
              <a:spcAft>
                <a:spcPts val="400"/>
              </a:spcAft>
              <a:defRPr sz="1400">
                <a:solidFill>
                  <a:srgbClr val="232D37"/>
                </a:solidFill>
              </a:defRPr>
            </a:pPr>
            <a:r>
              <a:t>v = E/B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Concept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</a:rPr>
              <a:t>Use these questions for classroom discussion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Electrostatics &amp; Charged Particle Motion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23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051560"/>
            <a:ext cx="2834640" cy="768096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1051560"/>
            <a:ext cx="64008" cy="768096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161288"/>
            <a:ext cx="2560320" cy="603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Q1</a:t>
            </a:r>
          </a:p>
          <a:p>
            <a:pPr>
              <a:spcAft>
                <a:spcPts val="400"/>
              </a:spcAft>
              <a:defRPr sz="1050">
                <a:solidFill>
                  <a:srgbClr val="232D37"/>
                </a:solidFill>
              </a:defRPr>
            </a:pPr>
            <a:r>
              <a:t>When does Poisson’s equation reduce to Laplace’s equation?</a:t>
            </a:r>
          </a:p>
          <a:p>
            <a:pPr>
              <a:spcAft>
                <a:spcPts val="400"/>
              </a:spcAft>
              <a:defRPr sz="1050">
                <a:solidFill>
                  <a:srgbClr val="232D37"/>
                </a:solidFill>
              </a:defRPr>
            </a:pPr>
            <a:r>
              <a:t>Answer: ρ = 0 in the region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011680"/>
            <a:ext cx="2834640" cy="768096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2011680"/>
            <a:ext cx="64008" cy="768096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1" y="2121408"/>
            <a:ext cx="2560320" cy="603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Q2</a:t>
            </a:r>
          </a:p>
          <a:p>
            <a:pPr>
              <a:spcAft>
                <a:spcPts val="400"/>
              </a:spcAft>
              <a:defRPr sz="1050">
                <a:solidFill>
                  <a:srgbClr val="232D37"/>
                </a:solidFill>
              </a:defRPr>
            </a:pPr>
            <a:r>
              <a:t>What is the 1-D solution of d²V/dx² = 0?</a:t>
            </a:r>
          </a:p>
          <a:p>
            <a:pPr>
              <a:spcAft>
                <a:spcPts val="400"/>
              </a:spcAft>
              <a:defRPr sz="1050">
                <a:solidFill>
                  <a:srgbClr val="232D37"/>
                </a:solidFill>
              </a:defRPr>
            </a:pPr>
            <a:r>
              <a:t>Answer: V = Ax + B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2971800"/>
            <a:ext cx="2834640" cy="768096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0080" y="2971800"/>
            <a:ext cx="64008" cy="768096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4671" y="3081528"/>
            <a:ext cx="2560320" cy="603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Q3</a:t>
            </a:r>
          </a:p>
          <a:p>
            <a:pPr>
              <a:spcAft>
                <a:spcPts val="400"/>
              </a:spcAft>
              <a:defRPr sz="1050">
                <a:solidFill>
                  <a:srgbClr val="232D37"/>
                </a:solidFill>
              </a:defRPr>
            </a:pPr>
            <a:r>
              <a:t>Does a magnetic field do work on a point charge?</a:t>
            </a:r>
          </a:p>
          <a:p>
            <a:pPr>
              <a:spcAft>
                <a:spcPts val="400"/>
              </a:spcAft>
              <a:defRPr sz="1050">
                <a:solidFill>
                  <a:srgbClr val="232D37"/>
                </a:solidFill>
              </a:defRPr>
            </a:pPr>
            <a:r>
              <a:t>Answer: No; F_B ⟂ v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931920"/>
            <a:ext cx="2834640" cy="768096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40080" y="3931920"/>
            <a:ext cx="64008" cy="768096"/>
          </a:xfrm>
          <a:prstGeom prst="rect">
            <a:avLst/>
          </a:prstGeom>
          <a:solidFill>
            <a:srgbClr val="694B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4671" y="4041648"/>
            <a:ext cx="2560320" cy="603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694B9B"/>
                </a:solidFill>
              </a:rPr>
              <a:t>Q4</a:t>
            </a:r>
          </a:p>
          <a:p>
            <a:pPr>
              <a:spcAft>
                <a:spcPts val="400"/>
              </a:spcAft>
              <a:defRPr sz="1050">
                <a:solidFill>
                  <a:srgbClr val="232D37"/>
                </a:solidFill>
              </a:defRPr>
            </a:pPr>
            <a:r>
              <a:t>What is the radius of circular motion in B?</a:t>
            </a:r>
          </a:p>
          <a:p>
            <a:pPr>
              <a:spcAft>
                <a:spcPts val="400"/>
              </a:spcAft>
              <a:defRPr sz="1050">
                <a:solidFill>
                  <a:srgbClr val="232D37"/>
                </a:solidFill>
              </a:defRPr>
            </a:pPr>
            <a:r>
              <a:t>Answer: r = mv/(|q|B)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892040"/>
            <a:ext cx="2834640" cy="768096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0080" y="4892040"/>
            <a:ext cx="64008" cy="768096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04671" y="5001768"/>
            <a:ext cx="2560320" cy="603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BE4141"/>
                </a:solidFill>
              </a:rPr>
              <a:t>Q5</a:t>
            </a:r>
          </a:p>
          <a:p>
            <a:pPr>
              <a:spcAft>
                <a:spcPts val="400"/>
              </a:spcAft>
              <a:defRPr sz="1050">
                <a:solidFill>
                  <a:srgbClr val="232D37"/>
                </a:solidFill>
              </a:defRPr>
            </a:pPr>
            <a:r>
              <a:t>Condition for undeflected motion in crossed fields?</a:t>
            </a:r>
          </a:p>
          <a:p>
            <a:pPr>
              <a:spcAft>
                <a:spcPts val="400"/>
              </a:spcAft>
              <a:defRPr sz="1050">
                <a:solidFill>
                  <a:srgbClr val="232D37"/>
                </a:solidFill>
              </a:defRPr>
            </a:pPr>
            <a:r>
              <a:t>Answer: v = E/B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840480" y="1051560"/>
            <a:ext cx="7315200" cy="45720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840480" y="1051560"/>
            <a:ext cx="64008" cy="4572000"/>
          </a:xfrm>
          <a:prstGeom prst="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005072" y="1161288"/>
            <a:ext cx="7040880" cy="4407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122A46"/>
                </a:solidFill>
              </a:rPr>
              <a:t>Think further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• Why is the potential solution in 1-D linear when ρ = 0?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• Why does the magnetic field change direction but not speed?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• What happens to the circular radius if B is doubled?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• How does the sign of charge affect the direction of magnetic deflection?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• Why does a velocity selector require E ⟂ B?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Common Examination Mistakes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</a:rPr>
              <a:t>Avoid these frequent errors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Electrostatics &amp; Charged Particle Motion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24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234440"/>
            <a:ext cx="347472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1234440"/>
            <a:ext cx="64008" cy="4480560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344168"/>
            <a:ext cx="3200400" cy="4315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BE4141"/>
                </a:solidFill>
              </a:rPr>
              <a:t>Poisson / Laplace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❌ Writing ∇²V = 0 when charge is present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✓ Use ∇²V = −ρ/ε₀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✓ Laplace applies in charge-free regions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234440"/>
            <a:ext cx="347472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3400" y="1234440"/>
            <a:ext cx="64008" cy="448056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07992" y="1344168"/>
            <a:ext cx="3200400" cy="4315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Magnetic motion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❌ Saying magnetic field increases speed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✓ Magnetic force is perpendicular to v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✓ Speed stays constant for a static B field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234440"/>
            <a:ext cx="347472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6720" y="1234440"/>
            <a:ext cx="64008" cy="448056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11312" y="1344168"/>
            <a:ext cx="3200400" cy="4315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Crossed fields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❌ Using scalar signs without directions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✓ Determine v × B first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✓ Then compare with qE</a:t>
            </a:r>
          </a:p>
          <a:p>
            <a:pPr>
              <a:spcAft>
                <a:spcPts val="400"/>
              </a:spcAft>
              <a:defRPr sz="1600">
                <a:solidFill>
                  <a:srgbClr val="232D37"/>
                </a:solidFill>
              </a:defRPr>
            </a:pPr>
            <a:r>
              <a:t>✓ Undeflected condition: E = vB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286000" y="5806440"/>
            <a:ext cx="7589520" cy="530352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377440" y="5852159"/>
            <a:ext cx="74066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100" b="1">
                <a:solidFill>
                  <a:srgbClr val="E1F3F3"/>
                </a:solidFill>
                <a:latin typeface="Cambria Math"/>
              </a:rPr>
              <a:t>Vector direction matters as much as magnitude.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Unit 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</a:rPr>
              <a:t>A conceptual map of the complete syllabus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Electrostatics &amp; Charged Particle Motion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25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143000"/>
            <a:ext cx="25603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94360" y="1143000"/>
            <a:ext cx="64008" cy="438912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58952" y="1252728"/>
            <a:ext cx="2286000" cy="4224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Field equations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Poisson: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∇²V = −ρ/ε₀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Laplace: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∇²V = 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1143000"/>
            <a:ext cx="25603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1143000"/>
            <a:ext cx="64008" cy="438912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47872" y="1252728"/>
            <a:ext cx="2286000" cy="4224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1-D Laplace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d²V/dx² = 0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V = Ax+B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Eₓ = −A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1143000"/>
            <a:ext cx="25603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143000"/>
            <a:ext cx="64008" cy="438912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36792" y="1252728"/>
            <a:ext cx="2286000" cy="4224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Electric field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a = qE/m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Uniform acceleration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Can change kinetic energy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61120" y="1143000"/>
            <a:ext cx="25603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961120" y="1143000"/>
            <a:ext cx="64008" cy="4389120"/>
          </a:xfrm>
          <a:prstGeom prst="rect">
            <a:avLst/>
          </a:prstGeom>
          <a:solidFill>
            <a:srgbClr val="694B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25712" y="1252728"/>
            <a:ext cx="2286000" cy="4224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694B9B"/>
                </a:solidFill>
              </a:rPr>
              <a:t>Magnetic / crossed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r = mv⊥/|q|B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ω = |q|B/m</a:t>
            </a: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400"/>
              </a:spcAft>
              <a:defRPr sz="1700">
                <a:solidFill>
                  <a:srgbClr val="232D37"/>
                </a:solidFill>
              </a:defRPr>
            </a:pPr>
            <a:r>
              <a:t>v = E/B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508760" y="5715000"/>
            <a:ext cx="9144000" cy="621792"/>
          </a:xfrm>
          <a:prstGeom prst="round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600200" y="5760720"/>
            <a:ext cx="896112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100" b="1">
                <a:solidFill>
                  <a:srgbClr val="F9F2DC"/>
                </a:solidFill>
                <a:latin typeface="Cambria Math"/>
              </a:rPr>
              <a:t>Electrostatics + Lorentz force → field theory + particle dynamics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A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100" b="1">
                <a:solidFill>
                  <a:srgbClr val="FFFFFF"/>
                </a:solidFill>
              </a:rPr>
              <a:t>POISSON • LAPLACE • CHARGED PARTICLE MOTION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057400"/>
            <a:ext cx="10332720" cy="731520"/>
          </a:xfrm>
          <a:prstGeom prst="roundRect">
            <a:avLst/>
          </a:prstGeom>
          <a:solidFill>
            <a:srgbClr val="1E46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103120"/>
            <a:ext cx="101498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Cambria Math"/>
              </a:rPr>
              <a:t>∇²V = −ρ/ε₀     |     ∇²V = 0     |     m dv/dt = q(E + v × B)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39496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DAA02D"/>
                </a:solidFill>
              </a:rPr>
              <a:t>Dr. Sandip S. Patil  •  Associate Professor of Physics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