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D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143000"/>
            <a:ext cx="107899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3500">
                <a:solidFill>
                  <a:srgbClr val="FFFFFF"/>
                </a:solidFill>
                <a:latin typeface="Aptos Display"/>
              </a:defRPr>
            </a:pPr>
            <a:r>
              <a:t>RECIPROCAL LATTICE &amp; X-RAY DIFFRACTION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" y="2743200"/>
            <a:ext cx="98755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>
                <a:solidFill>
                  <a:srgbClr val="A0DCDC"/>
                </a:solidFill>
              </a:defRPr>
            </a:pPr>
            <a:r>
              <a:t>B.Sc. II Physics • Crystal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5166360"/>
            <a:ext cx="9418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>
                <a:solidFill>
                  <a:srgbClr val="FFFFFF"/>
                </a:solidFill>
              </a:defRPr>
            </a:pPr>
            <a:r>
              <a:t>Dr. Sandip S. Patil</a:t>
            </a:r>
            <a:br/>
            <a:r>
              <a:t>Department of Physics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Learning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  <a:latin typeface="Aptos"/>
              </a:defRPr>
            </a:pPr>
            <a:r>
              <a:t>Define reciprocal lattice and explain its construction from a direct lattice.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  <a:latin typeface="Aptos"/>
              </a:defRPr>
            </a:pPr>
            <a:r>
              <a:t>State important properties of reciprocal lattice vectors and planes.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  <a:latin typeface="Aptos"/>
              </a:defRPr>
            </a:pPr>
            <a:r>
              <a:t>Explain X-ray diffraction using Bragg’s law and the Ewald construction.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  <a:latin typeface="Aptos"/>
              </a:defRPr>
            </a:pPr>
            <a:r>
              <a:t>Distinguish Laue, rotating-crystal and powder photograph methods.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  <a:latin typeface="Aptos"/>
              </a:defRPr>
            </a:pPr>
            <a:r>
              <a:t>Analyse a cubic crystal from powder diffraction lines using d-spacing and indexing.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Why Do We Need Reciprocal Lattice?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17320"/>
            <a:ext cx="34747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417320"/>
            <a:ext cx="73152" cy="18288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52704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Direct lattice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947672"/>
            <a:ext cx="320040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Describes periodic positions of atoms in real space.</a:t>
            </a:r>
          </a:p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Useful for crystal geometry and unit cells.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417320"/>
            <a:ext cx="34747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43400" y="1417320"/>
            <a:ext cx="73152" cy="18288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07992" y="152704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Diffraction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7992" y="1947672"/>
            <a:ext cx="320040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X-rays are waves. Diffraction depends on directions and spacings of crystal planes.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417320"/>
            <a:ext cx="34747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46720" y="1417320"/>
            <a:ext cx="73152" cy="18288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11312" y="152704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Reciprocal lattice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947672"/>
            <a:ext cx="320040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Transforms plane geometry into point geometry in k-space.</a:t>
            </a:r>
          </a:p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Diffraction conditions become simple vector relations.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977639"/>
            <a:ext cx="6217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122D46"/>
                </a:solidFill>
                <a:latin typeface="Cambria Math"/>
              </a:defRPr>
            </a:pPr>
            <a:r>
              <a:t>Real space  ↔  Reciprocal space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4754880"/>
            <a:ext cx="99669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Each set of crystal planes (hkl) corresponds to one reciprocal-lattice point G_hkl.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The vector G_hkl is normal to the (hkl) planes.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Reciprocal Lattice: Definition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80160"/>
            <a:ext cx="64008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To a direct lattice with primitive vectors a, b and c, associate reciprocal primitive vectors a*, b* and c*.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The reciprocal vectors are defined so that a*·a = b*·b = c*·c = 1 and cross terms are zero.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Depending on convention, a 2π factor is included. Here the crystallographic convention is used.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0" y="1508760"/>
            <a:ext cx="44805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22D46"/>
                </a:solidFill>
                <a:latin typeface="Cambria Math"/>
              </a:defRPr>
            </a:pPr>
            <a:r>
              <a:t>a* = (b × c) / [a · (b × c)]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40880" y="2331720"/>
            <a:ext cx="44805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22D46"/>
                </a:solidFill>
                <a:latin typeface="Cambria Math"/>
              </a:defRPr>
            </a:pPr>
            <a:r>
              <a:t>b* = (c × a) / [a · (b × c)]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0880" y="3154680"/>
            <a:ext cx="44805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22D46"/>
                </a:solidFill>
                <a:latin typeface="Cambria Math"/>
              </a:defRPr>
            </a:pPr>
            <a:r>
              <a:t>c* = (a × b) / [a · (b × c)]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040880" y="4160520"/>
            <a:ext cx="448056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40880" y="4160520"/>
            <a:ext cx="73152" cy="123444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05472" y="4270248"/>
            <a:ext cx="4206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500">
                <a:solidFill>
                  <a:srgbClr val="122D46"/>
                </a:solidFill>
                <a:latin typeface="Aptos"/>
              </a:defRPr>
            </a:pPr>
            <a:r>
              <a:t>With 2π convention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05472" y="4690872"/>
            <a:ext cx="420624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t>a* = 2π(b×c)/[a·(b×c)]</a:t>
            </a:r>
          </a:p>
          <a:p>
            <a:pPr>
              <a:spcAft>
                <a:spcPts val="5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t>Then |G_hkl| = 2π/d_hkl.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Construction of a 2-D Reciprocal Lattice</a:t>
            </a:r>
          </a:p>
        </p:txBody>
      </p:sp>
      <p:cxnSp>
        <p:nvCxnSpPr>
          <p:cNvPr id="3" name="Connector 2"/>
          <p:cNvCxnSpPr/>
          <p:nvPr/>
        </p:nvCxnSpPr>
        <p:spPr>
          <a:xfrm flipV="1">
            <a:off x="1828800" y="4663440"/>
            <a:ext cx="2743200" cy="457200"/>
          </a:xfrm>
          <a:prstGeom prst="line">
            <a:avLst/>
          </a:prstGeom>
          <a:ln w="254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1828800" y="2377439"/>
            <a:ext cx="0" cy="2743201"/>
          </a:xfrm>
          <a:prstGeom prst="line">
            <a:avLst/>
          </a:prstGeom>
          <a:ln w="2540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43400" y="448056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232D37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224028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232D37"/>
                </a:solidFill>
                <a:latin typeface="Aptos"/>
              </a:defRPr>
            </a:pPr>
            <a:r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1828800" y="5120640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828800" y="4434840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828800" y="3749039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828800" y="3063239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514600" y="5120640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14600" y="4434840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514600" y="3749039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514600" y="3063239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200400" y="5120640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200400" y="4434840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200400" y="3749039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200400" y="3063239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886200" y="5120640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886200" y="4434840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886200" y="3749039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886200" y="3063239"/>
            <a:ext cx="91440" cy="91440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80160" y="5486400"/>
            <a:ext cx="2011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2D46"/>
                </a:solidFill>
                <a:latin typeface="Aptos"/>
              </a:defRPr>
            </a:pPr>
            <a:r>
              <a:t>Direct lattice</a:t>
            </a:r>
          </a:p>
        </p:txBody>
      </p:sp>
      <p:cxnSp>
        <p:nvCxnSpPr>
          <p:cNvPr id="24" name="Connector 23"/>
          <p:cNvCxnSpPr/>
          <p:nvPr/>
        </p:nvCxnSpPr>
        <p:spPr>
          <a:xfrm flipV="1">
            <a:off x="7406640" y="4663440"/>
            <a:ext cx="2743200" cy="457200"/>
          </a:xfrm>
          <a:prstGeom prst="line">
            <a:avLst/>
          </a:prstGeom>
          <a:ln w="25400">
            <a:solidFill>
              <a:srgbClr val="D29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7406640" y="2377439"/>
            <a:ext cx="0" cy="2743201"/>
          </a:xfrm>
          <a:prstGeom prst="line">
            <a:avLst/>
          </a:prstGeom>
          <a:ln w="2540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966960" y="448056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232D37"/>
                </a:solidFill>
                <a:latin typeface="Aptos"/>
              </a:defRPr>
            </a:pPr>
            <a:r>
              <a:t>a*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86600" y="224028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232D37"/>
                </a:solidFill>
                <a:latin typeface="Aptos"/>
              </a:defRPr>
            </a:pPr>
            <a:r>
              <a:t>b*</a:t>
            </a:r>
          </a:p>
        </p:txBody>
      </p:sp>
      <p:sp>
        <p:nvSpPr>
          <p:cNvPr id="28" name="Oval 27"/>
          <p:cNvSpPr/>
          <p:nvPr/>
        </p:nvSpPr>
        <p:spPr>
          <a:xfrm>
            <a:off x="7406640" y="5120640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06640" y="4434840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06640" y="3749039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06640" y="3063239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092440" y="5120640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092440" y="4434840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092440" y="3749039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092440" y="3063239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778240" y="5120640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778240" y="4434840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778240" y="3749039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778240" y="3063239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464040" y="5120640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464040" y="4434840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464040" y="3749039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464040" y="3063239"/>
            <a:ext cx="91440" cy="91440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858000" y="5486400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22D46"/>
                </a:solidFill>
                <a:latin typeface="Aptos"/>
              </a:defRPr>
            </a:pPr>
            <a:r>
              <a:t>Reciprocal lattice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4400" y="868680"/>
            <a:ext cx="10424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32D37"/>
                </a:solidFill>
                <a:latin typeface="Aptos"/>
              </a:defRPr>
            </a:pPr>
            <a:r>
              <a:t>Reciprocal lattice points are indexed by (hkl).</a:t>
            </a:r>
          </a:p>
          <a:p>
            <a:pPr>
              <a:spcAft>
                <a:spcPts val="1000"/>
              </a:spcAft>
              <a:defRPr sz="1500">
                <a:solidFill>
                  <a:srgbClr val="232D37"/>
                </a:solidFill>
                <a:latin typeface="Aptos"/>
              </a:defRPr>
            </a:pPr>
            <a:r>
              <a:t>The spacing between reciprocal points is inversely related to real-space plane spacing.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Important Properties of the Reciprocal Lattice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325880"/>
            <a:ext cx="73152" cy="11430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435607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1. Plane normal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856231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G_hkl is perpendicular to the family of (hkl) planes.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32588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325880"/>
            <a:ext cx="73152" cy="11430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36792" y="1435607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2. Magnitude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6792" y="1856231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|G_hkl| = 1/d_hkl  (crystallographic convention).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74320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2743200"/>
            <a:ext cx="73152" cy="11430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1" y="2852928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3. Indexing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1" y="3273552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The reciprocal point is labeled (hkl), matching the plane indices.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74320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72200" y="2743200"/>
            <a:ext cx="73152" cy="11430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36792" y="2852928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4. Diffraction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6792" y="3273552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Diffraction occurs when the scattering vector equals a reciprocal-lattice vector.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160520"/>
            <a:ext cx="108356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160520"/>
            <a:ext cx="73152" cy="123444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1" y="4270248"/>
            <a:ext cx="105613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5. Reciprocal of reciprocal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1" y="4690872"/>
            <a:ext cx="10561319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The reciprocal lattice of the reciprocal lattice reproduces the direct lattice (with the chosen convention).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Reciprocal Lattice of Cubic Crystals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338328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325880"/>
            <a:ext cx="73152" cy="18288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435607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Simple Cubic (SC)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856231"/>
            <a:ext cx="310896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Direct: SC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Reciprocal: SC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Lattice constant: a* = 1/a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25880"/>
            <a:ext cx="338328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9120" y="1325880"/>
            <a:ext cx="73152" cy="18288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53712" y="1435607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Body-Centred Cubic (BCC)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3712" y="1856231"/>
            <a:ext cx="310896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Direct: BCC</a:t>
            </a:r>
          </a:p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Reciprocal: FCC</a:t>
            </a:r>
          </a:p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Lattice constant: a* = 2/a (with equivalent conventional-cell scaling)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325880"/>
            <a:ext cx="338328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138160" y="1325880"/>
            <a:ext cx="73152" cy="18288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2752" y="1435607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Face-Centred Cubic (FCC)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752" y="1856231"/>
            <a:ext cx="310896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Direct: FCC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Reciprocal: BCC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Reciprocal and direct structures interchange.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4069080"/>
            <a:ext cx="85039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122D46"/>
                </a:solidFill>
                <a:latin typeface="Cambria Math"/>
              </a:defRPr>
            </a:pPr>
            <a:r>
              <a:t>For cubic crystals:   d_hkl = a / √(h² + k² + l²)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983480"/>
            <a:ext cx="9235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Thus reciprocal-space distance from the origin is directly linked to 1/d_hkl.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This relation is central to powder diffraction indexing.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Diffraction of X-Rays by Crystals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5760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X-rays have wavelengths (~0.1 nm) comparable to interatomic spacings in crystals.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Atoms scatter the incident X-ray wave. The periodic crystal arrangement causes interference.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Constructive interference produces intense diffraction maxima.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Diffraction maxima reveal lattice spacings, symmetry, crystal structure and phase information.</a:t>
            </a:r>
          </a:p>
        </p:txBody>
      </p:sp>
      <p:cxnSp>
        <p:nvCxnSpPr>
          <p:cNvPr id="4" name="Connector 3"/>
          <p:cNvCxnSpPr/>
          <p:nvPr/>
        </p:nvCxnSpPr>
        <p:spPr>
          <a:xfrm flipV="1">
            <a:off x="6949440" y="1188720"/>
            <a:ext cx="2834640" cy="640080"/>
          </a:xfrm>
          <a:prstGeom prst="line">
            <a:avLst/>
          </a:prstGeom>
          <a:ln w="2286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6949440" y="1874519"/>
            <a:ext cx="2834640" cy="640081"/>
          </a:xfrm>
          <a:prstGeom prst="line">
            <a:avLst/>
          </a:prstGeom>
          <a:ln w="2286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6949440" y="2560320"/>
            <a:ext cx="2834640" cy="640080"/>
          </a:xfrm>
          <a:prstGeom prst="line">
            <a:avLst/>
          </a:prstGeom>
          <a:ln w="2286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6949440" y="3246120"/>
            <a:ext cx="2834640" cy="640080"/>
          </a:xfrm>
          <a:prstGeom prst="line">
            <a:avLst/>
          </a:prstGeom>
          <a:ln w="2286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966960" y="1051560"/>
            <a:ext cx="164592" cy="164592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10040112" y="1143000"/>
            <a:ext cx="932688" cy="274320"/>
          </a:xfrm>
          <a:prstGeom prst="line">
            <a:avLst/>
          </a:prstGeom>
          <a:ln w="1905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9966960" y="1737360"/>
            <a:ext cx="164592" cy="164592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10040112" y="1828800"/>
            <a:ext cx="932688" cy="274320"/>
          </a:xfrm>
          <a:prstGeom prst="line">
            <a:avLst/>
          </a:prstGeom>
          <a:ln w="1905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9966960" y="2423160"/>
            <a:ext cx="164592" cy="164592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10040112" y="2514600"/>
            <a:ext cx="932688" cy="274320"/>
          </a:xfrm>
          <a:prstGeom prst="line">
            <a:avLst/>
          </a:prstGeom>
          <a:ln w="1905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9966960" y="3108960"/>
            <a:ext cx="164592" cy="164592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10040112" y="3200400"/>
            <a:ext cx="932688" cy="274320"/>
          </a:xfrm>
          <a:prstGeom prst="line">
            <a:avLst/>
          </a:prstGeom>
          <a:ln w="1905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58000" y="868680"/>
            <a:ext cx="1828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2869B4"/>
                </a:solidFill>
                <a:latin typeface="Aptos"/>
              </a:defRPr>
            </a:pPr>
            <a:r>
              <a:t>Incident waves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0" y="3977639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D29B2D"/>
                </a:solidFill>
                <a:latin typeface="Aptos"/>
              </a:defRPr>
            </a:pPr>
            <a:r>
              <a:t>Crystal planes / atoms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4709160"/>
            <a:ext cx="4389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22D46"/>
                </a:solidFill>
                <a:latin typeface="Cambria Math"/>
              </a:defRPr>
            </a:pPr>
            <a:r>
              <a:t>Path difference = 2d sinθ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03720" y="5394960"/>
            <a:ext cx="4389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B44646"/>
                </a:solidFill>
                <a:latin typeface="Cambria Math"/>
              </a:defRPr>
            </a:pPr>
            <a:r>
              <a:t>Constructive: 2d sinθ = nλ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Bragg’s Law</a:t>
            </a:r>
          </a:p>
        </p:txBody>
      </p:sp>
      <p:cxnSp>
        <p:nvCxnSpPr>
          <p:cNvPr id="3" name="Connector 2"/>
          <p:cNvCxnSpPr/>
          <p:nvPr/>
        </p:nvCxnSpPr>
        <p:spPr>
          <a:xfrm flipV="1">
            <a:off x="1097280" y="548640"/>
            <a:ext cx="4389120" cy="1280160"/>
          </a:xfrm>
          <a:prstGeom prst="line">
            <a:avLst/>
          </a:prstGeom>
          <a:ln w="2540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 flipV="1">
            <a:off x="1097280" y="1463040"/>
            <a:ext cx="4389120" cy="1280160"/>
          </a:xfrm>
          <a:prstGeom prst="line">
            <a:avLst/>
          </a:prstGeom>
          <a:ln w="2540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1097280" y="2377440"/>
            <a:ext cx="4389120" cy="1280160"/>
          </a:xfrm>
          <a:prstGeom prst="line">
            <a:avLst/>
          </a:prstGeom>
          <a:ln w="2540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114800" y="4343400"/>
            <a:ext cx="1828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8282"/>
                </a:solidFill>
                <a:latin typeface="Aptos"/>
              </a:defRPr>
            </a:pPr>
            <a:r>
              <a:t>Crystal planes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31520" y="1097280"/>
            <a:ext cx="2011680" cy="640080"/>
          </a:xfrm>
          <a:prstGeom prst="line">
            <a:avLst/>
          </a:prstGeom>
          <a:ln w="254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2743200" y="1097280"/>
            <a:ext cx="1920240" cy="640080"/>
          </a:xfrm>
          <a:prstGeom prst="line">
            <a:avLst/>
          </a:prstGeom>
          <a:ln w="254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4663440" y="1097280"/>
            <a:ext cx="1920240" cy="640080"/>
          </a:xfrm>
          <a:prstGeom prst="line">
            <a:avLst/>
          </a:prstGeom>
          <a:ln w="254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77440" y="1325880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44646"/>
                </a:solidFill>
                <a:latin typeface="Aptos"/>
              </a:defRPr>
            </a:pPr>
            <a:r>
              <a:t>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1325880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44646"/>
                </a:solidFill>
                <a:latin typeface="Aptos"/>
              </a:defRPr>
            </a:pPr>
            <a:r>
              <a:t>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1828800"/>
            <a:ext cx="4297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22D46"/>
                </a:solidFill>
                <a:latin typeface="Cambria Math"/>
              </a:defRPr>
            </a:pPr>
            <a:r>
              <a:t>2d sinθ = nλ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66560" y="2926080"/>
            <a:ext cx="4114800" cy="1920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766560" y="2926080"/>
            <a:ext cx="73152" cy="192024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31152" y="3035808"/>
            <a:ext cx="3840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Meaning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31152" y="3456432"/>
            <a:ext cx="3840480" cy="1298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  <a:latin typeface="Aptos"/>
              </a:defRPr>
            </a:pPr>
            <a:r>
              <a:t>d = interplanar spacing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  <a:latin typeface="Aptos"/>
              </a:defRPr>
            </a:pPr>
            <a:r>
              <a:t>θ = Bragg angle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  <a:latin typeface="Aptos"/>
              </a:defRPr>
            </a:pPr>
            <a:r>
              <a:t>λ = X-ray wavelength</a:t>
            </a:r>
          </a:p>
          <a:p>
            <a:pPr>
              <a:spcAft>
                <a:spcPts val="500"/>
              </a:spcAft>
              <a:defRPr sz="1500">
                <a:solidFill>
                  <a:srgbClr val="232D37"/>
                </a:solidFill>
                <a:latin typeface="Aptos"/>
              </a:defRPr>
            </a:pPr>
            <a:r>
              <a:t>n = order (1, 2, 3, …)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0840" y="5074920"/>
            <a:ext cx="42062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For first-order diffraction, n = 1 is most commonly used in powder analysis.</a:t>
            </a:r>
          </a:p>
          <a:p>
            <a:pPr>
              <a:spcAft>
                <a:spcPts val="10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The measured peak position 2θ gives d once λ is known.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Bragg’s Law in Reciprocal Lattice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5486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In reciprocal space, diffraction is expressed through the scattering vector Δk.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The incident and diffracted wavevectors have equal magnitude: |k| = 1/λ (crystallographic convention).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Diffraction occurs when Δk reaches a reciprocal-lattice point G_hkl.</a:t>
            </a:r>
          </a:p>
        </p:txBody>
      </p:sp>
      <p:cxnSp>
        <p:nvCxnSpPr>
          <p:cNvPr id="4" name="Connector 3"/>
          <p:cNvCxnSpPr/>
          <p:nvPr/>
        </p:nvCxnSpPr>
        <p:spPr>
          <a:xfrm flipV="1">
            <a:off x="7315200" y="2286000"/>
            <a:ext cx="1371600" cy="2468880"/>
          </a:xfrm>
          <a:prstGeom prst="line">
            <a:avLst/>
          </a:prstGeom>
          <a:ln w="254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7315200" y="4754880"/>
            <a:ext cx="2743200" cy="0"/>
          </a:xfrm>
          <a:prstGeom prst="line">
            <a:avLst/>
          </a:prstGeom>
          <a:ln w="254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8686800" y="2286000"/>
            <a:ext cx="1371600" cy="2468880"/>
          </a:xfrm>
          <a:prstGeom prst="line">
            <a:avLst/>
          </a:prstGeom>
          <a:ln w="31750">
            <a:solidFill>
              <a:srgbClr val="D29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7251192" y="4690872"/>
            <a:ext cx="128016" cy="128016"/>
          </a:xfrm>
          <a:prstGeom prst="ellipse">
            <a:avLst/>
          </a:prstGeom>
          <a:solidFill>
            <a:srgbClr val="12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622792" y="2221992"/>
            <a:ext cx="128016" cy="128016"/>
          </a:xfrm>
          <a:prstGeom prst="ellipse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994392" y="4690872"/>
            <a:ext cx="128016" cy="128016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86600" y="4892040"/>
            <a:ext cx="274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232D37"/>
                </a:solidFill>
                <a:latin typeface="Aptos"/>
              </a:defRPr>
            </a:pPr>
            <a:r>
              <a:t>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324612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869B4"/>
                </a:solidFill>
                <a:latin typeface="Aptos"/>
              </a:defRPr>
            </a:pPr>
            <a:r>
              <a:t>kᵢ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38360" y="324612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29B2D"/>
                </a:solidFill>
                <a:latin typeface="Aptos"/>
              </a:defRPr>
            </a:pPr>
            <a:r>
              <a:t>k_f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4892040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22D46"/>
                </a:solidFill>
                <a:latin typeface="Aptos"/>
              </a:defRPr>
            </a:pPr>
            <a:r>
              <a:t>G = k_f − k_i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4709160"/>
            <a:ext cx="47548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122D46"/>
                </a:solidFill>
                <a:latin typeface="Cambria Math"/>
              </a:defRPr>
            </a:pPr>
            <a:r>
              <a:t>|G_hkl| = 1/d_hkl = 2 sinθ / 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Ewald Construction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188720"/>
            <a:ext cx="52120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Draw the incident wavevector k_i from the origin O.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Construct a sphere of radius |k| = 1/λ (or 2π/λ with the 2π convention) centered at the tip of k_i.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A reciprocal-lattice point lying on the sphere satisfies the diffraction condition.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The vector from the origin to that reciprocal point is the reciprocal-lattice vector G.</a:t>
            </a:r>
          </a:p>
        </p:txBody>
      </p:sp>
      <p:sp>
        <p:nvSpPr>
          <p:cNvPr id="4" name="Oval 3"/>
          <p:cNvSpPr/>
          <p:nvPr/>
        </p:nvSpPr>
        <p:spPr>
          <a:xfrm>
            <a:off x="6492240" y="1554480"/>
            <a:ext cx="3657600" cy="36576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8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257031" y="3319272"/>
            <a:ext cx="128016" cy="128016"/>
          </a:xfrm>
          <a:prstGeom prst="ellipse">
            <a:avLst/>
          </a:prstGeom>
          <a:solidFill>
            <a:srgbClr val="12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V="1">
            <a:off x="8321040" y="2240280"/>
            <a:ext cx="1143000" cy="1143000"/>
          </a:xfrm>
          <a:prstGeom prst="line">
            <a:avLst/>
          </a:prstGeom>
          <a:ln w="254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92440" y="3474720"/>
            <a:ext cx="274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232D37"/>
                </a:solidFill>
                <a:latin typeface="Aptos"/>
              </a:defRPr>
            </a:pPr>
            <a:r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23960" y="256032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2869B4"/>
                </a:solidFill>
                <a:latin typeface="Aptos"/>
              </a:defRPr>
            </a:pPr>
            <a:r>
              <a:t>kᵢ</a:t>
            </a:r>
          </a:p>
        </p:txBody>
      </p:sp>
      <p:sp>
        <p:nvSpPr>
          <p:cNvPr id="9" name="Oval 8"/>
          <p:cNvSpPr/>
          <p:nvPr/>
        </p:nvSpPr>
        <p:spPr>
          <a:xfrm>
            <a:off x="9528048" y="2304288"/>
            <a:ext cx="146304" cy="146304"/>
          </a:xfrm>
          <a:prstGeom prst="ellipse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V="1">
            <a:off x="8321040" y="2377440"/>
            <a:ext cx="1280160" cy="1005840"/>
          </a:xfrm>
          <a:prstGeom prst="line">
            <a:avLst/>
          </a:prstGeom>
          <a:ln w="25400">
            <a:solidFill>
              <a:srgbClr val="D29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601200" y="2377440"/>
            <a:ext cx="0" cy="1188720"/>
          </a:xfrm>
          <a:prstGeom prst="line">
            <a:avLst/>
          </a:prstGeom>
          <a:ln w="19050">
            <a:solidFill>
              <a:srgbClr val="B4464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692640" y="214884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29B2D"/>
                </a:solidFill>
                <a:latin typeface="Aptos"/>
              </a:defRPr>
            </a:pPr>
            <a:r>
              <a:t>G_hkl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8040" y="539496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08282"/>
                </a:solidFill>
                <a:latin typeface="Aptos"/>
              </a:defRPr>
            </a:pPr>
            <a:r>
              <a:t>Ewald sphere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Ewald Geometry → Bragg’s Law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56692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The incident and diffracted wavevectors have the same magnitude.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The angle between k_i and k_f is 2θ.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The reciprocal vector G_hkl closes the triangle: G = k_f − k_i.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Using the triangle geometry gives the Bragg condition.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37960" y="1554480"/>
            <a:ext cx="4572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22D46"/>
                </a:solidFill>
                <a:latin typeface="Cambria Math"/>
              </a:defRPr>
            </a:pPr>
            <a:r>
              <a:t>|G| = 2|k| sinθ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37960" y="2423160"/>
            <a:ext cx="4572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22D46"/>
                </a:solidFill>
                <a:latin typeface="Cambria Math"/>
              </a:defRPr>
            </a:pPr>
            <a:r>
              <a:t>|G| = 1/d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37960" y="3337560"/>
            <a:ext cx="4572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22D46"/>
                </a:solidFill>
                <a:latin typeface="Cambria Math"/>
              </a:defRPr>
            </a:pPr>
            <a:r>
              <a:t>⇒  1/d = 2 sinθ / 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7960" y="4251960"/>
            <a:ext cx="4572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B44646"/>
                </a:solidFill>
                <a:latin typeface="Cambria Math"/>
              </a:defRPr>
            </a:pPr>
            <a:r>
              <a:t>⇒  2d sinθ = λ   (n =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983480"/>
            <a:ext cx="10058400" cy="822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4400" y="4983480"/>
            <a:ext cx="73152" cy="82296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78992" y="5093208"/>
            <a:ext cx="9784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400">
                <a:solidFill>
                  <a:srgbClr val="122D46"/>
                </a:solidFill>
                <a:latin typeface="Aptos"/>
              </a:defRPr>
            </a:pPr>
            <a:r>
              <a:t>Key idea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5513832"/>
            <a:ext cx="9784080" cy="201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Bragg diffraction and the Ewald construction are two equivalent descriptions of the same diffraction condition.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Experimental Method I — Laue Method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80160"/>
            <a:ext cx="329184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73152" cy="18288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389888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Principle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810512"/>
            <a:ext cx="301752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A fixed single crystal is illuminated with polychromatic (white) X-rays.</a:t>
            </a:r>
          </a:p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Different wavelengths satisfy Bragg’s law for different planes.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280160"/>
            <a:ext cx="329184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434840" y="1280160"/>
            <a:ext cx="73152" cy="18288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9431" y="1389888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Arrangement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9431" y="1810512"/>
            <a:ext cx="301752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White X-ray beam → stationary single crystal → photographic film/detector.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280160"/>
            <a:ext cx="329184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29600" y="1280160"/>
            <a:ext cx="73152" cy="18288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192" y="1389888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Uses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192" y="1810512"/>
            <a:ext cx="301752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Crystal orientation</a:t>
            </a:r>
          </a:p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Symmetry determination</a:t>
            </a:r>
          </a:p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Detection of crystal imperfections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14400" y="4754880"/>
            <a:ext cx="2011680" cy="0"/>
          </a:xfrm>
          <a:prstGeom prst="line">
            <a:avLst/>
          </a:prstGeom>
          <a:ln w="381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14400" y="502920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2869B4"/>
                </a:solidFill>
                <a:latin typeface="Aptos"/>
              </a:defRPr>
            </a:pPr>
            <a:r>
              <a:t>White X-rays</a:t>
            </a:r>
          </a:p>
        </p:txBody>
      </p:sp>
      <p:sp>
        <p:nvSpPr>
          <p:cNvPr id="17" name="Oval 16"/>
          <p:cNvSpPr/>
          <p:nvPr/>
        </p:nvSpPr>
        <p:spPr>
          <a:xfrm>
            <a:off x="3154680" y="4526280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8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971800" y="507492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232D37"/>
                </a:solidFill>
                <a:latin typeface="Aptos"/>
              </a:defRPr>
            </a:pPr>
            <a:r>
              <a:t>Crystal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3657600" y="3840480"/>
            <a:ext cx="4114800" cy="914400"/>
          </a:xfrm>
          <a:prstGeom prst="line">
            <a:avLst/>
          </a:prstGeom>
          <a:ln w="2286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657600" y="4754880"/>
            <a:ext cx="4114800" cy="0"/>
          </a:xfrm>
          <a:prstGeom prst="line">
            <a:avLst/>
          </a:prstGeom>
          <a:ln w="2286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657600" y="4754880"/>
            <a:ext cx="4114800" cy="822960"/>
          </a:xfrm>
          <a:prstGeom prst="line">
            <a:avLst/>
          </a:prstGeom>
          <a:ln w="22860">
            <a:solidFill>
              <a:srgbClr val="00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863840" y="3566160"/>
            <a:ext cx="164592" cy="2377440"/>
          </a:xfrm>
          <a:prstGeom prst="rect">
            <a:avLst/>
          </a:prstGeom>
          <a:solidFill>
            <a:srgbClr val="DCE6EB"/>
          </a:solidFill>
          <a:ln>
            <a:solidFill>
              <a:srgbClr val="12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38160" y="461772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22D46"/>
                </a:solidFill>
                <a:latin typeface="Aptos"/>
              </a:defRPr>
            </a:pPr>
            <a:r>
              <a:t>Film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Experimental Method II — Rotating Crystal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56692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A single crystal is mounted on a rotation axis and exposed to monochromatic X-rays.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As the crystal rotates, different sets of planes enter Bragg condition.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Reflections are recorded on a cylindrical film or detector.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Useful for determining unit-cell dimensions and crystal orientation.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498079" y="2011680"/>
            <a:ext cx="0" cy="3200400"/>
          </a:xfrm>
          <a:prstGeom prst="line">
            <a:avLst/>
          </a:prstGeom>
          <a:ln w="25400">
            <a:solidFill>
              <a:srgbClr val="122D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6995160" y="3429000"/>
            <a:ext cx="1005840" cy="100584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8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88352" y="3822191"/>
            <a:ext cx="201168" cy="201168"/>
          </a:xfrm>
          <a:prstGeom prst="ellipse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12280" y="4617720"/>
            <a:ext cx="1463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008282"/>
                </a:solidFill>
                <a:latin typeface="Aptos"/>
              </a:defRPr>
            </a:pPr>
            <a:r>
              <a:t>Crystal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029200" y="3931920"/>
            <a:ext cx="1920240" cy="0"/>
          </a:xfrm>
          <a:prstGeom prst="line">
            <a:avLst/>
          </a:prstGeom>
          <a:ln w="3175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63440" y="425196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2869B4"/>
                </a:solidFill>
                <a:latin typeface="Aptos"/>
              </a:defRPr>
            </a:pPr>
            <a:r>
              <a:t>Monochromatic X-rays</a:t>
            </a:r>
          </a:p>
        </p:txBody>
      </p:sp>
      <p:sp>
        <p:nvSpPr>
          <p:cNvPr id="10" name="Arc 9"/>
          <p:cNvSpPr/>
          <p:nvPr/>
        </p:nvSpPr>
        <p:spPr>
          <a:xfrm>
            <a:off x="8229600" y="1828800"/>
            <a:ext cx="2011680" cy="4114800"/>
          </a:xfrm>
          <a:prstGeom prst="arc">
            <a:avLst/>
          </a:prstGeom>
          <a:noFill/>
          <a:ln w="25400">
            <a:solidFill>
              <a:srgbClr val="D29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Arc 10"/>
          <p:cNvSpPr/>
          <p:nvPr/>
        </p:nvSpPr>
        <p:spPr>
          <a:xfrm>
            <a:off x="8549640" y="1828800"/>
            <a:ext cx="2011680" cy="4114800"/>
          </a:xfrm>
          <a:prstGeom prst="arc">
            <a:avLst/>
          </a:prstGeom>
          <a:noFill/>
          <a:ln w="25400">
            <a:solidFill>
              <a:srgbClr val="D29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Arc 11"/>
          <p:cNvSpPr/>
          <p:nvPr/>
        </p:nvSpPr>
        <p:spPr>
          <a:xfrm>
            <a:off x="8869680" y="1828800"/>
            <a:ext cx="2011680" cy="4114800"/>
          </a:xfrm>
          <a:prstGeom prst="arc">
            <a:avLst/>
          </a:prstGeom>
          <a:noFill/>
          <a:ln w="25400">
            <a:solidFill>
              <a:srgbClr val="D29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5577840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D29B2D"/>
                </a:solidFill>
                <a:latin typeface="Aptos"/>
              </a:defRPr>
            </a:pPr>
            <a:r>
              <a:t>Cylindrical film / detector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Experimental Method III — Powder Photograph Method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34440"/>
            <a:ext cx="34747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73152" cy="18288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34416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Sample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764792"/>
            <a:ext cx="320040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Finely powdered/polycrystalline sample contains crystallites in random orientations.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234440"/>
            <a:ext cx="34747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9120" y="1234440"/>
            <a:ext cx="73152" cy="18288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53712" y="134416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Beam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3712" y="1764792"/>
            <a:ext cx="320040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Monochromatic X-rays strike the powder. Some crystallites always satisfy Bragg’s law.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34440"/>
            <a:ext cx="34747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138160" y="1234440"/>
            <a:ext cx="73152" cy="18288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2752" y="134416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Pattern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752" y="1764792"/>
            <a:ext cx="320040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Diffracted rays form cones; a film/detector records rings or peaks at 2θ.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828800" y="4754880"/>
            <a:ext cx="2926080" cy="0"/>
          </a:xfrm>
          <a:prstGeom prst="line">
            <a:avLst/>
          </a:prstGeom>
          <a:ln w="3175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28800" y="5029200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2869B4"/>
                </a:solidFill>
                <a:latin typeface="Aptos"/>
              </a:defRPr>
            </a:pPr>
            <a:r>
              <a:t>X-ray beam</a:t>
            </a:r>
          </a:p>
        </p:txBody>
      </p:sp>
      <p:sp>
        <p:nvSpPr>
          <p:cNvPr id="17" name="Oval 16"/>
          <p:cNvSpPr/>
          <p:nvPr/>
        </p:nvSpPr>
        <p:spPr>
          <a:xfrm>
            <a:off x="4800600" y="4526280"/>
            <a:ext cx="457200" cy="4572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8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0" y="507492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232D37"/>
                </a:solidFill>
                <a:latin typeface="Aptos"/>
              </a:defRPr>
            </a:pPr>
            <a:r>
              <a:t>Powder</a:t>
            </a:r>
          </a:p>
        </p:txBody>
      </p:sp>
      <p:sp>
        <p:nvSpPr>
          <p:cNvPr id="19" name="Oval 18"/>
          <p:cNvSpPr/>
          <p:nvPr/>
        </p:nvSpPr>
        <p:spPr>
          <a:xfrm>
            <a:off x="7772400" y="4297680"/>
            <a:ext cx="914400" cy="9144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29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566660" y="4091940"/>
            <a:ext cx="1325880" cy="132588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29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60920" y="3886200"/>
            <a:ext cx="1737360" cy="17373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29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06640" y="5715000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D29B2D"/>
                </a:solidFill>
                <a:latin typeface="Aptos"/>
              </a:defRPr>
            </a:pPr>
            <a:r>
              <a:t>Debye–Scherrer rings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715000"/>
            <a:ext cx="5486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Advantages: rapid phase identification, lattice parameter determination, suitable for polycrystalline materials.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Comparison of X-Ray Diffraction Methods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106424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2743200"/>
                <a:gridCol w="2286000"/>
                <a:gridCol w="4480560"/>
              </a:tblGrid>
              <a:tr h="98298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Method</a:t>
                      </a:r>
                    </a:p>
                  </a:txBody>
                  <a:tcPr>
                    <a:solidFill>
                      <a:srgbClr val="122D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Crystal / sample</a:t>
                      </a:r>
                    </a:p>
                  </a:txBody>
                  <a:tcPr>
                    <a:solidFill>
                      <a:srgbClr val="122D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X-ray</a:t>
                      </a:r>
                    </a:p>
                  </a:txBody>
                  <a:tcPr>
                    <a:solidFill>
                      <a:srgbClr val="122D4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information</a:t>
                      </a:r>
                    </a:p>
                  </a:txBody>
                  <a:tcPr>
                    <a:solidFill>
                      <a:srgbClr val="122D46"/>
                    </a:solidFill>
                  </a:tcPr>
                </a:tc>
              </a:tr>
              <a:tr h="9829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Laue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Fixed single crystal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Polychromatic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Orientation, symmetry, defects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829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Rotating crystal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Single crystal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Monochromatic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Unit-cell dimensions, reflections</a:t>
                      </a:r>
                    </a:p>
                  </a:txBody>
                  <a:tcPr>
                    <a:solidFill>
                      <a:srgbClr val="DCE6EB"/>
                    </a:solidFill>
                  </a:tcPr>
                </a:tc>
              </a:tr>
              <a:tr h="9829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Powder photograph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Powder / polycrystal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Monochromatic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32D37"/>
                          </a:solidFill>
                        </a:defRPr>
                      </a:pPr>
                      <a:r>
                        <a:t>Phase ID, d-spacings, lattice parameter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914400" y="5532120"/>
            <a:ext cx="1024128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14400" y="5532120"/>
            <a:ext cx="73152" cy="6858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78992" y="5641848"/>
            <a:ext cx="996695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300">
                <a:solidFill>
                  <a:srgbClr val="122D46"/>
                </a:solidFill>
                <a:latin typeface="Aptos"/>
              </a:defRPr>
            </a:pPr>
            <a:r>
              <a:t>Exam 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" y="6062472"/>
            <a:ext cx="9966959" cy="64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t>Remember: Laue → white radiation; rotating crystal → single crystal + monochromatic radiation; powder → many random crystallites.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Powder Method: From Peak Position to d-Spacing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55778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An XRD pattern is plotted as intensity versus 2θ.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For each peak, determine θ = (2θ)/2.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Use Bragg’s law to calculate d_hkl.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For cubic crystals, compare 1/d² with h²+k²+l² to index the peaks.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949440" y="5120640"/>
            <a:ext cx="4023360" cy="0"/>
          </a:xfrm>
          <a:prstGeom prst="line">
            <a:avLst/>
          </a:prstGeom>
          <a:ln w="25400">
            <a:solidFill>
              <a:srgbClr val="122D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 flipV="1">
            <a:off x="6949440" y="1828800"/>
            <a:ext cx="0" cy="3291840"/>
          </a:xfrm>
          <a:prstGeom prst="line">
            <a:avLst/>
          </a:prstGeom>
          <a:ln w="25400">
            <a:solidFill>
              <a:srgbClr val="122D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52760" y="5303520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22D46"/>
                </a:solidFill>
                <a:latin typeface="Aptos"/>
              </a:defRPr>
            </a:pPr>
            <a:r>
              <a:t>2θ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3640" y="182880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22D46"/>
                </a:solidFill>
                <a:latin typeface="Aptos"/>
              </a:defRPr>
            </a:pPr>
            <a:r>
              <a:t>Intensity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7589520" y="4206240"/>
            <a:ext cx="0" cy="914400"/>
          </a:xfrm>
          <a:prstGeom prst="line">
            <a:avLst/>
          </a:prstGeom>
          <a:ln w="635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8229600" y="3657599"/>
            <a:ext cx="0" cy="1463041"/>
          </a:xfrm>
          <a:prstGeom prst="line">
            <a:avLst/>
          </a:prstGeom>
          <a:ln w="635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9235440" y="2926079"/>
            <a:ext cx="0" cy="2194561"/>
          </a:xfrm>
          <a:prstGeom prst="line">
            <a:avLst/>
          </a:prstGeom>
          <a:ln w="635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0241280" y="4114800"/>
            <a:ext cx="0" cy="1005840"/>
          </a:xfrm>
          <a:prstGeom prst="line">
            <a:avLst/>
          </a:prstGeom>
          <a:ln w="63500">
            <a:solidFill>
              <a:srgbClr val="286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15200" y="539496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232D37"/>
                </a:solidFill>
                <a:latin typeface="Aptos"/>
              </a:defRPr>
            </a:pPr>
            <a:r>
              <a:t>Peak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36576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232D37"/>
                </a:solidFill>
                <a:latin typeface="Aptos"/>
              </a:defRPr>
            </a:pPr>
            <a:r>
              <a:t>Peak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0" y="256032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232D37"/>
                </a:solidFill>
                <a:latin typeface="Aptos"/>
              </a:defRPr>
            </a:pPr>
            <a:r>
              <a:t>Peak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66960" y="42062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232D37"/>
                </a:solidFill>
                <a:latin typeface="Aptos"/>
              </a:defRPr>
            </a:pPr>
            <a:r>
              <a:t>Peak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1143000"/>
            <a:ext cx="39319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122D46"/>
                </a:solidFill>
                <a:latin typeface="Cambria Math"/>
              </a:defRPr>
            </a:pPr>
            <a:r>
              <a:t>d = nλ / (2 sinθ)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Analysis of a Cubic Crystal by Powder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143000"/>
            <a:ext cx="64922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Step 1: Measure the diffraction peak positions 2θ.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Step 2: Calculate θ and sin²θ for each peak.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Step 3: Since d_hkl = a/√(h²+k²+l²), then sin²θ ∝ (h²+k²+l²).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Step 4: Find integer ratios of sin²θ and assign (hkl).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Step 5: Calculate the lattice constant a from each indexed peak and take the consistent value.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69480" y="1508760"/>
            <a:ext cx="4114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122D46"/>
                </a:solidFill>
                <a:latin typeface="Cambria Math"/>
              </a:defRPr>
            </a:pPr>
            <a:r>
              <a:t>sin²θ = (λ² / 4a²)(h²+k²+l²)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69480" y="2423160"/>
            <a:ext cx="4114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22D46"/>
                </a:solidFill>
                <a:latin typeface="Cambria Math"/>
              </a:defRPr>
            </a:pPr>
            <a:r>
              <a:t>a = λ√(h²+k²+l²) / (2 sinθ)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3429000"/>
            <a:ext cx="402336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0" y="3429000"/>
            <a:ext cx="73152" cy="16002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79792" y="3538728"/>
            <a:ext cx="3749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500">
                <a:solidFill>
                  <a:srgbClr val="122D46"/>
                </a:solidFill>
                <a:latin typeface="Aptos"/>
              </a:defRPr>
            </a:pPr>
            <a:r>
              <a:t>Indexing principle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79792" y="3959352"/>
            <a:ext cx="3749040" cy="97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Compare measured sin²θ ratios with integer sequences of H = h²+k²+l².</a:t>
            </a:r>
          </a:p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For SC: 1, 2, 3, 4, 5, 6, 8…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Cubic Crystal: Reflection Selection Rules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347472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325880"/>
            <a:ext cx="73152" cy="219456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435607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Simple Cubic (SC)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856231"/>
            <a:ext cx="3200400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All (hkl) are, in principle, allowed.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H = h²+k²+l² sequence begins: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1, 2, 3, 4, 5, 6, 8, 9…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25880"/>
            <a:ext cx="347472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9120" y="1325880"/>
            <a:ext cx="73152" cy="219456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53712" y="1435607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BCC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3712" y="1856231"/>
            <a:ext cx="3200400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Reflection allowed when h+k+l is even.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First H values: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2, 4, 6, 8, 10, 12…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325880"/>
            <a:ext cx="347472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138160" y="1325880"/>
            <a:ext cx="73152" cy="219456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2752" y="1435607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FCC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752" y="1856231"/>
            <a:ext cx="3200400" cy="1572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h, k, l are all odd or all even.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First H values: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3, 4, 8, 11, 12, 16…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4160520"/>
            <a:ext cx="8503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22D46"/>
                </a:solidFill>
                <a:latin typeface="Cambria Math"/>
              </a:defRPr>
            </a:pPr>
            <a:r>
              <a:t>I ∝ |F_hkl|²  ×  multiplicity  × other factors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9834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32D37"/>
                </a:solidFill>
                <a:latin typeface="Aptos"/>
              </a:defRPr>
            </a:pPr>
            <a:r>
              <a:t>Systematic absences help identify the Bravais lattice.</a:t>
            </a:r>
          </a:p>
          <a:p>
            <a:pPr>
              <a:spcAft>
                <a:spcPts val="1000"/>
              </a:spcAft>
              <a:defRPr sz="1500">
                <a:solidFill>
                  <a:srgbClr val="232D37"/>
                </a:solidFill>
                <a:latin typeface="Aptos"/>
              </a:defRPr>
            </a:pPr>
            <a:r>
              <a:t>Actual intensity also depends on the atomic form factor, multiplicity, temperature and structure factor.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Worked Example: Cubic Powder Analysis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34440"/>
            <a:ext cx="36576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234440"/>
            <a:ext cx="73152" cy="18288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344168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Given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764792"/>
            <a:ext cx="3383280" cy="120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Cu Kα radiation: λ = 1.5406 Å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Observed peak: 2θ = 44.7°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Assume first order: n =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1371600"/>
            <a:ext cx="27432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22D46"/>
                </a:solidFill>
                <a:latin typeface="Cambria Math"/>
              </a:defRPr>
            </a:pPr>
            <a:r>
              <a:t>θ = 22.35°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194560"/>
            <a:ext cx="45720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122D46"/>
                </a:solidFill>
                <a:latin typeface="Cambria Math"/>
              </a:defRPr>
            </a:pPr>
            <a:r>
              <a:t>d = λ / (2 sinθ) ≈ 2.03 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429000"/>
            <a:ext cx="365760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40080" y="3429000"/>
            <a:ext cx="73152" cy="16002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1" y="3538728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Indexing example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1" y="3959352"/>
            <a:ext cx="3383280" cy="97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If the peak is assigned to (111),</a:t>
            </a:r>
          </a:p>
          <a:p>
            <a:pPr>
              <a:spcAft>
                <a:spcPts val="500"/>
              </a:spcAft>
              <a:defRPr sz="1400">
                <a:solidFill>
                  <a:srgbClr val="232D37"/>
                </a:solidFill>
                <a:latin typeface="Aptos"/>
              </a:defRPr>
            </a:pPr>
            <a:r>
              <a:t>H = 3.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3611880"/>
            <a:ext cx="4389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122D46"/>
                </a:solidFill>
                <a:latin typeface="Cambria Math"/>
              </a:defRPr>
            </a:pPr>
            <a:r>
              <a:t>a = d√3 ≈ 3.51 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257800"/>
            <a:ext cx="106070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0080" y="5257800"/>
            <a:ext cx="73152" cy="6858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1" y="5367528"/>
            <a:ext cx="1033271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400">
                <a:solidFill>
                  <a:srgbClr val="122D46"/>
                </a:solidFill>
                <a:latin typeface="Aptos"/>
              </a:defRPr>
            </a:pPr>
            <a:r>
              <a:t>Important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1" y="5788152"/>
            <a:ext cx="10332719" cy="64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200">
                <a:solidFill>
                  <a:srgbClr val="232D37"/>
                </a:solidFill>
                <a:latin typeface="Aptos"/>
              </a:defRPr>
            </a:pPr>
            <a:r>
              <a:t>One peak alone is not sufficient for reliable identification. Use several indexed peaks and check that the calculated lattice parameter remains consistent.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Powder Analysis Workflow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02920" y="1920240"/>
            <a:ext cx="1371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008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 sz="2200">
                <a:solidFill>
                  <a:srgbClr val="122D46"/>
                </a:solidFill>
              </a:defRPr>
            </a:pPr>
            <a:r>
              <a:t>1</a:t>
            </a:r>
          </a:p>
          <a:p>
            <a:pPr algn="ctr">
              <a:defRPr b="1" sz="1300">
                <a:solidFill>
                  <a:srgbClr val="008282"/>
                </a:solidFill>
              </a:defRPr>
            </a:pPr>
            <a:r>
              <a:t>Record 2θ</a:t>
            </a:r>
          </a:p>
          <a:p>
            <a:pPr algn="ctr">
              <a:defRPr sz="1000">
                <a:solidFill>
                  <a:srgbClr val="232D37"/>
                </a:solidFill>
              </a:defRPr>
            </a:pPr>
            <a:r>
              <a:t>Peak positions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874519" y="2834640"/>
            <a:ext cx="237745" cy="0"/>
          </a:xfrm>
          <a:prstGeom prst="line">
            <a:avLst/>
          </a:prstGeom>
          <a:ln w="25400">
            <a:solidFill>
              <a:srgbClr val="D29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2130552" y="1920240"/>
            <a:ext cx="1371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28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 sz="2200">
                <a:solidFill>
                  <a:srgbClr val="122D46"/>
                </a:solidFill>
              </a:defRPr>
            </a:pPr>
            <a:r>
              <a:t>2</a:t>
            </a:r>
          </a:p>
          <a:p>
            <a:pPr algn="ctr">
              <a:defRPr b="1" sz="1300">
                <a:solidFill>
                  <a:srgbClr val="008282"/>
                </a:solidFill>
              </a:defRPr>
            </a:pPr>
            <a:r>
              <a:t>Calculate θ</a:t>
            </a:r>
          </a:p>
          <a:p>
            <a:pPr algn="ctr">
              <a:defRPr sz="1000">
                <a:solidFill>
                  <a:srgbClr val="232D37"/>
                </a:solidFill>
              </a:defRPr>
            </a:pPr>
            <a:r>
              <a:t>θ = 2θ/2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502152" y="2834640"/>
            <a:ext cx="237744" cy="0"/>
          </a:xfrm>
          <a:prstGeom prst="line">
            <a:avLst/>
          </a:prstGeom>
          <a:ln w="25400">
            <a:solidFill>
              <a:srgbClr val="D29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758184" y="1920240"/>
            <a:ext cx="1371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29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 sz="2200">
                <a:solidFill>
                  <a:srgbClr val="122D46"/>
                </a:solidFill>
              </a:defRPr>
            </a:pPr>
            <a:r>
              <a:t>3</a:t>
            </a:r>
          </a:p>
          <a:p>
            <a:pPr algn="ctr">
              <a:defRPr b="1" sz="1300">
                <a:solidFill>
                  <a:srgbClr val="008282"/>
                </a:solidFill>
              </a:defRPr>
            </a:pPr>
            <a:r>
              <a:t>Calculate d</a:t>
            </a:r>
          </a:p>
          <a:p>
            <a:pPr algn="ctr">
              <a:defRPr sz="1000">
                <a:solidFill>
                  <a:srgbClr val="232D37"/>
                </a:solidFill>
              </a:defRPr>
            </a:pPr>
            <a:r>
              <a:t>Bragg law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129784" y="2834640"/>
            <a:ext cx="237744" cy="0"/>
          </a:xfrm>
          <a:prstGeom prst="line">
            <a:avLst/>
          </a:prstGeom>
          <a:ln w="25400">
            <a:solidFill>
              <a:srgbClr val="D29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385816" y="1920240"/>
            <a:ext cx="1371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008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 sz="2200">
                <a:solidFill>
                  <a:srgbClr val="122D46"/>
                </a:solidFill>
              </a:defRPr>
            </a:pPr>
            <a:r>
              <a:t>4</a:t>
            </a:r>
          </a:p>
          <a:p>
            <a:pPr algn="ctr">
              <a:defRPr b="1" sz="1300">
                <a:solidFill>
                  <a:srgbClr val="008282"/>
                </a:solidFill>
              </a:defRPr>
            </a:pPr>
            <a:r>
              <a:t>Calculate sin²θ</a:t>
            </a:r>
          </a:p>
          <a:p>
            <a:pPr algn="ctr">
              <a:defRPr sz="1000">
                <a:solidFill>
                  <a:srgbClr val="232D37"/>
                </a:solidFill>
              </a:defRPr>
            </a:pPr>
            <a:r>
              <a:t>Compare ratios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757416" y="2834640"/>
            <a:ext cx="237743" cy="0"/>
          </a:xfrm>
          <a:prstGeom prst="line">
            <a:avLst/>
          </a:prstGeom>
          <a:ln w="25400">
            <a:solidFill>
              <a:srgbClr val="D29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013448" y="1920240"/>
            <a:ext cx="1371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28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 sz="2200">
                <a:solidFill>
                  <a:srgbClr val="122D46"/>
                </a:solidFill>
              </a:defRPr>
            </a:pPr>
            <a:r>
              <a:t>5</a:t>
            </a:r>
          </a:p>
          <a:p>
            <a:pPr algn="ctr">
              <a:defRPr b="1" sz="1300">
                <a:solidFill>
                  <a:srgbClr val="008282"/>
                </a:solidFill>
              </a:defRPr>
            </a:pPr>
            <a:r>
              <a:t>Index (hkl)</a:t>
            </a:r>
          </a:p>
          <a:p>
            <a:pPr algn="ctr">
              <a:defRPr sz="1000">
                <a:solidFill>
                  <a:srgbClr val="232D37"/>
                </a:solidFill>
              </a:defRPr>
            </a:pPr>
            <a:r>
              <a:t>Use H sequence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385048" y="2834640"/>
            <a:ext cx="237744" cy="0"/>
          </a:xfrm>
          <a:prstGeom prst="line">
            <a:avLst/>
          </a:prstGeom>
          <a:ln w="25400">
            <a:solidFill>
              <a:srgbClr val="D29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8641080" y="1920240"/>
            <a:ext cx="1371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29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 sz="2200">
                <a:solidFill>
                  <a:srgbClr val="122D46"/>
                </a:solidFill>
              </a:defRPr>
            </a:pPr>
            <a:r>
              <a:t>6</a:t>
            </a:r>
          </a:p>
          <a:p>
            <a:pPr algn="ctr">
              <a:defRPr b="1" sz="1300">
                <a:solidFill>
                  <a:srgbClr val="008282"/>
                </a:solidFill>
              </a:defRPr>
            </a:pPr>
            <a:r>
              <a:t>Calculate a</a:t>
            </a:r>
          </a:p>
          <a:p>
            <a:pPr algn="ctr">
              <a:defRPr sz="1000">
                <a:solidFill>
                  <a:srgbClr val="232D37"/>
                </a:solidFill>
              </a:defRPr>
            </a:pPr>
            <a:r>
              <a:t>Check consistency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0012680" y="2834640"/>
            <a:ext cx="237744" cy="0"/>
          </a:xfrm>
          <a:prstGeom prst="line">
            <a:avLst/>
          </a:prstGeom>
          <a:ln w="25400">
            <a:solidFill>
              <a:srgbClr val="D29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0268712" y="1920240"/>
            <a:ext cx="13716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0082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b="1" sz="2200">
                <a:solidFill>
                  <a:srgbClr val="122D46"/>
                </a:solidFill>
              </a:defRPr>
            </a:pPr>
            <a:r>
              <a:t>7</a:t>
            </a:r>
          </a:p>
          <a:p>
            <a:pPr algn="ctr">
              <a:defRPr b="1" sz="1300">
                <a:solidFill>
                  <a:srgbClr val="008282"/>
                </a:solidFill>
              </a:defRPr>
            </a:pPr>
            <a:r>
              <a:t>Identify lattice</a:t>
            </a:r>
          </a:p>
          <a:p>
            <a:pPr algn="ctr">
              <a:defRPr sz="1000">
                <a:solidFill>
                  <a:srgbClr val="232D37"/>
                </a:solidFill>
              </a:defRPr>
            </a:pPr>
            <a:r>
              <a:t>SC / BCC / FCC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4663440"/>
            <a:ext cx="8046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B44646"/>
                </a:solidFill>
                <a:latin typeface="Cambria Math"/>
              </a:defRPr>
            </a:pPr>
            <a:r>
              <a:t>Best practice: average a from several well-indexed reflections.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What Can X-Ray Diffraction Tell Us?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80160"/>
            <a:ext cx="34747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73152" cy="13716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38988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Crystal Structure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810512"/>
            <a:ext cx="320040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Identify phases and determine crystal system / Bravais lattice.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280160"/>
            <a:ext cx="34747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89120" y="1280160"/>
            <a:ext cx="73152" cy="13716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53712" y="138988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Lattice Parameter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3712" y="1810512"/>
            <a:ext cx="320040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Calculate a, b, c from peak positions.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4747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138160" y="1280160"/>
            <a:ext cx="73152" cy="13716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2752" y="138988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Strain &amp; Stress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752" y="1810512"/>
            <a:ext cx="320040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Peak shifts/broadening can indicate lattice strain.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063240"/>
            <a:ext cx="34747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0080" y="3063240"/>
            <a:ext cx="73152" cy="13716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4671" y="317296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Crystallite Size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1" y="3593592"/>
            <a:ext cx="320040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Peak broadening can be analysed using Scherrer relation.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3063240"/>
            <a:ext cx="34747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89120" y="3063240"/>
            <a:ext cx="73152" cy="13716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53712" y="317296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Phase Identification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53712" y="3593592"/>
            <a:ext cx="320040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Compare measured pattern with reference diffraction patterns.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38160" y="3063240"/>
            <a:ext cx="34747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38160" y="3063240"/>
            <a:ext cx="73152" cy="13716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02752" y="3172968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Orientation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02752" y="3593592"/>
            <a:ext cx="320040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32D37"/>
                </a:solidFill>
                <a:latin typeface="Aptos"/>
              </a:defRPr>
            </a:pPr>
            <a:r>
              <a:t>Single-crystal methods reveal orientation and symmetry.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28800" y="5074920"/>
            <a:ext cx="8595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22D46"/>
                </a:solidFill>
                <a:latin typeface="Cambria Math"/>
              </a:defRPr>
            </a:pPr>
            <a:r>
              <a:t>D ≈ Kλ / (β cosθ)   (Scherrer, for size broadening)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Formula Sheet — Must Remember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18872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188720"/>
            <a:ext cx="73152" cy="11430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1" y="1298448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Reciprocal vector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719072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232D37"/>
                </a:solidFill>
                <a:latin typeface="Aptos"/>
              </a:defRPr>
            </a:pPr>
            <a:r>
              <a:t>G_hkl = h a* + k b* + l c*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18872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172200" y="1188720"/>
            <a:ext cx="73152" cy="11430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36792" y="1298448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Plane spacing (cubic)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6792" y="1719072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000">
                <a:solidFill>
                  <a:srgbClr val="232D37"/>
                </a:solidFill>
                <a:latin typeface="Aptos"/>
              </a:defRPr>
            </a:pPr>
            <a:r>
              <a:t>d_hkl = a / √(h²+k²+l²)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5176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40080" y="2651760"/>
            <a:ext cx="73152" cy="11430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1" y="2761488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Bragg law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1" y="3182112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2200">
                <a:solidFill>
                  <a:srgbClr val="232D37"/>
                </a:solidFill>
                <a:latin typeface="Aptos"/>
              </a:defRPr>
            </a:pPr>
            <a:r>
              <a:t>2d sinθ = nλ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65176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72200" y="2651760"/>
            <a:ext cx="73152" cy="1143000"/>
          </a:xfrm>
          <a:prstGeom prst="rect">
            <a:avLst/>
          </a:prstGeom>
          <a:solidFill>
            <a:srgbClr val="00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36792" y="2761488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Reciprocal magnitude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6792" y="3182112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|G_hkl| = 1/d_hkl  (or 2π/d with 2π convention)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11480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40080" y="4114800"/>
            <a:ext cx="73152" cy="1143000"/>
          </a:xfrm>
          <a:prstGeom prst="rect">
            <a:avLst/>
          </a:prstGeom>
          <a:solidFill>
            <a:srgbClr val="28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1" y="4224528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Cubic powder relation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1" y="4645152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sin²θ = (λ²/4a²)(h²+k²+l²)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11480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172200" y="4114800"/>
            <a:ext cx="73152" cy="1143000"/>
          </a:xfrm>
          <a:prstGeom prst="rect">
            <a:avLst/>
          </a:prstGeom>
          <a:solidFill>
            <a:srgbClr val="D29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36792" y="4224528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600">
                <a:solidFill>
                  <a:srgbClr val="122D46"/>
                </a:solidFill>
                <a:latin typeface="Aptos"/>
              </a:defRPr>
            </a:pPr>
            <a:r>
              <a:t>Lattice parameter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36792" y="4645152"/>
            <a:ext cx="5029200" cy="521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a = λ√H / (2 sinθ),  H=h²+k²+l²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Common Examination Mistakes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3444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Do not confuse θ (Bragg angle) with 2θ (the angle usually plotted/measured in an XRD pattern).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Do not use d = λ/(sinθ); the correct first-order relation is d = λ/(2sinθ).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Remember that reciprocal-lattice vectors are normal to the corresponding real-space planes.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Do not mix reciprocal-lattice conventions with and without 2π factors.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For cubic indexing, check several peaks and the selection rules—not just one peak.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State clearly whether the radiation is monochromatic or polychromatic in each experimental method.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Quick Concept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88720"/>
            <a:ext cx="1060704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1. What does a reciprocal-lattice point (hkl) represent?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2. Why are X-rays suitable for studying crystal structures?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3. What is the Ewald-sphere criterion for diffraction?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4. Which method uses polychromatic X-rays?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5. In powder diffraction, why do rings appear?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6. For a cubic crystal, how is d_hkl related to a?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7. What is the BCC reflection condition?</a:t>
            </a:r>
          </a:p>
          <a:p>
            <a:pPr>
              <a:spcAft>
                <a:spcPts val="1000"/>
              </a:spcAft>
              <a:defRPr sz="1600">
                <a:solidFill>
                  <a:srgbClr val="232D37"/>
                </a:solidFill>
                <a:latin typeface="Aptos"/>
              </a:defRPr>
            </a:pPr>
            <a:r>
              <a:t>8. Why should several peaks be used to determine the lattice parameter?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700">
                <a:solidFill>
                  <a:srgbClr val="122D46"/>
                </a:solidFill>
                <a:latin typeface="Aptos Display"/>
              </a:defRPr>
            </a:pPr>
            <a:r>
              <a:t>Unit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Reciprocal lattice converts crystal-plane geometry into a lattice of points in reciprocal space.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X-ray diffraction arises from constructive interference of waves scattered by periodic crystal planes.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Bragg’s law: 2d sinθ = nλ.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Ewald construction gives the reciprocal-space condition for diffraction.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Laue, rotating-crystal and powder methods are suited to different experimental situations.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Powder analysis of cubic crystals uses Bragg’s law, sin²θ ratios, indexing and consistency of the lattice parameter.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5349240"/>
            <a:ext cx="99669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08282"/>
                </a:solidFill>
                <a:latin typeface="Cambria Math"/>
              </a:defRPr>
            </a:pPr>
            <a:r>
              <a:t>Diffraction pattern → d-spacing → (hkl) → lattice parameter → crystal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22D46"/>
                </a:solidFill>
                <a:latin typeface="Aptos"/>
              </a:defRPr>
            </a:pPr>
            <a:r>
              <a:t>B.Sc. II Physics • Crystal Diffraction &amp; Reciprocal Lattice • Dr. Sandip S. Patil    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D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46304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FFFFFF"/>
                </a:solidFill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>
                <a:solidFill>
                  <a:srgbClr val="A0DCDC"/>
                </a:solidFill>
              </a:defRPr>
            </a:pPr>
            <a:r>
              <a:t>Questions &amp; Discussion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t>Reciprocal Lattice • X-Ray Diffraction • Powder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1208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FFFFFF"/>
                </a:solidFill>
              </a:defRPr>
            </a:pPr>
            <a:r>
              <a:t>Dr. Sandip S. Patil • Department of Physics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