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charts/chart1.xml" ContentType="application/vnd.openxmlformats-officedocument.drawingml.chart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charts/chart2.xml" ContentType="application/vnd.openxmlformats-officedocument.drawingml.chart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notesMasterIdLst>
    <p:notesMasterId r:id="rId29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Relationship Id="rId33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Isothermal (PV = const)</c:v>
                </c:pt>
              </c:strCache>
            </c:strRef>
          </c:tx>
          <c:spPr>
            <a:solidFill>
              <a:srgbClr val="E8710A"/>
            </a:solidFill>
            <a:ln w="31750" cap="flat">
              <a:solidFill>
                <a:srgbClr val="E8710A"/>
              </a:solidFill>
              <a:prstDash val="solid"/>
              <a:round/>
            </a:ln>
            <a:effectLst/>
          </c:spPr>
          <c:marker>
            <c:symbol val="circle"/>
            <c:size val="5"/>
            <c:spPr>
              <a:solidFill>
                <a:srgbClr val="E8710A"/>
              </a:solidFill>
              <a:ln w="9525" cap="flat">
                <a:solidFill>
                  <a:srgbClr val="E8710A"/>
                </a:solidFill>
                <a:prstDash val="solid"/>
                <a:round/>
              </a:ln>
              <a:effectLst/>
            </c:spPr>
          </c:marker>
          <c:xVal>
            <c:numRef>
              <c:f>Sheet1!$A$2:$A$14</c:f>
              <c:numCache>
                <c:formatCode>General</c:formatCode>
                <c:ptCount val="13"/>
                <c:pt idx="0">
                  <c:v>1</c:v>
                </c:pt>
                <c:pt idx="1">
                  <c:v>1.25</c:v>
                </c:pt>
                <c:pt idx="2">
                  <c:v>1.5</c:v>
                </c:pt>
                <c:pt idx="3">
                  <c:v>1.75</c:v>
                </c:pt>
                <c:pt idx="4">
                  <c:v>2</c:v>
                </c:pt>
                <c:pt idx="5">
                  <c:v>2.25</c:v>
                </c:pt>
                <c:pt idx="6">
                  <c:v>2.5</c:v>
                </c:pt>
                <c:pt idx="7">
                  <c:v>2.75</c:v>
                </c:pt>
                <c:pt idx="8">
                  <c:v>3</c:v>
                </c:pt>
                <c:pt idx="9">
                  <c:v>3.25</c:v>
                </c:pt>
                <c:pt idx="10">
                  <c:v>3.5</c:v>
                </c:pt>
                <c:pt idx="11">
                  <c:v>3.75</c:v>
                </c:pt>
                <c:pt idx="12">
                  <c:v>4</c:v>
                </c:pt>
              </c:numCache>
            </c:numRef>
          </c:xVal>
          <c:yVal>
            <c:numRef>
              <c:f>Sheet1!$B$2:$B$14</c:f>
              <c:numCache>
                <c:formatCode>General</c:formatCode>
                <c:ptCount val="13"/>
                <c:pt idx="0">
                  <c:v>1</c:v>
                </c:pt>
                <c:pt idx="1">
                  <c:v>0.8</c:v>
                </c:pt>
                <c:pt idx="2">
                  <c:v>0.667</c:v>
                </c:pt>
                <c:pt idx="3">
                  <c:v>0.571</c:v>
                </c:pt>
                <c:pt idx="4">
                  <c:v>0.5</c:v>
                </c:pt>
                <c:pt idx="5">
                  <c:v>0.444</c:v>
                </c:pt>
                <c:pt idx="6">
                  <c:v>0.4</c:v>
                </c:pt>
                <c:pt idx="7">
                  <c:v>0.364</c:v>
                </c:pt>
                <c:pt idx="8">
                  <c:v>0.333</c:v>
                </c:pt>
                <c:pt idx="9">
                  <c:v>0.308</c:v>
                </c:pt>
                <c:pt idx="10">
                  <c:v>0.286</c:v>
                </c:pt>
                <c:pt idx="11">
                  <c:v>0.267</c:v>
                </c:pt>
                <c:pt idx="12">
                  <c:v>0.25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Adiabatic (PV^γ = const)</c:v>
                </c:pt>
              </c:strCache>
            </c:strRef>
          </c:tx>
          <c:spPr>
            <a:solidFill>
              <a:srgbClr val="0E7C86"/>
            </a:solidFill>
            <a:ln w="31750" cap="flat">
              <a:solidFill>
                <a:srgbClr val="0E7C86"/>
              </a:solidFill>
              <a:prstDash val="solid"/>
              <a:round/>
            </a:ln>
            <a:effectLst/>
          </c:spPr>
          <c:marker>
            <c:symbol val="circle"/>
            <c:size val="5"/>
            <c:spPr>
              <a:solidFill>
                <a:srgbClr val="0E7C86"/>
              </a:solidFill>
              <a:ln w="9525" cap="flat">
                <a:solidFill>
                  <a:srgbClr val="0E7C86"/>
                </a:solidFill>
                <a:prstDash val="solid"/>
                <a:round/>
              </a:ln>
              <a:effectLst/>
            </c:spPr>
          </c:marker>
          <c:xVal>
            <c:numRef>
              <c:f>Sheet1!$A$2:$A$14</c:f>
              <c:numCache>
                <c:formatCode>General</c:formatCode>
                <c:ptCount val="13"/>
                <c:pt idx="0">
                  <c:v>1</c:v>
                </c:pt>
                <c:pt idx="1">
                  <c:v>1.25</c:v>
                </c:pt>
                <c:pt idx="2">
                  <c:v>1.5</c:v>
                </c:pt>
                <c:pt idx="3">
                  <c:v>1.75</c:v>
                </c:pt>
                <c:pt idx="4">
                  <c:v>2</c:v>
                </c:pt>
                <c:pt idx="5">
                  <c:v>2.25</c:v>
                </c:pt>
                <c:pt idx="6">
                  <c:v>2.5</c:v>
                </c:pt>
                <c:pt idx="7">
                  <c:v>2.75</c:v>
                </c:pt>
                <c:pt idx="8">
                  <c:v>3</c:v>
                </c:pt>
                <c:pt idx="9">
                  <c:v>3.25</c:v>
                </c:pt>
                <c:pt idx="10">
                  <c:v>3.5</c:v>
                </c:pt>
                <c:pt idx="11">
                  <c:v>3.75</c:v>
                </c:pt>
                <c:pt idx="12">
                  <c:v>4</c:v>
                </c:pt>
              </c:numCache>
            </c:numRef>
          </c:xVal>
          <c:yVal>
            <c:numRef>
              <c:f>Sheet1!$C$2:$C$14</c:f>
              <c:numCache>
                <c:formatCode>General</c:formatCode>
                <c:ptCount val="13"/>
                <c:pt idx="0">
                  <c:v>1</c:v>
                </c:pt>
                <c:pt idx="1">
                  <c:v>0.732</c:v>
                </c:pt>
                <c:pt idx="2">
                  <c:v>0.567</c:v>
                </c:pt>
                <c:pt idx="3">
                  <c:v>0.457</c:v>
                </c:pt>
                <c:pt idx="4">
                  <c:v>0.379</c:v>
                </c:pt>
                <c:pt idx="5">
                  <c:v>0.321</c:v>
                </c:pt>
                <c:pt idx="6">
                  <c:v>0.277</c:v>
                </c:pt>
                <c:pt idx="7">
                  <c:v>0.243</c:v>
                </c:pt>
                <c:pt idx="8">
                  <c:v>0.215</c:v>
                </c:pt>
                <c:pt idx="9">
                  <c:v>0.192</c:v>
                </c:pt>
                <c:pt idx="10">
                  <c:v>0.173</c:v>
                </c:pt>
                <c:pt idx="11">
                  <c:v>0.157</c:v>
                </c:pt>
                <c:pt idx="12">
                  <c:v>0.144</c:v>
                </c:pt>
              </c:numCache>
            </c:numRef>
          </c:yVal>
          <c:smooth val="0"/>
        </c:ser>
        <c:dLbls>
          <c:numFmt formatCode="General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</c:dLbls>
        <c:axId val="2094734554"/>
        <c:axId val="2094734552"/>
      </c:scatterChart>
      <c:valAx>
        <c:axId val="209473455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000000"/>
                    </a:solidFill>
                    <a:latin typeface="Arial"/>
                  </a:rPr>
                  <a:t>Volume V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val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E5E7EB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000000"/>
                    </a:solidFill>
                    <a:latin typeface="Arial"/>
                  </a:rPr>
                  <a:t>Pressure P</a:t>
                </a:r>
              </a:p>
            </c:rich>
          </c:tx>
          <c:layout/>
          <c:overlay val="0"/>
        </c:title>
        <c:numFmt formatCode="General" sourceLinked="0"/>
        <c:majorTickMark val="none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000">      </a:defRPr>
          </a:pPr>
          <a:endParaRPr lang="en-US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Carnot cycle A-B-C-D-A</c:v>
                </c:pt>
              </c:strCache>
            </c:strRef>
          </c:tx>
          <c:spPr>
            <a:solidFill>
              <a:srgbClr val="E8710A"/>
            </a:solidFill>
            <a:ln w="31750" cap="flat">
              <a:solidFill>
                <a:srgbClr val="E8710A"/>
              </a:solidFill>
              <a:prstDash val="solid"/>
              <a:round/>
            </a:ln>
            <a:effectLst/>
          </c:spPr>
          <c:marker>
            <c:symbol val="circle"/>
            <c:size val="3"/>
            <c:spPr>
              <a:solidFill>
                <a:srgbClr val="E8710A"/>
              </a:solidFill>
              <a:ln w="9525" cap="flat">
                <a:solidFill>
                  <a:srgbClr val="E8710A"/>
                </a:solidFill>
                <a:prstDash val="solid"/>
                <a:round/>
              </a:ln>
              <a:effectLst/>
            </c:spPr>
          </c:marker>
          <c:xVal>
            <c:numRef>
              <c:f>Sheet1!$A$2:$A$50</c:f>
              <c:numCache>
                <c:formatCode>General</c:formatCode>
                <c:ptCount val="49"/>
                <c:pt idx="0">
                  <c:v>1</c:v>
                </c:pt>
                <c:pt idx="1">
                  <c:v>1.125</c:v>
                </c:pt>
                <c:pt idx="2">
                  <c:v>1.25</c:v>
                </c:pt>
                <c:pt idx="3">
                  <c:v>1.375</c:v>
                </c:pt>
                <c:pt idx="4">
                  <c:v>1.5</c:v>
                </c:pt>
                <c:pt idx="5">
                  <c:v>1.625</c:v>
                </c:pt>
                <c:pt idx="6">
                  <c:v>1.75</c:v>
                </c:pt>
                <c:pt idx="7">
                  <c:v>1.875</c:v>
                </c:pt>
                <c:pt idx="8">
                  <c:v>2</c:v>
                </c:pt>
                <c:pt idx="9">
                  <c:v>2.125</c:v>
                </c:pt>
                <c:pt idx="10">
                  <c:v>2.25</c:v>
                </c:pt>
                <c:pt idx="11">
                  <c:v>2.375</c:v>
                </c:pt>
                <c:pt idx="12">
                  <c:v>2.5</c:v>
                </c:pt>
                <c:pt idx="13">
                  <c:v>3.47</c:v>
                </c:pt>
                <c:pt idx="14">
                  <c:v>4.44</c:v>
                </c:pt>
                <c:pt idx="15">
                  <c:v>5.411</c:v>
                </c:pt>
                <c:pt idx="16">
                  <c:v>6.381</c:v>
                </c:pt>
                <c:pt idx="17">
                  <c:v>7.351</c:v>
                </c:pt>
                <c:pt idx="18">
                  <c:v>8.321</c:v>
                </c:pt>
                <c:pt idx="19">
                  <c:v>9.291</c:v>
                </c:pt>
                <c:pt idx="20">
                  <c:v>10.261</c:v>
                </c:pt>
                <c:pt idx="21">
                  <c:v>11.232</c:v>
                </c:pt>
                <c:pt idx="22">
                  <c:v>12.202</c:v>
                </c:pt>
                <c:pt idx="23">
                  <c:v>13.172</c:v>
                </c:pt>
                <c:pt idx="24">
                  <c:v>14.142</c:v>
                </c:pt>
                <c:pt idx="25">
                  <c:v>13.435</c:v>
                </c:pt>
                <c:pt idx="26">
                  <c:v>12.728</c:v>
                </c:pt>
                <c:pt idx="27">
                  <c:v>12.021</c:v>
                </c:pt>
                <c:pt idx="28">
                  <c:v>11.314</c:v>
                </c:pt>
                <c:pt idx="29">
                  <c:v>10.607</c:v>
                </c:pt>
                <c:pt idx="30">
                  <c:v>9.899</c:v>
                </c:pt>
                <c:pt idx="31">
                  <c:v>9.192</c:v>
                </c:pt>
                <c:pt idx="32">
                  <c:v>8.485</c:v>
                </c:pt>
                <c:pt idx="33">
                  <c:v>7.778</c:v>
                </c:pt>
                <c:pt idx="34">
                  <c:v>7.071</c:v>
                </c:pt>
                <c:pt idx="35">
                  <c:v>6.364</c:v>
                </c:pt>
                <c:pt idx="36">
                  <c:v>5.657</c:v>
                </c:pt>
                <c:pt idx="37">
                  <c:v>5.269</c:v>
                </c:pt>
                <c:pt idx="38">
                  <c:v>4.881</c:v>
                </c:pt>
                <c:pt idx="39">
                  <c:v>4.493</c:v>
                </c:pt>
                <c:pt idx="40">
                  <c:v>4.105</c:v>
                </c:pt>
                <c:pt idx="41">
                  <c:v>3.716</c:v>
                </c:pt>
                <c:pt idx="42">
                  <c:v>3.328</c:v>
                </c:pt>
                <c:pt idx="43">
                  <c:v>2.94</c:v>
                </c:pt>
                <c:pt idx="44">
                  <c:v>2.552</c:v>
                </c:pt>
                <c:pt idx="45">
                  <c:v>2.164</c:v>
                </c:pt>
                <c:pt idx="46">
                  <c:v>1.776</c:v>
                </c:pt>
                <c:pt idx="47">
                  <c:v>1.388</c:v>
                </c:pt>
                <c:pt idx="48">
                  <c:v>1</c:v>
                </c:pt>
              </c:numCache>
            </c:numRef>
          </c:xVal>
          <c:yVal>
            <c:numRef>
              <c:f>Sheet1!$B$2:$B$50</c:f>
              <c:numCache>
                <c:formatCode>General</c:formatCode>
                <c:ptCount val="49"/>
                <c:pt idx="0">
                  <c:v>600</c:v>
                </c:pt>
                <c:pt idx="1">
                  <c:v>533.333</c:v>
                </c:pt>
                <c:pt idx="2">
                  <c:v>480</c:v>
                </c:pt>
                <c:pt idx="3">
                  <c:v>436.364</c:v>
                </c:pt>
                <c:pt idx="4">
                  <c:v>400</c:v>
                </c:pt>
                <c:pt idx="5">
                  <c:v>369.231</c:v>
                </c:pt>
                <c:pt idx="6">
                  <c:v>342.857</c:v>
                </c:pt>
                <c:pt idx="7">
                  <c:v>320</c:v>
                </c:pt>
                <c:pt idx="8">
                  <c:v>300</c:v>
                </c:pt>
                <c:pt idx="9">
                  <c:v>282.353</c:v>
                </c:pt>
                <c:pt idx="10">
                  <c:v>266.667</c:v>
                </c:pt>
                <c:pt idx="11">
                  <c:v>252.632</c:v>
                </c:pt>
                <c:pt idx="12">
                  <c:v>240</c:v>
                </c:pt>
                <c:pt idx="13">
                  <c:v>151.647</c:v>
                </c:pt>
                <c:pt idx="14">
                  <c:v>107.385</c:v>
                </c:pt>
                <c:pt idx="15">
                  <c:v>81.431</c:v>
                </c:pt>
                <c:pt idx="16">
                  <c:v>64.641</c:v>
                </c:pt>
                <c:pt idx="17">
                  <c:v>53.021</c:v>
                </c:pt>
                <c:pt idx="18">
                  <c:v>44.573</c:v>
                </c:pt>
                <c:pt idx="19">
                  <c:v>38.197</c:v>
                </c:pt>
                <c:pt idx="20">
                  <c:v>33.238</c:v>
                </c:pt>
                <c:pt idx="21">
                  <c:v>29.289</c:v>
                </c:pt>
                <c:pt idx="22">
                  <c:v>26.082</c:v>
                </c:pt>
                <c:pt idx="23">
                  <c:v>23.432</c:v>
                </c:pt>
                <c:pt idx="24">
                  <c:v>21.213</c:v>
                </c:pt>
                <c:pt idx="25">
                  <c:v>22.33</c:v>
                </c:pt>
                <c:pt idx="26">
                  <c:v>23.57</c:v>
                </c:pt>
                <c:pt idx="27">
                  <c:v>24.957</c:v>
                </c:pt>
                <c:pt idx="28">
                  <c:v>26.517</c:v>
                </c:pt>
                <c:pt idx="29">
                  <c:v>28.284</c:v>
                </c:pt>
                <c:pt idx="30">
                  <c:v>30.305</c:v>
                </c:pt>
                <c:pt idx="31">
                  <c:v>32.636</c:v>
                </c:pt>
                <c:pt idx="32">
                  <c:v>35.355</c:v>
                </c:pt>
                <c:pt idx="33">
                  <c:v>38.569</c:v>
                </c:pt>
                <c:pt idx="34">
                  <c:v>42.426</c:v>
                </c:pt>
                <c:pt idx="35">
                  <c:v>47.14</c:v>
                </c:pt>
                <c:pt idx="36">
                  <c:v>53.033</c:v>
                </c:pt>
                <c:pt idx="37">
                  <c:v>58.581</c:v>
                </c:pt>
                <c:pt idx="38">
                  <c:v>65.204</c:v>
                </c:pt>
                <c:pt idx="39">
                  <c:v>73.223</c:v>
                </c:pt>
                <c:pt idx="40">
                  <c:v>83.095</c:v>
                </c:pt>
                <c:pt idx="41">
                  <c:v>95.491</c:v>
                </c:pt>
                <c:pt idx="42">
                  <c:v>111.434</c:v>
                </c:pt>
                <c:pt idx="43">
                  <c:v>132.554</c:v>
                </c:pt>
                <c:pt idx="44">
                  <c:v>161.603</c:v>
                </c:pt>
                <c:pt idx="45">
                  <c:v>203.578</c:v>
                </c:pt>
                <c:pt idx="46">
                  <c:v>268.462</c:v>
                </c:pt>
                <c:pt idx="47">
                  <c:v>379.118</c:v>
                </c:pt>
                <c:pt idx="48">
                  <c:v>600</c:v>
                </c:pt>
              </c:numCache>
            </c:numRef>
          </c:yVal>
          <c:smooth val="0"/>
        </c:ser>
        <c:dLbls>
          <c:numFmt formatCode="General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</c:dLbls>
        <c:axId val="2094734554"/>
        <c:axId val="2094734552"/>
      </c:scatterChart>
      <c:valAx>
        <c:axId val="209473455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000000"/>
                    </a:solidFill>
                    <a:latin typeface="Arial"/>
                  </a:rPr>
                  <a:t>Volume V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val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E5E7EB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000000"/>
                    </a:solidFill>
                    <a:latin typeface="Arial"/>
                  </a:rPr>
                  <a:t>Pressure P</a:t>
                </a:r>
              </a:p>
            </c:rich>
          </c:tx>
          <c:layout/>
          <c:overlay val="0"/>
        </c:title>
        <c:numFmt formatCode="General" sourceLinked="0"/>
        <c:majorTickMark val="none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000">      </a:defRPr>
          </a:pPr>
          <a:endParaRPr lang="en-US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presentation was prepared by Dr. Sandip Shripati Patil, Department of Physics, Shri Vijaysinha Yadav College, Pethvadgaon.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035040" y="-822960"/>
            <a:ext cx="4206240" cy="4206240"/>
          </a:xfrm>
          <a:prstGeom prst="ellipse">
            <a:avLst/>
          </a:prstGeom>
          <a:solidFill>
            <a:srgbClr val="E8710A">
              <a:alpha val="3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949440" y="2377440"/>
            <a:ext cx="3291840" cy="3291840"/>
          </a:xfrm>
          <a:prstGeom prst="ellipse">
            <a:avLst/>
          </a:prstGeom>
          <a:solidFill>
            <a:srgbClr val="FCA311">
              <a:alpha val="20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548640" y="502920"/>
            <a:ext cx="6400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CA3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B.Sc. II Year  |  Physics  |  Thermodynamics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097280"/>
            <a:ext cx="7315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Laws of Thermodynamics</a:t>
            </a:r>
            <a:endParaRPr lang="en-US" sz="44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201168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i="1" dirty="0">
                <a:solidFill>
                  <a:srgbClr val="CADCF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From Zeroth Law to Unattainability of Absolute Zero</a:t>
            </a:r>
            <a:endParaRPr lang="en-US" sz="20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3200400"/>
            <a:ext cx="64008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FCA3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Presented by</a:t>
            </a:r>
            <a:endParaRPr lang="en-US" sz="1200" dirty="0"/>
          </a:p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Sandip Shripati Patil</a:t>
            </a:r>
            <a:endParaRPr lang="en-US" sz="1200" dirty="0"/>
          </a:p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Department of Physics</a:t>
            </a:r>
            <a:endParaRPr lang="en-US" sz="1200" dirty="0"/>
          </a:p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Shri Vijaysinha Yadav College, Pethvadgaon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3F5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2860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Syllabus Roadmap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7772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E871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 blocks, one story: energy, direction, and limits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828032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S. S. Patil  |  Dept. of Physics, SVYC Pethvadgaon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229600" y="4828032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280160"/>
            <a:ext cx="3931920" cy="146304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000000">
                <a:alpha val="15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594360" y="1417320"/>
            <a:ext cx="292608" cy="292608"/>
          </a:xfrm>
          <a:prstGeom prst="ellipse">
            <a:avLst/>
          </a:prstGeom>
          <a:solidFill>
            <a:srgbClr val="14213D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60120" y="1371600"/>
            <a:ext cx="3337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Foundations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640080" y="1828800"/>
            <a:ext cx="3566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System, variables, equation of state, equilibrium, Zeroth law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4663440" y="1280160"/>
            <a:ext cx="3931920" cy="146304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000000">
                <a:alpha val="15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4800600" y="1417320"/>
            <a:ext cx="292608" cy="292608"/>
          </a:xfrm>
          <a:prstGeom prst="ellipse">
            <a:avLst/>
          </a:prstGeom>
          <a:solidFill>
            <a:srgbClr val="E8710A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5166360" y="1371600"/>
            <a:ext cx="3337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710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First Law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4846320" y="1828800"/>
            <a:ext cx="3566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Internal energy, heat to work, Cp &amp; Cv, processes, Cp - Cv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457200" y="2971800"/>
            <a:ext cx="3931920" cy="146304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000000">
                <a:alpha val="15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594360" y="3108960"/>
            <a:ext cx="292608" cy="292608"/>
          </a:xfrm>
          <a:prstGeom prst="ellipse">
            <a:avLst/>
          </a:prstGeom>
          <a:solidFill>
            <a:srgbClr val="0E7C86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960120" y="3063240"/>
            <a:ext cx="3337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E7C8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Second Law</a:t>
            </a:r>
            <a:endParaRPr lang="en-US" sz="1500" dirty="0"/>
          </a:p>
        </p:txBody>
      </p:sp>
      <p:sp>
        <p:nvSpPr>
          <p:cNvPr id="17" name="Text 15"/>
          <p:cNvSpPr txBox="1"/>
          <p:nvPr/>
        </p:nvSpPr>
        <p:spPr>
          <a:xfrm>
            <a:off x="640080" y="3520440"/>
            <a:ext cx="3566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Reversibility, Kelvin/Clausius, Carnot engine, cycle, theorem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4663440" y="2971800"/>
            <a:ext cx="3931920" cy="146304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000000">
                <a:alpha val="15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4800600" y="3108960"/>
            <a:ext cx="292608" cy="292608"/>
          </a:xfrm>
          <a:prstGeom prst="ellipse">
            <a:avLst/>
          </a:prstGeom>
          <a:solidFill>
            <a:srgbClr val="7A3E9D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166360" y="3063240"/>
            <a:ext cx="3337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7A3E9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Entropy &amp; Third Law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4846320" y="3520440"/>
            <a:ext cx="3566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Entropy concept, changes, unattainability of 0 K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3F5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2860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Thermodynamic System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7772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E871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chosen part of the universe under study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828032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S. S. Patil  |  Dept. of Physics, SVYC Pethvadgaon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229600" y="4828032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18872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System: the region or quantity of matter selected for study; everything outside is the surroundings; the separating surface is the boundary.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Boundary may be real or imaginary, fixed or movable, diathermic (allows heat) or adiabatic (no heat).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57200" y="2331720"/>
            <a:ext cx="265176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000000">
                <a:alpha val="15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594360" y="2468880"/>
            <a:ext cx="292608" cy="292608"/>
          </a:xfrm>
          <a:prstGeom prst="ellipse">
            <a:avLst/>
          </a:prstGeom>
          <a:solidFill>
            <a:srgbClr val="E8710A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60120" y="2423160"/>
            <a:ext cx="2057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710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Open system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640080" y="2880360"/>
            <a:ext cx="228600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Exchanges matter and energy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Ex: boiling water in open pan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3246120" y="2331720"/>
            <a:ext cx="265176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000000">
                <a:alpha val="15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3383280" y="2468880"/>
            <a:ext cx="292608" cy="292608"/>
          </a:xfrm>
          <a:prstGeom prst="ellipse">
            <a:avLst/>
          </a:prstGeom>
          <a:solidFill>
            <a:srgbClr val="0E7C86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3749040" y="2423160"/>
            <a:ext cx="2057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E7C8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Closed system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3429000" y="2880360"/>
            <a:ext cx="228600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Exchanges energy only, not matter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Ex: gas in a piston-cylinder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6035040" y="2331720"/>
            <a:ext cx="265176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000000">
                <a:alpha val="15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6172200" y="2468880"/>
            <a:ext cx="292608" cy="292608"/>
          </a:xfrm>
          <a:prstGeom prst="ellipse">
            <a:avLst/>
          </a:prstGeom>
          <a:solidFill>
            <a:srgbClr val="14213D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537960" y="2423160"/>
            <a:ext cx="2057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Isolated system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6217920" y="2880360"/>
            <a:ext cx="228600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exchange of matter or energy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Ex: ideal thermos flask</a:t>
            </a:r>
            <a:endParaRPr lang="en-US" sz="12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3F5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2860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Thermodynamic Variables &amp; Equation of State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7772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E871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Macroscopic coordinates that describe the state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828032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S. S. Patil  |  Dept. of Physics, SVYC Pethvadgaon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229600" y="4828032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234440"/>
            <a:ext cx="3931920" cy="1600200"/>
          </a:xfrm>
          <a:prstGeom prst="roundRect">
            <a:avLst>
              <a:gd name="adj" fmla="val 4571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000000">
                <a:alpha val="15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594360" y="1371600"/>
            <a:ext cx="292608" cy="292608"/>
          </a:xfrm>
          <a:prstGeom prst="ellipse">
            <a:avLst/>
          </a:prstGeom>
          <a:solidFill>
            <a:srgbClr val="E8710A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60120" y="1325880"/>
            <a:ext cx="3337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710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Extensive variables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640080" y="1783080"/>
            <a:ext cx="35661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Depend on the amount of matter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Volume V, mass, internal energy U, entropy S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4754880" y="1234440"/>
            <a:ext cx="3931920" cy="1600200"/>
          </a:xfrm>
          <a:prstGeom prst="roundRect">
            <a:avLst>
              <a:gd name="adj" fmla="val 4571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000000">
                <a:alpha val="15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4892040" y="1371600"/>
            <a:ext cx="292608" cy="292608"/>
          </a:xfrm>
          <a:prstGeom prst="ellipse">
            <a:avLst/>
          </a:prstGeom>
          <a:solidFill>
            <a:srgbClr val="0E7C86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5257800" y="1325880"/>
            <a:ext cx="3337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E7C8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Intensive variables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4937760" y="1783080"/>
            <a:ext cx="35661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Independent of amount of matter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Pressure P, temperature T, density</a:t>
            </a:r>
            <a:endParaRPr lang="en-US" sz="1250" dirty="0"/>
          </a:p>
        </p:txBody>
      </p:sp>
      <p:sp>
        <p:nvSpPr>
          <p:cNvPr id="14" name="Text 12"/>
          <p:cNvSpPr txBox="1"/>
          <p:nvPr/>
        </p:nvSpPr>
        <p:spPr>
          <a:xfrm>
            <a:off x="457200" y="3063240"/>
            <a:ext cx="39319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 variables (P, V, T) define the state; path-independent.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Equation of state relates them: f(P, V, T) = 0.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Ideal gas: PV = nRT  (R = 8.314 J/mol K).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4754880" y="3108960"/>
            <a:ext cx="3931920" cy="685800"/>
          </a:xfrm>
          <a:prstGeom prst="roundRect">
            <a:avLst>
              <a:gd name="adj" fmla="val 10667"/>
            </a:avLst>
          </a:prstGeom>
          <a:solidFill>
            <a:srgbClr val="14213D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4754880" y="3108960"/>
            <a:ext cx="39319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9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(P + a/V²)(V - b) = RT</a:t>
            </a:r>
            <a:endParaRPr lang="en-US" sz="1900" dirty="0"/>
          </a:p>
        </p:txBody>
      </p:sp>
      <p:sp>
        <p:nvSpPr>
          <p:cNvPr id="17" name="Text 15"/>
          <p:cNvSpPr txBox="1"/>
          <p:nvPr/>
        </p:nvSpPr>
        <p:spPr>
          <a:xfrm>
            <a:off x="4754880" y="3886200"/>
            <a:ext cx="39319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van der Waals equation for one mole of a real gas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3F5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2860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Thermodynamic Equilibrium &amp; Zeroth Law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7772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E871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Basis for the concept of temperature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828032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S. S. Patil  |  Dept. of Physics, SVYC Pethvadgaon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229600" y="4828032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188720"/>
            <a:ext cx="4023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system is in equilibrium when its variables do not change with time. It requires: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57200" y="1874520"/>
            <a:ext cx="411480" cy="411480"/>
          </a:xfrm>
          <a:prstGeom prst="ellipse">
            <a:avLst/>
          </a:prstGeom>
          <a:solidFill>
            <a:srgbClr val="0E7C8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457200" y="187452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1005840" y="1801368"/>
            <a:ext cx="34747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Mechanical equilibrium: no unbalanced forces (uniform P)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457200" y="2532888"/>
            <a:ext cx="411480" cy="411480"/>
          </a:xfrm>
          <a:prstGeom prst="ellipse">
            <a:avLst/>
          </a:prstGeom>
          <a:solidFill>
            <a:srgbClr val="0E7C8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457200" y="2532888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1005840" y="2459736"/>
            <a:ext cx="34747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Thermal equilibrium: no temperature difference (uniform T)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457200" y="3191256"/>
            <a:ext cx="411480" cy="411480"/>
          </a:xfrm>
          <a:prstGeom prst="ellipse">
            <a:avLst/>
          </a:prstGeom>
          <a:solidFill>
            <a:srgbClr val="0E7C86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457200" y="3191256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1005840" y="3118104"/>
            <a:ext cx="34747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Chemical equilibrium: no change in composition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4754880" y="1234440"/>
            <a:ext cx="3931920" cy="3383280"/>
          </a:xfrm>
          <a:prstGeom prst="roundRect">
            <a:avLst>
              <a:gd name="adj" fmla="val 216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000000">
                <a:alpha val="15000"/>
              </a:srgbClr>
            </a:outerShdw>
          </a:effectLst>
        </p:spPr>
      </p:sp>
      <p:sp>
        <p:nvSpPr>
          <p:cNvPr id="17" name="Text 15"/>
          <p:cNvSpPr txBox="1"/>
          <p:nvPr/>
        </p:nvSpPr>
        <p:spPr>
          <a:xfrm>
            <a:off x="4937760" y="132588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E8710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Zeroth Law</a:t>
            </a:r>
            <a:endParaRPr lang="en-US" sz="1800" dirty="0"/>
          </a:p>
        </p:txBody>
      </p:sp>
      <p:sp>
        <p:nvSpPr>
          <p:cNvPr id="18" name="Text 16"/>
          <p:cNvSpPr txBox="1"/>
          <p:nvPr/>
        </p:nvSpPr>
        <p:spPr>
          <a:xfrm>
            <a:off x="4937760" y="1737360"/>
            <a:ext cx="35661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A is in thermal equilibrium with C, and B is in thermal equilibrium with C, then A and B are in thermal equilibrium with each other.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5120640" y="3017520"/>
            <a:ext cx="640080" cy="640080"/>
          </a:xfrm>
          <a:prstGeom prst="ellipse">
            <a:avLst/>
          </a:prstGeom>
          <a:solidFill>
            <a:srgbClr val="14213D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120640" y="301752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endParaRPr lang="en-US" sz="1800" dirty="0"/>
          </a:p>
        </p:txBody>
      </p:sp>
      <p:sp>
        <p:nvSpPr>
          <p:cNvPr id="21" name="Shape 19"/>
          <p:cNvSpPr/>
          <p:nvPr/>
        </p:nvSpPr>
        <p:spPr>
          <a:xfrm>
            <a:off x="6583680" y="3017520"/>
            <a:ext cx="640080" cy="640080"/>
          </a:xfrm>
          <a:prstGeom prst="ellipse">
            <a:avLst/>
          </a:prstGeom>
          <a:solidFill>
            <a:srgbClr val="E8710A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6583680" y="301752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endParaRPr lang="en-US" sz="1800" dirty="0"/>
          </a:p>
        </p:txBody>
      </p:sp>
      <p:sp>
        <p:nvSpPr>
          <p:cNvPr id="23" name="Shape 21"/>
          <p:cNvSpPr/>
          <p:nvPr/>
        </p:nvSpPr>
        <p:spPr>
          <a:xfrm>
            <a:off x="7863840" y="3017520"/>
            <a:ext cx="640080" cy="640080"/>
          </a:xfrm>
          <a:prstGeom prst="ellipse">
            <a:avLst/>
          </a:prstGeom>
          <a:solidFill>
            <a:srgbClr val="14213D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7863840" y="301752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endParaRPr lang="en-US" sz="1800" dirty="0"/>
          </a:p>
        </p:txBody>
      </p:sp>
      <p:sp>
        <p:nvSpPr>
          <p:cNvPr id="25" name="Text 23"/>
          <p:cNvSpPr txBox="1"/>
          <p:nvPr/>
        </p:nvSpPr>
        <p:spPr>
          <a:xfrm>
            <a:off x="4937760" y="3886200"/>
            <a:ext cx="3566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Significance: defines temperature; makes thermometers possible.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3F5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2860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Internal Energy (U)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7772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E871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microscopic energy stored in the system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828032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S. S. Patil  |  Dept. of Physics, SVYC Pethvadgaon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229600" y="4828032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188720"/>
            <a:ext cx="47548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4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Sum of kinetic and potential energies of all molecules.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4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state function: depends only on initial and final states, not on the path.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4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an ideal gas, U depends only on temperature (Joule's law).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4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Change dU is an exact differential; heat and work are not.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4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 mole of ideal gas: dU = Cv dT.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5486400" y="1371600"/>
            <a:ext cx="3200400" cy="1005840"/>
          </a:xfrm>
          <a:prstGeom prst="roundRect">
            <a:avLst>
              <a:gd name="adj" fmla="val 7273"/>
            </a:avLst>
          </a:prstGeom>
          <a:solidFill>
            <a:srgbClr val="14213D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486400" y="1371600"/>
            <a:ext cx="32004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ΔU = U₂ - U₁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5486400" y="2606040"/>
            <a:ext cx="3200400" cy="1005840"/>
          </a:xfrm>
          <a:prstGeom prst="roundRect">
            <a:avLst>
              <a:gd name="adj" fmla="val 7273"/>
            </a:avLst>
          </a:prstGeom>
          <a:solidFill>
            <a:srgbClr val="14213D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5486400" y="2606040"/>
            <a:ext cx="32004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dU = n Cv dT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5486400" y="3703320"/>
            <a:ext cx="3200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Ideal gas, any process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3F5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2860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First Law of Thermodynamics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7772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E871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Law of conservation of energy applied to heat and work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828032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S. S. Patil  |  Dept. of Physics, SVYC Pethvadgaon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229600" y="4828032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188720"/>
            <a:ext cx="45720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4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Heat supplied to a system equals the increase in internal energy plus the external work done by the system.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4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 convention: Q &gt; 0 heat absorbed; W &gt; 0 work done by system.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57200" y="2743200"/>
            <a:ext cx="4572000" cy="822960"/>
          </a:xfrm>
          <a:prstGeom prst="roundRect">
            <a:avLst>
              <a:gd name="adj" fmla="val 8889"/>
            </a:avLst>
          </a:prstGeom>
          <a:solidFill>
            <a:srgbClr val="14213D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457200" y="2743200"/>
            <a:ext cx="45720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dQ = dU + dW = dU + P dV</a:t>
            </a:r>
            <a:endParaRPr lang="en-US" sz="2400" dirty="0"/>
          </a:p>
        </p:txBody>
      </p:sp>
      <p:sp>
        <p:nvSpPr>
          <p:cNvPr id="9" name="Shape 7"/>
          <p:cNvSpPr/>
          <p:nvPr/>
        </p:nvSpPr>
        <p:spPr>
          <a:xfrm>
            <a:off x="5303520" y="1234440"/>
            <a:ext cx="3383280" cy="3246120"/>
          </a:xfrm>
          <a:prstGeom prst="roundRect">
            <a:avLst>
              <a:gd name="adj" fmla="val 2254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000000">
                <a:alpha val="15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5440680" y="1371600"/>
            <a:ext cx="292608" cy="292608"/>
          </a:xfrm>
          <a:prstGeom prst="ellipse">
            <a:avLst/>
          </a:prstGeom>
          <a:solidFill>
            <a:srgbClr val="0E7C8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806440" y="1325880"/>
            <a:ext cx="2788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E7C8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Consequences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486400" y="1783080"/>
            <a:ext cx="3017520" cy="2606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Energy can neither be created nor destroyed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Perpetual motion machine of the first kind is impossible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Equivalence of heat and work: W = J Q, J = 4.18 J/cal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Says nothing about direction of a process</a:t>
            </a:r>
            <a:endParaRPr lang="en-US" sz="12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3F5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2860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Conversion of Heat into Work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7772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E871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 done by an expanding gas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828032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S. S. Patil  |  Dept. of Physics, SVYC Pethvadgaon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229600" y="4828032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188720"/>
            <a:ext cx="45720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3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Gas in a cylinder with a movable piston (area A) at pressure P.</a:t>
            </a:r>
            <a:endParaRPr lang="en-US" sz="13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3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Small displacement dx: dW = F dx = P A dx = P dV.</a:t>
            </a:r>
            <a:endParaRPr lang="en-US" sz="13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3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work: area under the P-V curve.</a:t>
            </a:r>
            <a:endParaRPr lang="en-US" sz="13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3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 depends on the path, hence dW is inexact.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457200" y="3291840"/>
            <a:ext cx="4572000" cy="822960"/>
          </a:xfrm>
          <a:prstGeom prst="roundRect">
            <a:avLst>
              <a:gd name="adj" fmla="val 8889"/>
            </a:avLst>
          </a:prstGeom>
          <a:solidFill>
            <a:srgbClr val="14213D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457200" y="3291840"/>
            <a:ext cx="45720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 = ∫ P dV  (V₁ → V₂)</a:t>
            </a:r>
            <a:endParaRPr lang="en-US" sz="2400" dirty="0"/>
          </a:p>
        </p:txBody>
      </p:sp>
      <p:sp>
        <p:nvSpPr>
          <p:cNvPr id="9" name="Shape 7"/>
          <p:cNvSpPr/>
          <p:nvPr/>
        </p:nvSpPr>
        <p:spPr>
          <a:xfrm>
            <a:off x="5303520" y="1234440"/>
            <a:ext cx="3383280" cy="3246120"/>
          </a:xfrm>
          <a:prstGeom prst="roundRect">
            <a:avLst>
              <a:gd name="adj" fmla="val 2254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000000">
                <a:alpha val="15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5440680" y="1371600"/>
            <a:ext cx="292608" cy="292608"/>
          </a:xfrm>
          <a:prstGeom prst="ellipse">
            <a:avLst/>
          </a:prstGeom>
          <a:solidFill>
            <a:srgbClr val="E8710A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806440" y="1325880"/>
            <a:ext cx="2788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710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Heat engine idea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486400" y="1783080"/>
            <a:ext cx="3017520" cy="2606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Engine absorbs Q₁ from a hot source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Converts part into work W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Rejects Q₂ to a cold sink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Complete conversion is impossible (Second Law)</a:t>
            </a:r>
            <a:endParaRPr lang="en-US" sz="12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3F5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2860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Specific Heats Cp and Cv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7772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E871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Heat needed to raise temperature of one mole by 1 K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828032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S. S. Patil  |  Dept. of Physics, SVYC Pethvadgaon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229600" y="4828032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234440"/>
            <a:ext cx="3931920" cy="201168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000000">
                <a:alpha val="15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594360" y="1371600"/>
            <a:ext cx="292608" cy="292608"/>
          </a:xfrm>
          <a:prstGeom prst="ellipse">
            <a:avLst/>
          </a:prstGeom>
          <a:solidFill>
            <a:srgbClr val="0E7C8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60120" y="1325880"/>
            <a:ext cx="3337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E7C8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Cv: constant volume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640080" y="1783080"/>
            <a:ext cx="35661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dV = 0, so dW = 0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heat raises internal energy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Cv = (dQ/dT)ᵥ = (dU/dT)ᵥ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4754880" y="1234440"/>
            <a:ext cx="3931920" cy="201168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000000">
                <a:alpha val="15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4892040" y="1371600"/>
            <a:ext cx="292608" cy="292608"/>
          </a:xfrm>
          <a:prstGeom prst="ellipse">
            <a:avLst/>
          </a:prstGeom>
          <a:solidFill>
            <a:srgbClr val="E8710A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5257800" y="1325880"/>
            <a:ext cx="3337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710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Cp: constant pressure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4937760" y="1783080"/>
            <a:ext cx="35661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Gas expands and does work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Heat goes to U and work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Cp = (dQ/dT)ₚ, so Cp &gt; Cv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457200" y="3520440"/>
            <a:ext cx="3931920" cy="822960"/>
          </a:xfrm>
          <a:prstGeom prst="roundRect">
            <a:avLst>
              <a:gd name="adj" fmla="val 8889"/>
            </a:avLst>
          </a:prstGeom>
          <a:solidFill>
            <a:srgbClr val="14213D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457200" y="3520440"/>
            <a:ext cx="39319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γ = Cp / Cv &gt; 1</a:t>
            </a:r>
            <a:endParaRPr lang="en-US" sz="2400" dirty="0"/>
          </a:p>
        </p:txBody>
      </p:sp>
      <p:sp>
        <p:nvSpPr>
          <p:cNvPr id="16" name="Text 14"/>
          <p:cNvSpPr txBox="1"/>
          <p:nvPr/>
        </p:nvSpPr>
        <p:spPr>
          <a:xfrm>
            <a:off x="4754880" y="3474720"/>
            <a:ext cx="39319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3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Monatomic gas: γ = 5/3 = 1.67</a:t>
            </a:r>
            <a:endParaRPr lang="en-US" sz="13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3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Diatomic gas: γ = 7/5 = 1.40</a:t>
            </a:r>
            <a:endParaRPr lang="en-US" sz="13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3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Polyatomic gas: γ ≈ 1.33</a:t>
            </a:r>
            <a:endParaRPr lang="en-US" sz="13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3F5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2860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Applications of the First Law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7772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E871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 basic processes for an ideal gas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828032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S. S. Patil  |  Dept. of Physics, SVYC Pethvadgaon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229600" y="4828032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80160"/>
          <a:ext cx="8229600" cy="914400"/>
        </p:xfrm>
        <a:graphic>
          <a:graphicData uri="http://schemas.openxmlformats.org/drawingml/2006/table">
            <a:tbl>
              <a:tblPr/>
              <a:tblGrid>
                <a:gridCol w="1463040"/>
                <a:gridCol w="1463040"/>
                <a:gridCol w="2194560"/>
                <a:gridCol w="1371600"/>
                <a:gridCol w="1737360"/>
              </a:tblGrid>
              <a:tr h="5029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Process</a:t>
                      </a:r>
                      <a:endParaRPr lang="en-US" sz="13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213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Condition</a:t>
                      </a:r>
                      <a:endParaRPr lang="en-US" sz="13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213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Work W</a:t>
                      </a:r>
                      <a:endParaRPr lang="en-US" sz="13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213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ΔU</a:t>
                      </a:r>
                      <a:endParaRPr lang="en-US" sz="13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213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Heat Q</a:t>
                      </a:r>
                      <a:endParaRPr lang="en-US" sz="13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213D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b="1" dirty="0">
                          <a:solidFill>
                            <a:srgbClr val="1F29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Isothermal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1F29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 constant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1F29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nRT ln(V₂/V₁)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1F29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1F29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= W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b="1" dirty="0">
                          <a:solidFill>
                            <a:srgbClr val="1F29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Adiabatic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1F29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 = 0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1F29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(P₁V₁ - P₂V₂)/(γ-1)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1F29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-W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1F29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b="1" dirty="0">
                          <a:solidFill>
                            <a:srgbClr val="1F29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Isochoric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1F29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 constant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1F29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1F29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Cv ΔT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1F29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Cv ΔT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b="1" dirty="0">
                          <a:solidFill>
                            <a:srgbClr val="1F29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Isobaric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1F29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 constant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1F29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 (V₂ - V₁)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1F29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Cv ΔT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1F29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Cp ΔT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Text 4"/>
          <p:cNvSpPr txBox="1"/>
          <p:nvPr/>
        </p:nvSpPr>
        <p:spPr>
          <a:xfrm>
            <a:off x="457200" y="402336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E871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four follow from dQ = dU + P dV with the given constraint.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3F5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2860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Isothermal vs Adiabatic Curves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7772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E871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adiabatic curve is steeper on a P-V diagram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828032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S. S. Patil  |  Dept. of Physics, SVYC Pethvadgaon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229600" y="4828032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00" dirty="0"/>
          </a:p>
        </p:txBody>
      </p:sp>
      <p:graphicFrame>
        <p:nvGraphicFramePr>
          <p:cNvPr id="6" name="Chart 0" descr=""/>
          <p:cNvGraphicFramePr/>
          <p:nvPr/>
        </p:nvGraphicFramePr>
        <p:xfrm>
          <a:off x="365760" y="1188720"/>
          <a:ext cx="5120640" cy="34747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5669280" y="1234440"/>
            <a:ext cx="3017520" cy="3246120"/>
          </a:xfrm>
          <a:prstGeom prst="roundRect">
            <a:avLst>
              <a:gd name="adj" fmla="val 2424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000000">
                <a:alpha val="15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5806440" y="1371600"/>
            <a:ext cx="292608" cy="292608"/>
          </a:xfrm>
          <a:prstGeom prst="ellipse">
            <a:avLst/>
          </a:prstGeom>
          <a:solidFill>
            <a:srgbClr val="14213D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6172200" y="1325880"/>
            <a:ext cx="2423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Slopes at same point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852160" y="1783080"/>
            <a:ext cx="2651760" cy="2606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Isothermal: dP/dV = -P/V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Adiabatic: dP/dV = -γP/V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 adiabatic slope is γ times the isothermal slope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adiabatic expansion gas cools (T falls)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3F5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2860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Relation between Cp and Cv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7772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E871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Mayer's relation: Cp - Cv = R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828032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S. S. Patil  |  Dept. of Physics, SVYC Pethvadgaon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229600" y="4828032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280160"/>
            <a:ext cx="411480" cy="411480"/>
          </a:xfrm>
          <a:prstGeom prst="ellipse">
            <a:avLst/>
          </a:prstGeom>
          <a:solidFill>
            <a:srgbClr val="0E7C8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457200" y="128016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1005840" y="1207008"/>
            <a:ext cx="4206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Heat 1 mole at constant volume: dQ = Cv dT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457200" y="1938528"/>
            <a:ext cx="411480" cy="411480"/>
          </a:xfrm>
          <a:prstGeom prst="ellipse">
            <a:avLst/>
          </a:prstGeom>
          <a:solidFill>
            <a:srgbClr val="0E7C86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57200" y="1938528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1005840" y="1865376"/>
            <a:ext cx="4206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 constant pressure: Cp dT = dU + P dV = Cv dT + P dV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457200" y="2596896"/>
            <a:ext cx="411480" cy="411480"/>
          </a:xfrm>
          <a:prstGeom prst="ellipse">
            <a:avLst/>
          </a:prstGeom>
          <a:solidFill>
            <a:srgbClr val="0E7C86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57200" y="2596896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1005840" y="2523744"/>
            <a:ext cx="4206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1 mole, PV = RT, so at constant P: P dV = R dT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457200" y="3255264"/>
            <a:ext cx="411480" cy="411480"/>
          </a:xfrm>
          <a:prstGeom prst="ellipse">
            <a:avLst/>
          </a:prstGeom>
          <a:solidFill>
            <a:srgbClr val="0E7C86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457200" y="3255264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1005840" y="3182112"/>
            <a:ext cx="4206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Therefore Cp dT = Cv dT + R dT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5486400" y="1371600"/>
            <a:ext cx="3200400" cy="914400"/>
          </a:xfrm>
          <a:prstGeom prst="roundRect">
            <a:avLst>
              <a:gd name="adj" fmla="val 8000"/>
            </a:avLst>
          </a:prstGeom>
          <a:solidFill>
            <a:srgbClr val="14213D"/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5486400" y="1371600"/>
            <a:ext cx="3200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Cp - Cv = R</a:t>
            </a:r>
            <a:endParaRPr lang="en-US" sz="2600" dirty="0"/>
          </a:p>
        </p:txBody>
      </p:sp>
      <p:sp>
        <p:nvSpPr>
          <p:cNvPr id="20" name="Text 18"/>
          <p:cNvSpPr txBox="1"/>
          <p:nvPr/>
        </p:nvSpPr>
        <p:spPr>
          <a:xfrm>
            <a:off x="5486400" y="2560320"/>
            <a:ext cx="32004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Extra heat in Cp goes into external work.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 = 8.314 J/mol K = 1.987 cal/mol K.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Cv = R/(γ-1), Cp = γR/(γ-1)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3F5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2860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Work Done in an Isothermal Process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7772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E871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 constant, so PV = constant (Boyle's law)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828032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S. S. Patil  |  Dept. of Physics, SVYC Pethvadgaon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229600" y="4828032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280160"/>
            <a:ext cx="411480" cy="411480"/>
          </a:xfrm>
          <a:prstGeom prst="ellipse">
            <a:avLst/>
          </a:prstGeom>
          <a:solidFill>
            <a:srgbClr val="0E7C8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457200" y="128016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1005840" y="1207008"/>
            <a:ext cx="4206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 = ∫ P dV from V₁ to V₂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457200" y="1938528"/>
            <a:ext cx="411480" cy="411480"/>
          </a:xfrm>
          <a:prstGeom prst="ellipse">
            <a:avLst/>
          </a:prstGeom>
          <a:solidFill>
            <a:srgbClr val="0E7C86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57200" y="1938528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1005840" y="1865376"/>
            <a:ext cx="4206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P = RT/V for one mole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457200" y="2596896"/>
            <a:ext cx="411480" cy="411480"/>
          </a:xfrm>
          <a:prstGeom prst="ellipse">
            <a:avLst/>
          </a:prstGeom>
          <a:solidFill>
            <a:srgbClr val="0E7C86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57200" y="2596896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1005840" y="2523744"/>
            <a:ext cx="4206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 = RT ∫ dV/V = RT ln(V₂/V₁)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457200" y="3255264"/>
            <a:ext cx="411480" cy="411480"/>
          </a:xfrm>
          <a:prstGeom prst="ellipse">
            <a:avLst/>
          </a:prstGeom>
          <a:solidFill>
            <a:srgbClr val="0E7C86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457200" y="3255264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1005840" y="3182112"/>
            <a:ext cx="4206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Since P₁V₁ = P₂V₂: W = RT ln(P₁/P₂)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5486400" y="1371600"/>
            <a:ext cx="3200400" cy="914400"/>
          </a:xfrm>
          <a:prstGeom prst="roundRect">
            <a:avLst>
              <a:gd name="adj" fmla="val 8000"/>
            </a:avLst>
          </a:prstGeom>
          <a:solidFill>
            <a:srgbClr val="14213D"/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5486400" y="1371600"/>
            <a:ext cx="3200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 = RT ln(V₂/V₁)</a:t>
            </a:r>
            <a:endParaRPr lang="en-US" sz="2200" dirty="0"/>
          </a:p>
        </p:txBody>
      </p:sp>
      <p:sp>
        <p:nvSpPr>
          <p:cNvPr id="20" name="Text 18"/>
          <p:cNvSpPr txBox="1"/>
          <p:nvPr/>
        </p:nvSpPr>
        <p:spPr>
          <a:xfrm>
            <a:off x="5486400" y="2560320"/>
            <a:ext cx="32004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ΔU = 0, so Q = W: all heat absorbed becomes work.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Slow process in contact with a heat reservoir.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Expansion: W &gt; 0; compression: W &lt; 0.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3F5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2860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Adiabatic Process &amp; Work Done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7772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E871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heat exchange: dQ = 0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828032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S. S. Patil  |  Dept. of Physics, SVYC Pethvadgaon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229600" y="4828032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234440"/>
            <a:ext cx="411480" cy="411480"/>
          </a:xfrm>
          <a:prstGeom prst="ellipse">
            <a:avLst/>
          </a:prstGeom>
          <a:solidFill>
            <a:srgbClr val="0E7C8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457200" y="12344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1005840" y="1161288"/>
            <a:ext cx="43891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dQ = 0 gives Cv dT + P dV = 0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457200" y="1892808"/>
            <a:ext cx="411480" cy="411480"/>
          </a:xfrm>
          <a:prstGeom prst="ellipse">
            <a:avLst/>
          </a:prstGeom>
          <a:solidFill>
            <a:srgbClr val="0E7C86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57200" y="1892808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1005840" y="1819656"/>
            <a:ext cx="43891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Using PV = RT and Cp - Cv = R, obtain dP/P + γ dV/V = 0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457200" y="2551176"/>
            <a:ext cx="411480" cy="411480"/>
          </a:xfrm>
          <a:prstGeom prst="ellipse">
            <a:avLst/>
          </a:prstGeom>
          <a:solidFill>
            <a:srgbClr val="0E7C86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57200" y="2551176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1005840" y="2478024"/>
            <a:ext cx="43891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Integrate: PV^γ = constant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457200" y="3209544"/>
            <a:ext cx="411480" cy="411480"/>
          </a:xfrm>
          <a:prstGeom prst="ellipse">
            <a:avLst/>
          </a:prstGeom>
          <a:solidFill>
            <a:srgbClr val="0E7C86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457200" y="3209544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1005840" y="3136392"/>
            <a:ext cx="43891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Equivalent: TV^(γ-1) = const, T^γ P^(1-γ) = const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457200" y="3867912"/>
            <a:ext cx="411480" cy="411480"/>
          </a:xfrm>
          <a:prstGeom prst="ellipse">
            <a:avLst/>
          </a:prstGeom>
          <a:solidFill>
            <a:srgbClr val="0E7C86"/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457200" y="3867912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400" dirty="0"/>
          </a:p>
        </p:txBody>
      </p:sp>
      <p:sp>
        <p:nvSpPr>
          <p:cNvPr id="20" name="Text 18"/>
          <p:cNvSpPr txBox="1"/>
          <p:nvPr/>
        </p:nvSpPr>
        <p:spPr>
          <a:xfrm>
            <a:off x="1005840" y="3794760"/>
            <a:ext cx="43891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 = ∫ P dV = (P₁V₁ - P₂V₂)/(γ - 1) = R(T₁ - T₂)/(γ - 1)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5669280" y="1371600"/>
            <a:ext cx="3017520" cy="914400"/>
          </a:xfrm>
          <a:prstGeom prst="roundRect">
            <a:avLst>
              <a:gd name="adj" fmla="val 8000"/>
            </a:avLst>
          </a:prstGeom>
          <a:solidFill>
            <a:srgbClr val="14213D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5669280" y="1371600"/>
            <a:ext cx="30175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PV^γ = constant</a:t>
            </a:r>
            <a:endParaRPr lang="en-US" sz="2200" dirty="0"/>
          </a:p>
        </p:txBody>
      </p:sp>
      <p:sp>
        <p:nvSpPr>
          <p:cNvPr id="23" name="Text 21"/>
          <p:cNvSpPr txBox="1"/>
          <p:nvPr/>
        </p:nvSpPr>
        <p:spPr>
          <a:xfrm>
            <a:off x="5669280" y="2560320"/>
            <a:ext cx="30175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 comes from internal energy: W = -ΔU.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Expansion cools the gas; compression heats it.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Ex: cloud formation, diesel engine ignition.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3F5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2860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Reversible &amp; Irreversible Processes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7772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E871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 the system and surroundings both be restored?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828032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S. S. Patil  |  Dept. of Physics, SVYC Pethvadgaon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229600" y="4828032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234440"/>
            <a:ext cx="3931920" cy="2743200"/>
          </a:xfrm>
          <a:prstGeom prst="roundRect">
            <a:avLst>
              <a:gd name="adj" fmla="val 2667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000000">
                <a:alpha val="15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594360" y="1371600"/>
            <a:ext cx="292608" cy="292608"/>
          </a:xfrm>
          <a:prstGeom prst="ellipse">
            <a:avLst/>
          </a:prstGeom>
          <a:solidFill>
            <a:srgbClr val="0E7C8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60120" y="1325880"/>
            <a:ext cx="3337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E7C8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Reversible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640080" y="1783080"/>
            <a:ext cx="356616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Infinitely slow, quasi-static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Passes through equilibrium states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friction, no dissipation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Retracing the path restores everything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Ideal limit; never fully achieved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4754880" y="1234440"/>
            <a:ext cx="3931920" cy="2743200"/>
          </a:xfrm>
          <a:prstGeom prst="roundRect">
            <a:avLst>
              <a:gd name="adj" fmla="val 2667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000000">
                <a:alpha val="15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4892040" y="1371600"/>
            <a:ext cx="292608" cy="292608"/>
          </a:xfrm>
          <a:prstGeom prst="ellipse">
            <a:avLst/>
          </a:prstGeom>
          <a:solidFill>
            <a:srgbClr val="E8710A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5257800" y="1325880"/>
            <a:ext cx="3337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710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Irreversible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4937760" y="1783080"/>
            <a:ext cx="356616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Occurs at finite rate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Friction, viscosity, sudden expansion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Heat flow across finite temperature difference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Diffusion, mixing, free expansion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natural processes</a:t>
            </a:r>
            <a:endParaRPr lang="en-US" sz="1250" dirty="0"/>
          </a:p>
        </p:txBody>
      </p:sp>
      <p:sp>
        <p:nvSpPr>
          <p:cNvPr id="14" name="Text 12"/>
          <p:cNvSpPr txBox="1"/>
          <p:nvPr/>
        </p:nvSpPr>
        <p:spPr>
          <a:xfrm>
            <a:off x="457200" y="416052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i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Irreversibility gives the direction of time and leads to the Second Law.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3F5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2860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Second Law of Thermodynamics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7772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E871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fixes the direction of natural processes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828032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S. S. Patil  |  Dept. of Physics, SVYC Pethvadgaon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229600" y="4828032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234440"/>
            <a:ext cx="3931920" cy="2377440"/>
          </a:xfrm>
          <a:prstGeom prst="roundRect">
            <a:avLst>
              <a:gd name="adj" fmla="val 3077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000000">
                <a:alpha val="15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594360" y="1371600"/>
            <a:ext cx="292608" cy="292608"/>
          </a:xfrm>
          <a:prstGeom prst="ellipse">
            <a:avLst/>
          </a:prstGeom>
          <a:solidFill>
            <a:srgbClr val="E8710A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60120" y="1325880"/>
            <a:ext cx="3337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710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Kelvin-Planck statement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640080" y="1783080"/>
            <a:ext cx="35661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is impossible to construct a cyclic engine that absorbs heat from one reservoir and converts it entirely into work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engine has 100% efficiency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4754880" y="1234440"/>
            <a:ext cx="3931920" cy="2377440"/>
          </a:xfrm>
          <a:prstGeom prst="roundRect">
            <a:avLst>
              <a:gd name="adj" fmla="val 3077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000000">
                <a:alpha val="15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4892040" y="1371600"/>
            <a:ext cx="292608" cy="292608"/>
          </a:xfrm>
          <a:prstGeom prst="ellipse">
            <a:avLst/>
          </a:prstGeom>
          <a:solidFill>
            <a:srgbClr val="0E7C86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5257800" y="1325880"/>
            <a:ext cx="3337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E7C8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Clausius statement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4937760" y="1783080"/>
            <a:ext cx="35661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Heat cannot flow by itself from a colder to a hotter body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refrigerator needs external work</a:t>
            </a:r>
            <a:endParaRPr lang="en-US" sz="1250" dirty="0"/>
          </a:p>
        </p:txBody>
      </p:sp>
      <p:sp>
        <p:nvSpPr>
          <p:cNvPr id="14" name="Text 12"/>
          <p:cNvSpPr txBox="1"/>
          <p:nvPr/>
        </p:nvSpPr>
        <p:spPr>
          <a:xfrm>
            <a:off x="457200" y="384048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Both statements are equivalent: violating one violates the other. Perpetual motion of the second kind is impossible.</a:t>
            </a:r>
            <a:endParaRPr lang="en-US" sz="13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3F5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2860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Carnot's Ideal Heat Engine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7772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E871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Sadi Carnot, 1824: the most efficient engine between two temperatures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828032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S. S. Patil  |  Dept. of Physics, SVYC Pethvadgaon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229600" y="4828032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48640" y="1280160"/>
            <a:ext cx="2377440" cy="731520"/>
          </a:xfrm>
          <a:prstGeom prst="roundRect">
            <a:avLst>
              <a:gd name="adj" fmla="val 10000"/>
            </a:avLst>
          </a:prstGeom>
          <a:solidFill>
            <a:srgbClr val="E8710A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1280160"/>
            <a:ext cx="23774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Source  T₁ (hot)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48640" y="3657600"/>
            <a:ext cx="2377440" cy="731520"/>
          </a:xfrm>
          <a:prstGeom prst="roundRect">
            <a:avLst>
              <a:gd name="adj" fmla="val 10000"/>
            </a:avLst>
          </a:prstGeom>
          <a:solidFill>
            <a:srgbClr val="0E7C86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548640" y="3657600"/>
            <a:ext cx="23774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Sink  T₂ (cold)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822960" y="2331720"/>
            <a:ext cx="1828800" cy="868680"/>
          </a:xfrm>
          <a:prstGeom prst="roundRect">
            <a:avLst>
              <a:gd name="adj" fmla="val 8421"/>
            </a:avLst>
          </a:prstGeom>
          <a:solidFill>
            <a:srgbClr val="14213D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822960" y="2331720"/>
            <a:ext cx="182880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Working substance (ideal gas)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1737360" y="2011680"/>
            <a:ext cx="0" cy="320040"/>
          </a:xfrm>
          <a:prstGeom prst="line">
            <a:avLst/>
          </a:prstGeom>
          <a:noFill/>
          <a:ln w="38100">
            <a:solidFill>
              <a:srgbClr val="E8710A"/>
            </a:solidFill>
            <a:prstDash val="solid"/>
            <a:tailEnd type="triangle"/>
          </a:ln>
        </p:spPr>
      </p:sp>
      <p:sp>
        <p:nvSpPr>
          <p:cNvPr id="13" name="Shape 11"/>
          <p:cNvSpPr/>
          <p:nvPr/>
        </p:nvSpPr>
        <p:spPr>
          <a:xfrm>
            <a:off x="1737360" y="3200400"/>
            <a:ext cx="0" cy="457200"/>
          </a:xfrm>
          <a:prstGeom prst="line">
            <a:avLst/>
          </a:prstGeom>
          <a:noFill/>
          <a:ln w="38100">
            <a:solidFill>
              <a:srgbClr val="0E7C86"/>
            </a:solidFill>
            <a:prstDash val="solid"/>
            <a:tailEnd type="triangle"/>
          </a:ln>
        </p:spPr>
      </p:sp>
      <p:sp>
        <p:nvSpPr>
          <p:cNvPr id="14" name="Text 12"/>
          <p:cNvSpPr txBox="1"/>
          <p:nvPr/>
        </p:nvSpPr>
        <p:spPr>
          <a:xfrm>
            <a:off x="1828800" y="201168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E8710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Q₁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1828800" y="329184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E7C8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Q₂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2651760" y="2743200"/>
            <a:ext cx="914400" cy="0"/>
          </a:xfrm>
          <a:prstGeom prst="line">
            <a:avLst/>
          </a:prstGeom>
          <a:noFill/>
          <a:ln w="38100">
            <a:solidFill>
              <a:srgbClr val="14213D"/>
            </a:solidFill>
            <a:prstDash val="solid"/>
            <a:tailEnd type="triangle"/>
          </a:ln>
        </p:spPr>
      </p:sp>
      <p:sp>
        <p:nvSpPr>
          <p:cNvPr id="17" name="Text 15"/>
          <p:cNvSpPr txBox="1"/>
          <p:nvPr/>
        </p:nvSpPr>
        <p:spPr>
          <a:xfrm>
            <a:off x="3611880" y="256032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 = Q₁ - Q₂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5394960" y="1234440"/>
            <a:ext cx="3291840" cy="3246120"/>
          </a:xfrm>
          <a:prstGeom prst="roundRect">
            <a:avLst>
              <a:gd name="adj" fmla="val 2254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000000">
                <a:alpha val="15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5532120" y="1371600"/>
            <a:ext cx="292608" cy="292608"/>
          </a:xfrm>
          <a:prstGeom prst="ellipse">
            <a:avLst/>
          </a:prstGeom>
          <a:solidFill>
            <a:srgbClr val="14213D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897880" y="1325880"/>
            <a:ext cx="2697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Components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577840" y="1783080"/>
            <a:ext cx="2926080" cy="2606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 at T₁ (infinite heat capacity)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Sink at T₂ &lt; T₁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Insulating stand (adiabatic)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Cylinder with perfectly conducting base, non-conducting walls, frictionless piston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Ideal gas as working substance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3F5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2860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Carnot Cycle: Working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7772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E871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isothermal and two adiabatic reversible steps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828032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S. S. Patil  |  Dept. of Physics, SVYC Pethvadgaon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229600" y="4828032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234440"/>
            <a:ext cx="8229600" cy="713232"/>
          </a:xfrm>
          <a:prstGeom prst="roundRect">
            <a:avLst>
              <a:gd name="adj" fmla="val 1025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63500" dist="25400" dir="5400000">
              <a:srgbClr val="000000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640080" y="1389888"/>
            <a:ext cx="402336" cy="402336"/>
          </a:xfrm>
          <a:prstGeom prst="ellipse">
            <a:avLst/>
          </a:prstGeom>
          <a:solidFill>
            <a:srgbClr val="E8710A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40080" y="138988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1280160" y="1234440"/>
            <a:ext cx="72237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71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→ B  Isothermal expansion at T₁</a:t>
            </a:r>
            <a:endParaRPr lang="en-US" sz="1400" dirty="0"/>
          </a:p>
          <a:p>
            <a:pPr indent="0" marL="0">
              <a:buNone/>
            </a:pPr>
            <a:r>
              <a:rPr lang="en-US" sz="12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Gas absorbs Q₁ = RT₁ ln(V₂/V₁) from source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457200" y="2057400"/>
            <a:ext cx="8229600" cy="713232"/>
          </a:xfrm>
          <a:prstGeom prst="roundRect">
            <a:avLst>
              <a:gd name="adj" fmla="val 1025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63500" dist="25400" dir="5400000">
              <a:srgbClr val="000000">
                <a:alpha val="12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640080" y="2212848"/>
            <a:ext cx="402336" cy="402336"/>
          </a:xfrm>
          <a:prstGeom prst="ellipse">
            <a:avLst/>
          </a:prstGeom>
          <a:solidFill>
            <a:srgbClr val="14213D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640080" y="221284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1280160" y="2057400"/>
            <a:ext cx="72237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→ C  Adiabatic expansion</a:t>
            </a:r>
            <a:endParaRPr lang="en-US" sz="1400" dirty="0"/>
          </a:p>
          <a:p>
            <a:pPr indent="0" marL="0">
              <a:buNone/>
            </a:pPr>
            <a:r>
              <a:rPr lang="en-US" sz="12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 falls from T₁ to T₂; work done at expense of U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457200" y="2880360"/>
            <a:ext cx="8229600" cy="713232"/>
          </a:xfrm>
          <a:prstGeom prst="roundRect">
            <a:avLst>
              <a:gd name="adj" fmla="val 1025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63500" dist="25400" dir="5400000">
              <a:srgbClr val="000000">
                <a:alpha val="12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640080" y="3035808"/>
            <a:ext cx="402336" cy="402336"/>
          </a:xfrm>
          <a:prstGeom prst="ellipse">
            <a:avLst/>
          </a:prstGeom>
          <a:solidFill>
            <a:srgbClr val="0E7C86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640080" y="303580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1280160" y="2880360"/>
            <a:ext cx="72237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7C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→ D  Isothermal compression at T₂</a:t>
            </a:r>
            <a:endParaRPr lang="en-US" sz="1400" dirty="0"/>
          </a:p>
          <a:p>
            <a:pPr indent="0" marL="0">
              <a:buNone/>
            </a:pPr>
            <a:r>
              <a:rPr lang="en-US" sz="12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Gas rejects Q₂ = RT₂ ln(V₃/V₄) to sink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457200" y="3703320"/>
            <a:ext cx="8229600" cy="713232"/>
          </a:xfrm>
          <a:prstGeom prst="roundRect">
            <a:avLst>
              <a:gd name="adj" fmla="val 1025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63500" dist="25400" dir="5400000">
              <a:srgbClr val="000000">
                <a:alpha val="12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640080" y="3858768"/>
            <a:ext cx="402336" cy="402336"/>
          </a:xfrm>
          <a:prstGeom prst="ellipse">
            <a:avLst/>
          </a:prstGeom>
          <a:solidFill>
            <a:srgbClr val="7A3E9D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640080" y="385876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1280160" y="3703320"/>
            <a:ext cx="72237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7A3E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 → A  Adiabatic compression</a:t>
            </a:r>
            <a:endParaRPr lang="en-US" sz="1400" dirty="0"/>
          </a:p>
          <a:p>
            <a:pPr indent="0" marL="0">
              <a:buNone/>
            </a:pPr>
            <a:r>
              <a:rPr lang="en-US" sz="12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 rises from T₂ to T₁; gas returns to start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3F5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2860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Carnot Cycle on the P-V Diagram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7772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E871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enclosed area equals net work W = Q₁ - Q₂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828032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S. S. Patil  |  Dept. of Physics, SVYC Pethvadgaon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229600" y="4828032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900" dirty="0"/>
          </a:p>
        </p:txBody>
      </p:sp>
      <p:graphicFrame>
        <p:nvGraphicFramePr>
          <p:cNvPr id="6" name="Chart 0" descr=""/>
          <p:cNvGraphicFramePr/>
          <p:nvPr/>
        </p:nvGraphicFramePr>
        <p:xfrm>
          <a:off x="365760" y="1188720"/>
          <a:ext cx="5120640" cy="34747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5669280" y="1234440"/>
            <a:ext cx="3017520" cy="3246120"/>
          </a:xfrm>
          <a:prstGeom prst="roundRect">
            <a:avLst>
              <a:gd name="adj" fmla="val 2424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000000">
                <a:alpha val="15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5806440" y="1371600"/>
            <a:ext cx="292608" cy="292608"/>
          </a:xfrm>
          <a:prstGeom prst="ellipse">
            <a:avLst/>
          </a:prstGeom>
          <a:solidFill>
            <a:srgbClr val="14213D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6172200" y="1325880"/>
            <a:ext cx="2423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Reading the graph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852160" y="1783080"/>
            <a:ext cx="2651760" cy="2606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to B: top isotherm at T₁ (V₁ to V₂)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to C: steep adiabatic drop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to D: lower isotherm at T₂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 to A: adiabatic return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Cycle runs clockwise: engine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3F5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2860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Efficiency of the Carnot Engine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7772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E871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Depends only on the two temperatures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828032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S. S. Patil  |  Dept. of Physics, SVYC Pethvadgaon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229600" y="4828032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234440"/>
            <a:ext cx="411480" cy="411480"/>
          </a:xfrm>
          <a:prstGeom prst="ellipse">
            <a:avLst/>
          </a:prstGeom>
          <a:solidFill>
            <a:srgbClr val="0E7C8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457200" y="12344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1005840" y="1161288"/>
            <a:ext cx="4297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η = W/Q₁ = (Q₁ - Q₂)/Q₁ = 1 - Q₂/Q₁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457200" y="1892808"/>
            <a:ext cx="411480" cy="411480"/>
          </a:xfrm>
          <a:prstGeom prst="ellipse">
            <a:avLst/>
          </a:prstGeom>
          <a:solidFill>
            <a:srgbClr val="0E7C86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57200" y="1892808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1005840" y="1819656"/>
            <a:ext cx="4297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Q₁ = RT₁ ln(V₂/V₁), Q₂ = RT₂ ln(V₃/V₄)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457200" y="2551176"/>
            <a:ext cx="411480" cy="411480"/>
          </a:xfrm>
          <a:prstGeom prst="ellipse">
            <a:avLst/>
          </a:prstGeom>
          <a:solidFill>
            <a:srgbClr val="0E7C86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57200" y="2551176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1005840" y="2478024"/>
            <a:ext cx="4297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Adiabats B-C and D-A give V₂/V₁ = V₃/V₄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457200" y="3209544"/>
            <a:ext cx="411480" cy="411480"/>
          </a:xfrm>
          <a:prstGeom prst="ellipse">
            <a:avLst/>
          </a:prstGeom>
          <a:solidFill>
            <a:srgbClr val="0E7C86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457200" y="3209544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1005840" y="3136392"/>
            <a:ext cx="4297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Hence Q₂/Q₁ = T₂/T₁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5577840" y="1280160"/>
            <a:ext cx="3108960" cy="914400"/>
          </a:xfrm>
          <a:prstGeom prst="roundRect">
            <a:avLst>
              <a:gd name="adj" fmla="val 8000"/>
            </a:avLst>
          </a:prstGeom>
          <a:solidFill>
            <a:srgbClr val="14213D"/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5577840" y="1280160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η = 1 - T₂/T₁</a:t>
            </a:r>
            <a:endParaRPr lang="en-US" sz="2600" dirty="0"/>
          </a:p>
        </p:txBody>
      </p:sp>
      <p:sp>
        <p:nvSpPr>
          <p:cNvPr id="20" name="Text 18"/>
          <p:cNvSpPr txBox="1"/>
          <p:nvPr/>
        </p:nvSpPr>
        <p:spPr>
          <a:xfrm>
            <a:off x="5577840" y="2468880"/>
            <a:ext cx="310896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η &lt; 1 always; η = 1 only if T₂ = 0 K (unattainable).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Raise T₁ or lower T₂ for higher efficiency.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Ex: T₁ = 400 K, T₂ = 300 K gives η = 25%.</a:t>
            </a:r>
            <a:endParaRPr lang="en-US" sz="1300" dirty="0"/>
          </a:p>
        </p:txBody>
      </p:sp>
      <p:sp>
        <p:nvSpPr>
          <p:cNvPr id="21" name="Text 19"/>
          <p:cNvSpPr txBox="1"/>
          <p:nvPr/>
        </p:nvSpPr>
        <p:spPr>
          <a:xfrm>
            <a:off x="457200" y="402336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i="1" dirty="0">
                <a:solidFill>
                  <a:srgbClr val="E8710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Also  Q₁/T₁ = Q₂/T₂</a:t>
            </a:r>
            <a:endParaRPr lang="en-US" sz="15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3F5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2860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Carnot's Theorem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7772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E871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engine can beat a reversible engine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828032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S. S. Patil  |  Dept. of Physics, SVYC Pethvadgaon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229600" y="4828032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234440"/>
            <a:ext cx="8229600" cy="1188720"/>
          </a:xfrm>
          <a:prstGeom prst="roundRect">
            <a:avLst>
              <a:gd name="adj" fmla="val 6154"/>
            </a:avLst>
          </a:prstGeom>
          <a:solidFill>
            <a:srgbClr val="14213D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640080" y="1234440"/>
            <a:ext cx="786384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 heat engine working between two given temperatures can be more efficient than a reversible (Carnot) engine working between the same temperatures.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457200" y="2697480"/>
            <a:ext cx="393192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000000">
                <a:alpha val="15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594360" y="2834640"/>
            <a:ext cx="292608" cy="292608"/>
          </a:xfrm>
          <a:prstGeom prst="ellipse">
            <a:avLst/>
          </a:prstGeom>
          <a:solidFill>
            <a:srgbClr val="0E7C86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960120" y="2788920"/>
            <a:ext cx="3337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E7C8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Corollary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640080" y="3246120"/>
            <a:ext cx="35661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reversible engines between the same T₁ and T₂ have equal efficiency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Independent of working substance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4754880" y="2697480"/>
            <a:ext cx="393192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000000">
                <a:alpha val="15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4892040" y="2834640"/>
            <a:ext cx="292608" cy="292608"/>
          </a:xfrm>
          <a:prstGeom prst="ellipse">
            <a:avLst/>
          </a:prstGeom>
          <a:solidFill>
            <a:srgbClr val="E8710A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257800" y="2788920"/>
            <a:ext cx="3337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710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Proof idea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4937760" y="3246120"/>
            <a:ext cx="35661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Assume engine X with η &gt; η_Carnot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 Carnot as refrigerator using X's work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 result violates Clausius statement</a:t>
            </a:r>
            <a:endParaRPr lang="en-US" sz="12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3F5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2860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Entropy: Concept &amp; Significance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7772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E871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measure of disorder and of unavailable energy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828032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S. S. Patil  |  Dept. of Physics, SVYC Pethvadgaon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229600" y="4828032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280160"/>
            <a:ext cx="3931920" cy="822960"/>
          </a:xfrm>
          <a:prstGeom prst="roundRect">
            <a:avLst>
              <a:gd name="adj" fmla="val 8889"/>
            </a:avLst>
          </a:prstGeom>
          <a:solidFill>
            <a:srgbClr val="14213D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457200" y="1280160"/>
            <a:ext cx="39319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dS = dQ_rev / T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457200" y="2331720"/>
            <a:ext cx="393192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Entropy S is a state function; unit J/K.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Carnot: Σ Q/T = 0 over a reversible cycle, so ∮ dQ/T = 0 defines S.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Statistical meaning (Boltzmann): S = k ln W.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754880" y="1234440"/>
            <a:ext cx="3931920" cy="329184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000000">
                <a:alpha val="15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4892040" y="1371600"/>
            <a:ext cx="292608" cy="292608"/>
          </a:xfrm>
          <a:prstGeom prst="ellipse">
            <a:avLst/>
          </a:prstGeom>
          <a:solidFill>
            <a:srgbClr val="E8710A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257800" y="1325880"/>
            <a:ext cx="3337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710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Significance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4937760" y="1783080"/>
            <a:ext cx="356616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Measure of molecular disorder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Gives direction of spontaneous processes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Measures energy unavailable for work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Entropy of the universe never decreases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Links to arrow of time</a:t>
            </a:r>
            <a:endParaRPr lang="en-US" sz="12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3F5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2860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Entropy Changes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7772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E871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Reversible vs irreversible processes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828032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S. S. Patil  |  Dept. of Physics, SVYC Pethvadgaon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229600" y="4828032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234440"/>
            <a:ext cx="393192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000000">
                <a:alpha val="15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594360" y="1371600"/>
            <a:ext cx="292608" cy="292608"/>
          </a:xfrm>
          <a:prstGeom prst="ellipse">
            <a:avLst/>
          </a:prstGeom>
          <a:solidFill>
            <a:srgbClr val="0E7C8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60120" y="1325880"/>
            <a:ext cx="3337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E7C8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Reversible process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640080" y="1783080"/>
            <a:ext cx="35661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ΔS(system) + ΔS(surroundings) = 0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ΔS = ∫ dQ/T along reversible path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4754880" y="1234440"/>
            <a:ext cx="393192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000000">
                <a:alpha val="15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4892040" y="1371600"/>
            <a:ext cx="292608" cy="292608"/>
          </a:xfrm>
          <a:prstGeom prst="ellipse">
            <a:avLst/>
          </a:prstGeom>
          <a:solidFill>
            <a:srgbClr val="E8710A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5257800" y="1325880"/>
            <a:ext cx="3337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710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Irreversible process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4937760" y="1783080"/>
            <a:ext cx="35661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ΔS(universe) &gt; 0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Clausius inequality: ∮ dQ/T &lt; 0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457200" y="3337560"/>
            <a:ext cx="3931920" cy="777240"/>
          </a:xfrm>
          <a:prstGeom prst="roundRect">
            <a:avLst>
              <a:gd name="adj" fmla="val 9412"/>
            </a:avLst>
          </a:prstGeom>
          <a:solidFill>
            <a:srgbClr val="14213D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457200" y="3337560"/>
            <a:ext cx="393192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ΔS = nR ln(V₂/V₁)</a:t>
            </a:r>
            <a:endParaRPr lang="en-US" sz="2000" dirty="0"/>
          </a:p>
        </p:txBody>
      </p:sp>
      <p:sp>
        <p:nvSpPr>
          <p:cNvPr id="16" name="Text 14"/>
          <p:cNvSpPr txBox="1"/>
          <p:nvPr/>
        </p:nvSpPr>
        <p:spPr>
          <a:xfrm>
            <a:off x="457200" y="4160520"/>
            <a:ext cx="39319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Isothermal expansion of ideal gas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4754880" y="3337560"/>
            <a:ext cx="3931920" cy="777240"/>
          </a:xfrm>
          <a:prstGeom prst="roundRect">
            <a:avLst>
              <a:gd name="adj" fmla="val 9412"/>
            </a:avLst>
          </a:prstGeom>
          <a:solidFill>
            <a:srgbClr val="14213D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4754880" y="3337560"/>
            <a:ext cx="393192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ΔS = m L / T</a:t>
            </a:r>
            <a:endParaRPr lang="en-US" sz="2000" dirty="0"/>
          </a:p>
        </p:txBody>
      </p:sp>
      <p:sp>
        <p:nvSpPr>
          <p:cNvPr id="19" name="Text 17"/>
          <p:cNvSpPr txBox="1"/>
          <p:nvPr/>
        </p:nvSpPr>
        <p:spPr>
          <a:xfrm>
            <a:off x="4754880" y="4160520"/>
            <a:ext cx="39319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change (melting/boiling), e.g. ice at 273 K</a:t>
            </a:r>
            <a:endParaRPr lang="en-US" sz="11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3F5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2860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Third Law &amp; Unattainability of Absolute Zero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7772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E871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Nernst heat theorem, Planck's statement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828032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S. S. Patil  |  Dept. of Physics, SVYC Pethvadgaon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229600" y="4828032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234440"/>
            <a:ext cx="3931920" cy="2743200"/>
          </a:xfrm>
          <a:prstGeom prst="roundRect">
            <a:avLst>
              <a:gd name="adj" fmla="val 2667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000000">
                <a:alpha val="15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594360" y="1371600"/>
            <a:ext cx="292608" cy="292608"/>
          </a:xfrm>
          <a:prstGeom prst="ellipse">
            <a:avLst/>
          </a:prstGeom>
          <a:solidFill>
            <a:srgbClr val="14213D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60120" y="1325880"/>
            <a:ext cx="3337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Third law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640080" y="1783080"/>
            <a:ext cx="356616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Nernst: as T → 0, ΔS of any reaction → 0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Planck: entropy of a perfect crystal at 0 K is zero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Specific heats vanish as T → 0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Gives absolute entropy scale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4754880" y="1234440"/>
            <a:ext cx="3931920" cy="2743200"/>
          </a:xfrm>
          <a:prstGeom prst="roundRect">
            <a:avLst>
              <a:gd name="adj" fmla="val 2667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000000">
                <a:alpha val="15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4892040" y="1371600"/>
            <a:ext cx="292608" cy="292608"/>
          </a:xfrm>
          <a:prstGeom prst="ellipse">
            <a:avLst/>
          </a:prstGeom>
          <a:solidFill>
            <a:srgbClr val="E8710A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5257800" y="1325880"/>
            <a:ext cx="3337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710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Unattainability of 0 K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4937760" y="1783080"/>
            <a:ext cx="356616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Absolute zero cannot be reached in a finite number of steps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cooling step removes less heat as T falls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Carnot: η = 1 needs T₂ = 0 K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Record lows are nano-kelvin, never 0 K</a:t>
            </a:r>
            <a:endParaRPr lang="en-US" sz="1250" dirty="0"/>
          </a:p>
        </p:txBody>
      </p:sp>
      <p:sp>
        <p:nvSpPr>
          <p:cNvPr id="14" name="Text 12"/>
          <p:cNvSpPr txBox="1"/>
          <p:nvPr/>
        </p:nvSpPr>
        <p:spPr>
          <a:xfrm>
            <a:off x="457200" y="416052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i="1" dirty="0">
                <a:solidFill>
                  <a:srgbClr val="0E7C8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Absolute zero = 0 K = -273.15 °C</a:t>
            </a:r>
            <a:endParaRPr lang="en-US" sz="16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3F5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2860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Solved Examples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7772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E871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Practice with the key formulas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828032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S. S. Patil  |  Dept. of Physics, SVYC Pethvadgaon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229600" y="4828032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234440"/>
            <a:ext cx="3931920" cy="329184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000000">
                <a:alpha val="15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594360" y="1371600"/>
            <a:ext cx="292608" cy="292608"/>
          </a:xfrm>
          <a:prstGeom prst="ellipse">
            <a:avLst/>
          </a:prstGeom>
          <a:solidFill>
            <a:srgbClr val="E8710A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60120" y="1325880"/>
            <a:ext cx="3337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710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 1: Carnot efficiency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640080" y="1783080"/>
            <a:ext cx="356616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Engine between 500 K and 300 K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η = 1 - 300/500 = 0.40 = 40%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Q₁ = 1000 J: W = 400 J, Q₂ = 600 J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4754880" y="1234440"/>
            <a:ext cx="3931920" cy="329184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000000">
                <a:alpha val="15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4892040" y="1371600"/>
            <a:ext cx="292608" cy="292608"/>
          </a:xfrm>
          <a:prstGeom prst="ellipse">
            <a:avLst/>
          </a:prstGeom>
          <a:solidFill>
            <a:srgbClr val="0E7C86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5257800" y="1325880"/>
            <a:ext cx="3337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E7C8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 2: Isothermal work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4937760" y="1783080"/>
            <a:ext cx="356616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mol gas at 300 K doubles its volume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 = RT ln 2 = 8.314 × 300 × 0.693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 ≈ 1729 J; ΔU = 0; Q = 1729 J</a:t>
            </a:r>
            <a:endParaRPr lang="en-US" sz="12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3F5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2860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Key Formulas at a Glance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4828032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S. S. Patil  |  Dept. of Physics, SVYC Pethvadgaon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8229600" y="4828032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457200" y="1097280"/>
            <a:ext cx="1920240" cy="1600200"/>
          </a:xfrm>
          <a:prstGeom prst="roundRect">
            <a:avLst>
              <a:gd name="adj" fmla="val 4571"/>
            </a:avLst>
          </a:prstGeom>
          <a:solidFill>
            <a:srgbClr val="FFFFFF"/>
          </a:solidFill>
          <a:ln/>
          <a:effectLst>
            <a:outerShdw sx="100000" sy="100000" kx="0" ky="0" algn="bl" rotWithShape="0" blurRad="63500" dist="25400" dir="5400000">
              <a:srgbClr val="000000">
                <a:alpha val="12000"/>
              </a:srgbClr>
            </a:outerShdw>
          </a:effectLst>
        </p:spPr>
      </p:sp>
      <p:sp>
        <p:nvSpPr>
          <p:cNvPr id="6" name="Text 4"/>
          <p:cNvSpPr txBox="1"/>
          <p:nvPr/>
        </p:nvSpPr>
        <p:spPr>
          <a:xfrm>
            <a:off x="548640" y="1234440"/>
            <a:ext cx="1737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E7C8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Zeroth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1645920"/>
            <a:ext cx="173736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i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A~C, B~C ⇒ A~B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2542032" y="1097280"/>
            <a:ext cx="1920240" cy="1600200"/>
          </a:xfrm>
          <a:prstGeom prst="roundRect">
            <a:avLst>
              <a:gd name="adj" fmla="val 4571"/>
            </a:avLst>
          </a:prstGeom>
          <a:solidFill>
            <a:srgbClr val="FFFFFF"/>
          </a:solidFill>
          <a:ln/>
          <a:effectLst>
            <a:outerShdw sx="100000" sy="100000" kx="0" ky="0" algn="bl" rotWithShape="0" blurRad="63500" dist="25400" dir="5400000">
              <a:srgbClr val="000000">
                <a:alpha val="12000"/>
              </a:srgbClr>
            </a:outerShdw>
          </a:effectLst>
        </p:spPr>
      </p:sp>
      <p:sp>
        <p:nvSpPr>
          <p:cNvPr id="9" name="Text 7"/>
          <p:cNvSpPr txBox="1"/>
          <p:nvPr/>
        </p:nvSpPr>
        <p:spPr>
          <a:xfrm>
            <a:off x="2633472" y="1234440"/>
            <a:ext cx="1737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E8710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First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2633472" y="1645920"/>
            <a:ext cx="173736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i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dQ = dU + P dV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4626864" y="1097280"/>
            <a:ext cx="1920240" cy="1600200"/>
          </a:xfrm>
          <a:prstGeom prst="roundRect">
            <a:avLst>
              <a:gd name="adj" fmla="val 4571"/>
            </a:avLst>
          </a:prstGeom>
          <a:solidFill>
            <a:srgbClr val="FFFFFF"/>
          </a:solidFill>
          <a:ln/>
          <a:effectLst>
            <a:outerShdw sx="100000" sy="100000" kx="0" ky="0" algn="bl" rotWithShape="0" blurRad="63500" dist="25400" dir="5400000">
              <a:srgbClr val="000000">
                <a:alpha val="12000"/>
              </a:srgbClr>
            </a:outerShdw>
          </a:effectLst>
        </p:spPr>
      </p:sp>
      <p:sp>
        <p:nvSpPr>
          <p:cNvPr id="12" name="Text 10"/>
          <p:cNvSpPr txBox="1"/>
          <p:nvPr/>
        </p:nvSpPr>
        <p:spPr>
          <a:xfrm>
            <a:off x="4718304" y="1234440"/>
            <a:ext cx="1737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E7C8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Mayer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4718304" y="1645920"/>
            <a:ext cx="173736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i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Cp - Cv = R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6711696" y="1097280"/>
            <a:ext cx="1920240" cy="1600200"/>
          </a:xfrm>
          <a:prstGeom prst="roundRect">
            <a:avLst>
              <a:gd name="adj" fmla="val 4571"/>
            </a:avLst>
          </a:prstGeom>
          <a:solidFill>
            <a:srgbClr val="FFFFFF"/>
          </a:solidFill>
          <a:ln/>
          <a:effectLst>
            <a:outerShdw sx="100000" sy="100000" kx="0" ky="0" algn="bl" rotWithShape="0" blurRad="63500" dist="25400" dir="5400000">
              <a:srgbClr val="000000">
                <a:alpha val="12000"/>
              </a:srgbClr>
            </a:outerShdw>
          </a:effectLst>
        </p:spPr>
      </p:sp>
      <p:sp>
        <p:nvSpPr>
          <p:cNvPr id="15" name="Text 13"/>
          <p:cNvSpPr txBox="1"/>
          <p:nvPr/>
        </p:nvSpPr>
        <p:spPr>
          <a:xfrm>
            <a:off x="6803136" y="1234440"/>
            <a:ext cx="1737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E8710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Isothermal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6803136" y="1645920"/>
            <a:ext cx="173736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i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 = RT ln(V₂/V₁)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457200" y="2880360"/>
            <a:ext cx="1920240" cy="1600200"/>
          </a:xfrm>
          <a:prstGeom prst="roundRect">
            <a:avLst>
              <a:gd name="adj" fmla="val 4571"/>
            </a:avLst>
          </a:prstGeom>
          <a:solidFill>
            <a:srgbClr val="FFFFFF"/>
          </a:solidFill>
          <a:ln/>
          <a:effectLst>
            <a:outerShdw sx="100000" sy="100000" kx="0" ky="0" algn="bl" rotWithShape="0" blurRad="63500" dist="25400" dir="5400000">
              <a:srgbClr val="000000">
                <a:alpha val="12000"/>
              </a:srgbClr>
            </a:outerShdw>
          </a:effectLst>
        </p:spPr>
      </p:sp>
      <p:sp>
        <p:nvSpPr>
          <p:cNvPr id="18" name="Text 16"/>
          <p:cNvSpPr txBox="1"/>
          <p:nvPr/>
        </p:nvSpPr>
        <p:spPr>
          <a:xfrm>
            <a:off x="548640" y="3017520"/>
            <a:ext cx="1737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E7C8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Adiabatic</a:t>
            </a:r>
            <a:endParaRPr lang="en-US" sz="1400" dirty="0"/>
          </a:p>
        </p:txBody>
      </p:sp>
      <p:sp>
        <p:nvSpPr>
          <p:cNvPr id="19" name="Text 17"/>
          <p:cNvSpPr txBox="1"/>
          <p:nvPr/>
        </p:nvSpPr>
        <p:spPr>
          <a:xfrm>
            <a:off x="548640" y="3429000"/>
            <a:ext cx="173736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i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PV^γ = const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2542032" y="2880360"/>
            <a:ext cx="1920240" cy="1600200"/>
          </a:xfrm>
          <a:prstGeom prst="roundRect">
            <a:avLst>
              <a:gd name="adj" fmla="val 4571"/>
            </a:avLst>
          </a:prstGeom>
          <a:solidFill>
            <a:srgbClr val="FFFFFF"/>
          </a:solidFill>
          <a:ln/>
          <a:effectLst>
            <a:outerShdw sx="100000" sy="100000" kx="0" ky="0" algn="bl" rotWithShape="0" blurRad="63500" dist="25400" dir="5400000">
              <a:srgbClr val="000000">
                <a:alpha val="12000"/>
              </a:srgbClr>
            </a:outerShdw>
          </a:effectLst>
        </p:spPr>
      </p:sp>
      <p:sp>
        <p:nvSpPr>
          <p:cNvPr id="21" name="Text 19"/>
          <p:cNvSpPr txBox="1"/>
          <p:nvPr/>
        </p:nvSpPr>
        <p:spPr>
          <a:xfrm>
            <a:off x="2633472" y="3017520"/>
            <a:ext cx="1737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E8710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Carnot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2633472" y="3429000"/>
            <a:ext cx="173736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i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η = 1 - T₂/T₁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4626864" y="2880360"/>
            <a:ext cx="1920240" cy="1600200"/>
          </a:xfrm>
          <a:prstGeom prst="roundRect">
            <a:avLst>
              <a:gd name="adj" fmla="val 4571"/>
            </a:avLst>
          </a:prstGeom>
          <a:solidFill>
            <a:srgbClr val="FFFFFF"/>
          </a:solidFill>
          <a:ln/>
          <a:effectLst>
            <a:outerShdw sx="100000" sy="100000" kx="0" ky="0" algn="bl" rotWithShape="0" blurRad="63500" dist="25400" dir="5400000">
              <a:srgbClr val="000000">
                <a:alpha val="12000"/>
              </a:srgbClr>
            </a:outerShdw>
          </a:effectLst>
        </p:spPr>
      </p:sp>
      <p:sp>
        <p:nvSpPr>
          <p:cNvPr id="24" name="Text 22"/>
          <p:cNvSpPr txBox="1"/>
          <p:nvPr/>
        </p:nvSpPr>
        <p:spPr>
          <a:xfrm>
            <a:off x="4718304" y="3017520"/>
            <a:ext cx="1737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E7C8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Entropy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4718304" y="3429000"/>
            <a:ext cx="173736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i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dS = dQ_rev/T</a:t>
            </a:r>
            <a:endParaRPr lang="en-US" sz="1400" dirty="0"/>
          </a:p>
        </p:txBody>
      </p:sp>
      <p:sp>
        <p:nvSpPr>
          <p:cNvPr id="26" name="Shape 24"/>
          <p:cNvSpPr/>
          <p:nvPr/>
        </p:nvSpPr>
        <p:spPr>
          <a:xfrm>
            <a:off x="6711696" y="2880360"/>
            <a:ext cx="1920240" cy="1600200"/>
          </a:xfrm>
          <a:prstGeom prst="roundRect">
            <a:avLst>
              <a:gd name="adj" fmla="val 4571"/>
            </a:avLst>
          </a:prstGeom>
          <a:solidFill>
            <a:srgbClr val="FFFFFF"/>
          </a:solidFill>
          <a:ln/>
          <a:effectLst>
            <a:outerShdw sx="100000" sy="100000" kx="0" ky="0" algn="bl" rotWithShape="0" blurRad="63500" dist="25400" dir="5400000">
              <a:srgbClr val="000000">
                <a:alpha val="12000"/>
              </a:srgbClr>
            </a:outerShdw>
          </a:effectLst>
        </p:spPr>
      </p:sp>
      <p:sp>
        <p:nvSpPr>
          <p:cNvPr id="27" name="Text 25"/>
          <p:cNvSpPr txBox="1"/>
          <p:nvPr/>
        </p:nvSpPr>
        <p:spPr>
          <a:xfrm>
            <a:off x="6803136" y="3017520"/>
            <a:ext cx="1737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E8710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Third</a:t>
            </a:r>
            <a:endParaRPr lang="en-US" sz="1400" dirty="0"/>
          </a:p>
        </p:txBody>
      </p:sp>
      <p:sp>
        <p:nvSpPr>
          <p:cNvPr id="28" name="Text 26"/>
          <p:cNvSpPr txBox="1"/>
          <p:nvPr/>
        </p:nvSpPr>
        <p:spPr>
          <a:xfrm>
            <a:off x="6803136" y="3429000"/>
            <a:ext cx="173736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i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 → 0 as T → 0</a:t>
            </a:r>
            <a:endParaRPr lang="en-US" sz="14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217920" y="-914400"/>
            <a:ext cx="4023360" cy="4023360"/>
          </a:xfrm>
          <a:prstGeom prst="ellipse">
            <a:avLst/>
          </a:prstGeom>
          <a:solidFill>
            <a:srgbClr val="E8710A">
              <a:alpha val="30000"/>
            </a:srgbClr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48640" y="1280160"/>
            <a:ext cx="7315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Thank You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10312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i="1" dirty="0">
                <a:solidFill>
                  <a:srgbClr val="FCA31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Questions &amp; discussion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3291840"/>
            <a:ext cx="7772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Sandip Shripati Patil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Department of Physics, Shri Vijaysinha Yadav College, Pethvadgaon</a:t>
            </a:r>
            <a:endParaRPr lang="en-US" sz="1600" dirty="0"/>
          </a:p>
          <a:p>
            <a:pPr indent="0" marL="0"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Reference: Heat &amp; Thermodynamics (Zemansky); Thermal Physics (Garg, Bansal, Ghosh)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27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Laws of Thermodynamics - B.Sc. II</dc:title>
  <dc:subject>PptxGenJS Presentation</dc:subject>
  <dc:creator>Dr. Sandip Shripati Patil</dc:creator>
  <cp:lastModifiedBy>Dr. Sandip Shripati Patil</cp:lastModifiedBy>
  <cp:revision>1</cp:revision>
  <dcterms:created xsi:type="dcterms:W3CDTF">2026-09-30T16:38:55Z</dcterms:created>
  <dcterms:modified xsi:type="dcterms:W3CDTF">2026-09-30T16:38:55Z</dcterms:modified>
</cp:coreProperties>
</file>