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6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300" b="1">
                <a:solidFill>
                  <a:srgbClr val="162F4E"/>
                </a:solidFill>
                <a:latin typeface="Aptos Display"/>
              </a:rPr>
              <a:t>THERMOMETRY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468880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0">
                <a:solidFill>
                  <a:srgbClr val="007E85"/>
                </a:solidFill>
                <a:latin typeface="Aptos"/>
              </a:rPr>
              <a:t>B.Sc. II Physics  •  08 Hours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11680" y="3337560"/>
            <a:ext cx="8138160" cy="77724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121408" y="3410712"/>
            <a:ext cx="7918704" cy="6126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162F4E"/>
                </a:solidFill>
                <a:latin typeface="Cambria"/>
              </a:rPr>
              <a:t>Heat  →  Temperature  →  Measurement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754880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>
                <a:solidFill>
                  <a:srgbClr val="162F4E"/>
                </a:solidFill>
                <a:latin typeface="Aptos Display"/>
              </a:rPr>
              <a:t>Dr. Sandip S. Patil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321808"/>
            <a:ext cx="10515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5A6774"/>
                </a:solidFill>
                <a:latin typeface="Aptos"/>
              </a:rPr>
              <a:t>Associate Professor of Physics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Learning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8872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Distinguish the physical concepts of heat and temperature.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Explain the principle of thermometry and identify thermometric properties.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Describe common types of thermometers and temperature scales.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Convert temperatures among Celsius, Kelvin, Fahrenheit and Rankine scales.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Explain the construction, working, errors and corrections of a mercury thermometer.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Explain Seebeck effect and the working of a thermoelectric thermometer.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Describe the principle and operation of a platinum resistance thermometer.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Heat and Temperature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BASIC CONCEPTS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80160"/>
            <a:ext cx="52120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280160"/>
            <a:ext cx="64008" cy="141732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389888"/>
            <a:ext cx="4846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8463E"/>
                </a:solidFill>
                <a:latin typeface="Aptos"/>
              </a:rPr>
              <a:t>Heat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1755648"/>
            <a:ext cx="4846320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Energy transferred between bodies because of a temperature difference. SI unit: joule (J).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80160"/>
            <a:ext cx="52120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280160"/>
            <a:ext cx="64008" cy="141732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389888"/>
            <a:ext cx="4846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Temperature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1755648"/>
            <a:ext cx="4846320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A measure of the thermal state of a body; it determines the direction of spontaneous heat transfer.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74519" y="3246120"/>
            <a:ext cx="8458200" cy="82296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984248" y="3319272"/>
            <a:ext cx="8238744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162F4E"/>
                </a:solidFill>
                <a:latin typeface="Cambria"/>
              </a:rPr>
              <a:t>Heat flows spontaneously:   higher T  →  lower 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434840"/>
            <a:ext cx="1024128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  <a:spcAft>
                <a:spcPts val="8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• Temperature is an intensive property; heat is an energy-transfer quantity.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• Thermal equilibrium occurs when two systems have the same temperature and there is no net heat flow.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• Thermometry provides a reproducible numerical measure of temperature.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Principle of Thermometry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BASIC CONCEPTS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162F4E"/>
                </a:solidFill>
                <a:latin typeface="Aptos"/>
              </a:rPr>
              <a:t>A thermometer uses a measurable physical property that varies predictably with temperature.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103120"/>
            <a:ext cx="3291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103120"/>
            <a:ext cx="64008" cy="123444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33272" y="2212848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Volume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2" y="2578608"/>
            <a:ext cx="2926080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Liquid expansion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2103120"/>
            <a:ext cx="3291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34840" y="2103120"/>
            <a:ext cx="64008" cy="123444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5152" y="2212848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75B8F"/>
                </a:solidFill>
                <a:latin typeface="Aptos"/>
              </a:rPr>
              <a:t>Pressure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152" y="2578608"/>
            <a:ext cx="2926080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Gas pressure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2103120"/>
            <a:ext cx="3291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20" y="2103120"/>
            <a:ext cx="64008" cy="123444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57032" y="2212848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E871E"/>
                </a:solidFill>
                <a:latin typeface="Aptos"/>
              </a:rPr>
              <a:t>Resistance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2" y="2578608"/>
            <a:ext cx="2926080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Electrical resistance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606040" y="4069080"/>
            <a:ext cx="3291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606040" y="4069080"/>
            <a:ext cx="64008" cy="123444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16352" y="4178808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8463E"/>
                </a:solidFill>
                <a:latin typeface="Aptos"/>
              </a:rPr>
              <a:t>Thermoelectric emf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16352" y="4544568"/>
            <a:ext cx="2926080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Seebeck effect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4069080"/>
            <a:ext cx="3291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4069080"/>
            <a:ext cx="64008" cy="123444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28232" y="4178808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Radiation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28232" y="4544568"/>
            <a:ext cx="2926080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Thermal radiation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88720" y="5715000"/>
            <a:ext cx="9784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5A6774"/>
                </a:solidFill>
                <a:latin typeface="Aptos"/>
              </a:rPr>
              <a:t>Calibration connects the thermometric property to a defined temperature scale.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Types of Thermometers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THERMOMETERS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325880"/>
            <a:ext cx="64008" cy="141732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435607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Liquid-in-glass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1801368"/>
            <a:ext cx="2880360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Mercury / alcohol
Property: Volume expansion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60520" y="132588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160520" y="1325880"/>
            <a:ext cx="64008" cy="141732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70832" y="1435607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75B8F"/>
                </a:solidFill>
                <a:latin typeface="Aptos"/>
              </a:rPr>
              <a:t>Gas thermometer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70832" y="1801368"/>
            <a:ext cx="2880360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Constant V or P
Property: Pressure / volume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589520" y="132588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589520" y="1325880"/>
            <a:ext cx="64008" cy="141732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99832" y="1435607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E871E"/>
                </a:solidFill>
                <a:latin typeface="Aptos"/>
              </a:rPr>
              <a:t>Resistance thermometer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99832" y="1801368"/>
            <a:ext cx="2880360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Pt, Ni, etc.
Property: Electrical resistance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423160" y="365760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423160" y="3657600"/>
            <a:ext cx="64008" cy="141732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633472" y="3767328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8463E"/>
                </a:solidFill>
                <a:latin typeface="Aptos"/>
              </a:rPr>
              <a:t>Thermocouple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33472" y="4133087"/>
            <a:ext cx="2880360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Two dissimilar metals
Property: Thermoelectric emf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852160" y="3657600"/>
            <a:ext cx="32461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852160" y="3657600"/>
            <a:ext cx="64008" cy="141732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62472" y="3767328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Radiation thermometer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62472" y="4133087"/>
            <a:ext cx="2880360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Non-contact
Property: Thermal radiation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Temperature Scales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TEMPERATURE SCALES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83080" y="1600200"/>
            <a:ext cx="0" cy="3474720"/>
          </a:xfrm>
          <a:prstGeom prst="line">
            <a:avLst/>
          </a:prstGeom>
          <a:ln w="635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1673352" y="1417320"/>
            <a:ext cx="219456" cy="219456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673352" y="4965192"/>
            <a:ext cx="219456" cy="219456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9144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007E85"/>
                </a:solidFill>
                <a:latin typeface="Aptos"/>
              </a:rPr>
              <a:t>°C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1417320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32A32"/>
                </a:solidFill>
                <a:latin typeface="Aptos"/>
              </a:rPr>
              <a:t>100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4892040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32A32"/>
                </a:solidFill>
                <a:latin typeface="Aptos"/>
              </a:rPr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880360"/>
            <a:ext cx="1920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A6774"/>
                </a:solidFill>
                <a:latin typeface="Aptos"/>
              </a:rPr>
              <a:t>100 divisions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72000" y="1600200"/>
            <a:ext cx="0" cy="3474720"/>
          </a:xfrm>
          <a:prstGeom prst="line">
            <a:avLst/>
          </a:prstGeom>
          <a:ln w="6350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462272" y="1417320"/>
            <a:ext cx="219456" cy="219456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462272" y="4965192"/>
            <a:ext cx="219456" cy="219456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57600" y="9144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275B8F"/>
                </a:solidFill>
                <a:latin typeface="Aptos"/>
              </a:rPr>
              <a:t>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00600" y="1417320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32A32"/>
                </a:solidFill>
                <a:latin typeface="Aptos"/>
              </a:rPr>
              <a:t>373.15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00600" y="4892040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32A32"/>
                </a:solidFill>
                <a:latin typeface="Aptos"/>
              </a:rPr>
              <a:t>273.15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1880" y="2880360"/>
            <a:ext cx="1920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A6774"/>
                </a:solidFill>
                <a:latin typeface="Aptos"/>
              </a:rPr>
              <a:t>100 divisions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360920" y="1600200"/>
            <a:ext cx="0" cy="3474720"/>
          </a:xfrm>
          <a:prstGeom prst="line">
            <a:avLst/>
          </a:prstGeom>
          <a:ln w="6350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7251192" y="1417320"/>
            <a:ext cx="219456" cy="219456"/>
          </a:xfrm>
          <a:prstGeom prst="ellipse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51192" y="4965192"/>
            <a:ext cx="219456" cy="219456"/>
          </a:xfrm>
          <a:prstGeom prst="ellipse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46520" y="9144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BE871E"/>
                </a:solidFill>
                <a:latin typeface="Aptos"/>
              </a:rPr>
              <a:t>°F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20" y="1417320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32A32"/>
                </a:solidFill>
                <a:latin typeface="Aptos"/>
              </a:rPr>
              <a:t>212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89520" y="4892040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32A32"/>
                </a:solidFill>
                <a:latin typeface="Aptos"/>
              </a:rPr>
              <a:t>32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2880360"/>
            <a:ext cx="1920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A6774"/>
                </a:solidFill>
                <a:latin typeface="Aptos"/>
              </a:rPr>
              <a:t>100 divisions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10149839" y="1600200"/>
            <a:ext cx="0" cy="3474720"/>
          </a:xfrm>
          <a:prstGeom prst="line">
            <a:avLst/>
          </a:prstGeom>
          <a:ln w="63500">
            <a:solidFill>
              <a:srgbClr val="B84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10040111" y="1417320"/>
            <a:ext cx="219456" cy="219456"/>
          </a:xfrm>
          <a:prstGeom prst="ellipse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0040111" y="4965192"/>
            <a:ext cx="219456" cy="219456"/>
          </a:xfrm>
          <a:prstGeom prst="ellipse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235439" y="9144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B8463E"/>
                </a:solidFill>
                <a:latin typeface="Aptos"/>
              </a:rPr>
              <a:t>°R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78439" y="1417320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32A32"/>
                </a:solidFill>
                <a:latin typeface="Aptos"/>
              </a:rPr>
              <a:t>671.67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78439" y="4892040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32A32"/>
                </a:solidFill>
                <a:latin typeface="Aptos"/>
              </a:rPr>
              <a:t>491.67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9719" y="2880360"/>
            <a:ext cx="1920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5A6774"/>
                </a:solidFill>
                <a:latin typeface="Aptos"/>
              </a:rPr>
              <a:t>100 divisions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60120" y="5486400"/>
            <a:ext cx="1024128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60120" y="5486400"/>
            <a:ext cx="64008" cy="658368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170432" y="5596128"/>
            <a:ext cx="987551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Reference points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70432" y="5961888"/>
            <a:ext cx="9875519" cy="91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Water's ice point and steam point were historically used for Celsius and Fahrenheit calibration; modern SI temperature is based on the kelvin.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Relations Between Temperature Scales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TEMPERATURE SCALES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325880"/>
            <a:ext cx="10972800" cy="96012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088" y="1399032"/>
            <a:ext cx="10753344" cy="7955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162F4E"/>
                </a:solidFill>
                <a:latin typeface="Cambria"/>
              </a:rPr>
              <a:t>C/5 = (F − 32)/9 = (K − 273.15)/5 = (R − 491.67)/9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743200"/>
            <a:ext cx="3291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2743200"/>
            <a:ext cx="64008" cy="123444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41832" y="2852928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Celsius ↔ Kelvin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" y="3218688"/>
            <a:ext cx="2926080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K = °C + 273.15
°C = K − 273.15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2743200"/>
            <a:ext cx="3291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34840" y="2743200"/>
            <a:ext cx="64008" cy="123444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5152" y="2852928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75B8F"/>
                </a:solidFill>
                <a:latin typeface="Aptos"/>
              </a:rPr>
              <a:t>Celsius ↔ Fahrenheit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5152" y="3218688"/>
            <a:ext cx="2926080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°F = (9/5)°C + 32
°C = (5/9)(°F − 32)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2743200"/>
            <a:ext cx="32918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8160" y="2743200"/>
            <a:ext cx="64008" cy="123444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852928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E871E"/>
                </a:solidFill>
                <a:latin typeface="Aptos"/>
              </a:rPr>
              <a:t>Celsius ↔ Rankine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3218688"/>
            <a:ext cx="2926080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°R = (9/5)K
°R = (9/5)(°C + 273.15)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828800" y="4572000"/>
            <a:ext cx="854964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828800" y="4572000"/>
            <a:ext cx="64008" cy="96012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039112" y="4681728"/>
            <a:ext cx="81838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8463E"/>
                </a:solidFill>
                <a:latin typeface="Aptos"/>
              </a:rPr>
              <a:t>Important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39112" y="5047488"/>
            <a:ext cx="8183879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Temperature intervals: 1 K = 1 °C in magnitude. Absolute zero = 0 K = −273.15 °C.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Worked Temperature Conversion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TEMPERATURE SCALES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188720"/>
            <a:ext cx="10698480" cy="8686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188720"/>
            <a:ext cx="64008" cy="86868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298448"/>
            <a:ext cx="1033271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Example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1664208"/>
            <a:ext cx="10332719" cy="3017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Convert 25 °C into Kelvin, Fahrenheit and Rankine.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68880"/>
            <a:ext cx="5120640" cy="77724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2542032"/>
            <a:ext cx="4901183" cy="6126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162F4E"/>
                </a:solidFill>
                <a:latin typeface="Cambria"/>
              </a:rPr>
              <a:t>K = 25 + 273.15 = 298.15 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468880"/>
            <a:ext cx="5120640" cy="77724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27648" y="2542032"/>
            <a:ext cx="4901183" cy="6126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162F4E"/>
                </a:solidFill>
                <a:latin typeface="Cambria"/>
              </a:rPr>
              <a:t>°F = (9/5)(25) + 32 = 77 °F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3703320"/>
            <a:ext cx="6675120" cy="77724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52928" y="3776472"/>
            <a:ext cx="6455664" cy="6126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162F4E"/>
                </a:solidFill>
                <a:latin typeface="Cambria"/>
              </a:rPr>
              <a:t>°R = (9/5)(298.15) = 536.67 °R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88720" y="4983480"/>
            <a:ext cx="978408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188720" y="4983480"/>
            <a:ext cx="64008" cy="77724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399032" y="5093208"/>
            <a:ext cx="941831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E871E"/>
                </a:solidFill>
                <a:latin typeface="Aptos"/>
              </a:rPr>
              <a:t>Check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99032" y="5458968"/>
            <a:ext cx="9418319" cy="2103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All four values describe the same thermal state; only the numerical scale and zero point differ.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Mercury Thermometer — Principle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LIQUID-IN-GLASS THERMOMETER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11680" y="1280160"/>
            <a:ext cx="8138160" cy="82296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121408" y="1353312"/>
            <a:ext cx="7918704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300" b="1">
                <a:solidFill>
                  <a:srgbClr val="162F4E"/>
                </a:solidFill>
                <a:latin typeface="Cambria"/>
              </a:rPr>
              <a:t>Thermometric property:   volume of mercury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514600"/>
            <a:ext cx="105156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Mercury expands approximately uniformly over a useful temperature range.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The expansion is communicated to a narrow capillary, producing a measurable change in column length.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At a fixed reference point, the observed column length can be related to temperature after calibration.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Mercury is suitable because it is visible, does not wet glass appreciably, and has a relatively high boiling point.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Mercury Thermometer — Construction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LIQUID-IN-GLASS THERMOMETER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88720" y="1280160"/>
            <a:ext cx="594360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162F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380744" y="1828800"/>
            <a:ext cx="210312" cy="301752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234440" y="4800600"/>
            <a:ext cx="502920" cy="502920"/>
          </a:xfrm>
          <a:prstGeom prst="ellipse">
            <a:avLst/>
          </a:prstGeom>
          <a:solidFill>
            <a:srgbClr val="B8463E"/>
          </a:solidFill>
          <a:ln>
            <a:solidFill>
              <a:srgbClr val="162F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48840" y="16002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62F4E"/>
                </a:solidFill>
                <a:latin typeface="Aptos"/>
              </a:rPr>
              <a:t>Capillary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1691640" y="1828800"/>
            <a:ext cx="365760" cy="22860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48840" y="2743200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62F4E"/>
                </a:solidFill>
                <a:latin typeface="Aptos"/>
              </a:rPr>
              <a:t>Mercury column</a:t>
            </a:r>
          </a:p>
        </p:txBody>
      </p:sp>
      <p:cxnSp>
        <p:nvCxnSpPr>
          <p:cNvPr id="11" name="Connector 10"/>
          <p:cNvCxnSpPr/>
          <p:nvPr/>
        </p:nvCxnSpPr>
        <p:spPr>
          <a:xfrm flipH="1">
            <a:off x="1627632" y="2926080"/>
            <a:ext cx="429768" cy="18288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48840" y="4343400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62F4E"/>
                </a:solidFill>
                <a:latin typeface="Aptos"/>
              </a:rPr>
              <a:t>Bulb / reservoir</a:t>
            </a:r>
          </a:p>
        </p:txBody>
      </p:sp>
      <p:cxnSp>
        <p:nvCxnSpPr>
          <p:cNvPr id="13" name="Connector 12"/>
          <p:cNvCxnSpPr/>
          <p:nvPr/>
        </p:nvCxnSpPr>
        <p:spPr>
          <a:xfrm flipH="1">
            <a:off x="1691640" y="4480560"/>
            <a:ext cx="365760" cy="411480"/>
          </a:xfrm>
          <a:prstGeom prst="line">
            <a:avLst/>
          </a:prstGeom>
          <a:ln w="254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54880" y="1600200"/>
            <a:ext cx="2286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62F4E"/>
                </a:solidFill>
                <a:latin typeface="Aptos"/>
              </a:rPr>
              <a:t>Graduated stem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206240" y="1920240"/>
            <a:ext cx="365760" cy="0"/>
          </a:xfrm>
          <a:prstGeom prst="line">
            <a:avLst/>
          </a:prstGeom>
          <a:ln w="19050">
            <a:solidFill>
              <a:srgbClr val="5A67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703320" y="1810512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A6774"/>
                </a:solidFill>
                <a:latin typeface="Aptos"/>
              </a:rPr>
              <a:t>100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206240" y="2560320"/>
            <a:ext cx="365760" cy="0"/>
          </a:xfrm>
          <a:prstGeom prst="line">
            <a:avLst/>
          </a:prstGeom>
          <a:ln w="19050">
            <a:solidFill>
              <a:srgbClr val="5A67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703320" y="2450591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A6774"/>
                </a:solidFill>
                <a:latin typeface="Aptos"/>
              </a:rPr>
              <a:t>80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4206240" y="3200400"/>
            <a:ext cx="365760" cy="0"/>
          </a:xfrm>
          <a:prstGeom prst="line">
            <a:avLst/>
          </a:prstGeom>
          <a:ln w="19050">
            <a:solidFill>
              <a:srgbClr val="5A67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703320" y="3090672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A6774"/>
                </a:solidFill>
                <a:latin typeface="Aptos"/>
              </a:rPr>
              <a:t>60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206240" y="3840480"/>
            <a:ext cx="365760" cy="0"/>
          </a:xfrm>
          <a:prstGeom prst="line">
            <a:avLst/>
          </a:prstGeom>
          <a:ln w="19050">
            <a:solidFill>
              <a:srgbClr val="5A67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703320" y="3730752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A6774"/>
                </a:solidFill>
                <a:latin typeface="Aptos"/>
              </a:rPr>
              <a:t>40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206240" y="4480560"/>
            <a:ext cx="365760" cy="0"/>
          </a:xfrm>
          <a:prstGeom prst="line">
            <a:avLst/>
          </a:prstGeom>
          <a:ln w="19050">
            <a:solidFill>
              <a:srgbClr val="5A67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703320" y="4370832"/>
            <a:ext cx="4114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A6774"/>
                </a:solidFill>
                <a:latin typeface="Aptos"/>
              </a:rPr>
              <a:t>20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0" y="1417320"/>
            <a:ext cx="466344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400800" y="1417320"/>
            <a:ext cx="64008" cy="105156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11112" y="1527048"/>
            <a:ext cx="42976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75B8F"/>
                </a:solidFill>
                <a:latin typeface="Aptos"/>
              </a:rPr>
              <a:t>Glass envelope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11112" y="1892808"/>
            <a:ext cx="4297679" cy="4846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Protects the mercury and provides a stable capillary path.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0" y="2743200"/>
            <a:ext cx="46634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00800" y="2743200"/>
            <a:ext cx="64008" cy="123444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11112" y="2852928"/>
            <a:ext cx="42976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8463E"/>
                </a:solidFill>
                <a:latin typeface="Aptos"/>
              </a:rPr>
              <a:t>Bulb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11112" y="3218688"/>
            <a:ext cx="4297679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Contains most of the thermometric liquid and is placed in thermal contact with the object.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400800" y="4297680"/>
            <a:ext cx="466344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400800" y="4297680"/>
            <a:ext cx="64008" cy="123444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611112" y="4407408"/>
            <a:ext cx="42976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Capillary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11112" y="4773168"/>
            <a:ext cx="4297679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Small cross-sectional area magnifies the change in mercury volume into a visible length change.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Mercury Thermometer — Working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LIQUID-IN-GLASS THERMOMETER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645920"/>
            <a:ext cx="9144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162F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234440" y="2011680"/>
            <a:ext cx="274320" cy="237744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51560" y="4251960"/>
            <a:ext cx="640080" cy="640080"/>
          </a:xfrm>
          <a:prstGeom prst="ellipse">
            <a:avLst/>
          </a:prstGeom>
          <a:solidFill>
            <a:srgbClr val="275B8F"/>
          </a:solidFill>
          <a:ln>
            <a:solidFill>
              <a:srgbClr val="162F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143000"/>
            <a:ext cx="1005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275B8F"/>
                </a:solidFill>
                <a:latin typeface="Aptos"/>
              </a:rPr>
              <a:t>Cold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45920"/>
            <a:ext cx="9144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162F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537959" y="2011680"/>
            <a:ext cx="274320" cy="237744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55080" y="4251960"/>
            <a:ext cx="640080" cy="640080"/>
          </a:xfrm>
          <a:prstGeom prst="ellipse">
            <a:avLst/>
          </a:prstGeom>
          <a:solidFill>
            <a:srgbClr val="B8463E"/>
          </a:solidFill>
          <a:ln>
            <a:solidFill>
              <a:srgbClr val="162F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72200" y="1143000"/>
            <a:ext cx="1005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B8463E"/>
                </a:solidFill>
                <a:latin typeface="Aptos"/>
              </a:rPr>
              <a:t>Hot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828800" y="2743200"/>
            <a:ext cx="2743200" cy="0"/>
          </a:xfrm>
          <a:prstGeom prst="line">
            <a:avLst/>
          </a:prstGeom>
          <a:ln w="3175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20240" y="2331720"/>
            <a:ext cx="2560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5A6774"/>
                </a:solidFill>
                <a:latin typeface="Aptos"/>
              </a:rPr>
              <a:t>thermal contact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583680" y="4297680"/>
            <a:ext cx="1371599" cy="0"/>
          </a:xfrm>
          <a:prstGeom prst="line">
            <a:avLst/>
          </a:prstGeom>
          <a:ln w="3175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8229600" y="1417320"/>
            <a:ext cx="3017520" cy="31546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29600" y="1417320"/>
            <a:ext cx="64008" cy="315468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39912" y="1527048"/>
            <a:ext cx="26517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Working sequence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39912" y="1892808"/>
            <a:ext cx="2651760" cy="25877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1. Bulb is placed in thermal contact with the body.
2. Mercury expands or contracts.
3. Column moves in the capillary.
4. Scale reading gives temperature after calibration.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5074920"/>
            <a:ext cx="658368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14400" y="5074920"/>
            <a:ext cx="64008" cy="82296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24712" y="5184648"/>
            <a:ext cx="6217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E871E"/>
                </a:solidFill>
                <a:latin typeface="Aptos"/>
              </a:rPr>
              <a:t>Thermal equilibrium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4712" y="5550408"/>
            <a:ext cx="62179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Accurate measurement requires sufficient time for thermometer and object to approach the same temperature.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Mercury Thermometer — Errors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LIQUID-IN-GLASS THERMOMETER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80160"/>
            <a:ext cx="324612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280160"/>
            <a:ext cx="64008" cy="150876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389888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Calibration / scale error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1755648"/>
            <a:ext cx="288036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Incorrect reference-point or graduation calibration.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280160"/>
            <a:ext cx="324612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280160"/>
            <a:ext cx="64008" cy="150876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53712" y="1389888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75B8F"/>
                </a:solidFill>
                <a:latin typeface="Aptos"/>
              </a:rPr>
              <a:t>Parallax error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3712" y="1755648"/>
            <a:ext cx="288036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Eye not at the level of the mercury meniscus.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1280160"/>
            <a:ext cx="324612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955279" y="1280160"/>
            <a:ext cx="64008" cy="150876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65592" y="1389888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E871E"/>
                </a:solidFill>
                <a:latin typeface="Aptos"/>
              </a:rPr>
              <a:t>Stem / emergent-column error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65592" y="1755648"/>
            <a:ext cx="288036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Part of the mercury column is outside the region whose temperature is being measured.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337560"/>
            <a:ext cx="324612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3337560"/>
            <a:ext cx="64008" cy="150876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1832" y="3447288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8463E"/>
                </a:solidFill>
                <a:latin typeface="Aptos"/>
              </a:rPr>
              <a:t>Thermal lag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1832" y="3813048"/>
            <a:ext cx="288036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Reading taken before the thermometer reaches thermal equilibrium.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3400" y="3337560"/>
            <a:ext cx="324612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3400" y="3337560"/>
            <a:ext cx="64008" cy="150876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53712" y="3447288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Capillary irregularity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53712" y="3813048"/>
            <a:ext cx="288036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Non-uniform bore changes the relation between volume and length.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955279" y="3337560"/>
            <a:ext cx="3246120" cy="15087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955279" y="3337560"/>
            <a:ext cx="64008" cy="150876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65592" y="3447288"/>
            <a:ext cx="28803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75B8F"/>
                </a:solidFill>
                <a:latin typeface="Aptos"/>
              </a:rPr>
              <a:t>Zero-point shift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65592" y="3813048"/>
            <a:ext cx="288036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Glass and mercury may show changes after repeated heating or aging.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Mercury Thermometer — Corrections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LIQUID-IN-GLASS THERMOMETER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34440"/>
            <a:ext cx="33832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234440"/>
            <a:ext cx="64008" cy="132588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344168"/>
            <a:ext cx="3017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Parallax correction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1709928"/>
            <a:ext cx="3017520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Place the eye perpendicular to the scale at the level of the mercury meniscus.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234440"/>
            <a:ext cx="33832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234440"/>
            <a:ext cx="64008" cy="132588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2" y="1344168"/>
            <a:ext cx="3017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75B8F"/>
                </a:solidFill>
                <a:latin typeface="Aptos"/>
              </a:rPr>
              <a:t>Stem correction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1709928"/>
            <a:ext cx="3017520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Determine the average temperature of the emergent mercury column and apply the appropriate correction when required.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234440"/>
            <a:ext cx="33832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234440"/>
            <a:ext cx="64008" cy="132588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2" y="1344168"/>
            <a:ext cx="3017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E871E"/>
                </a:solidFill>
                <a:latin typeface="Aptos"/>
              </a:rPr>
              <a:t>Calibration correction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57032" y="1709928"/>
            <a:ext cx="3017520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Compare readings against fixed points or a standard thermometer and prepare a correction curve/table.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154680"/>
            <a:ext cx="33832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3154680"/>
            <a:ext cx="64008" cy="132588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1832" y="3264408"/>
            <a:ext cx="3017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8463E"/>
                </a:solidFill>
                <a:latin typeface="Aptos"/>
              </a:rPr>
              <a:t>Thermal correction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1832" y="3630168"/>
            <a:ext cx="3017520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Allow adequate time for equilibrium; use good thermal contact and minimize heat exchange with surroundings.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3154680"/>
            <a:ext cx="33832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89120" y="3154680"/>
            <a:ext cx="64008" cy="132588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9432" y="3264408"/>
            <a:ext cx="3017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Practical care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9432" y="3630168"/>
            <a:ext cx="3017520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Keep the bulb fully immersed where appropriate, avoid contact with container walls, and read the meniscus consistently.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6720" y="3154680"/>
            <a:ext cx="33832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6720" y="3154680"/>
            <a:ext cx="64008" cy="132588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57032" y="3264408"/>
            <a:ext cx="3017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8463E"/>
                </a:solidFill>
                <a:latin typeface="Aptos"/>
              </a:rPr>
              <a:t>Safety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57032" y="3630168"/>
            <a:ext cx="3017520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Mercury is toxic. Modern laboratories often prefer digital, alcohol, resistance or thermocouple thermometers.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Seebeck Effect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THERMOELECTRIC THERMOMETRY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371600" y="2103120"/>
            <a:ext cx="2286000" cy="0"/>
          </a:xfrm>
          <a:prstGeom prst="line">
            <a:avLst/>
          </a:prstGeom>
          <a:ln w="508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371600" y="4389120"/>
            <a:ext cx="2286000" cy="0"/>
          </a:xfrm>
          <a:prstGeom prst="line">
            <a:avLst/>
          </a:prstGeom>
          <a:ln w="5080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657600" y="2103120"/>
            <a:ext cx="0" cy="2286000"/>
          </a:xfrm>
          <a:prstGeom prst="line">
            <a:avLst/>
          </a:prstGeom>
          <a:ln w="5080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371600" y="2103120"/>
            <a:ext cx="0" cy="2286000"/>
          </a:xfrm>
          <a:prstGeom prst="line">
            <a:avLst/>
          </a:prstGeom>
          <a:ln w="5080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097280" y="3063240"/>
            <a:ext cx="548640" cy="548640"/>
          </a:xfrm>
          <a:prstGeom prst="ellipse">
            <a:avLst/>
          </a:prstGeom>
          <a:solidFill>
            <a:srgbClr val="BE871E"/>
          </a:solidFill>
          <a:ln>
            <a:solidFill>
              <a:srgbClr val="162F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383280" y="3063240"/>
            <a:ext cx="548640" cy="548640"/>
          </a:xfrm>
          <a:prstGeom prst="ellipse">
            <a:avLst/>
          </a:prstGeom>
          <a:solidFill>
            <a:srgbClr val="B8463E"/>
          </a:solidFill>
          <a:ln>
            <a:solidFill>
              <a:srgbClr val="162F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3749039"/>
            <a:ext cx="1554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162F4E"/>
                </a:solidFill>
                <a:latin typeface="Aptos"/>
              </a:rPr>
              <a:t>Cold 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1800" y="3749039"/>
            <a:ext cx="15544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162F4E"/>
                </a:solidFill>
                <a:latin typeface="Aptos"/>
              </a:rPr>
              <a:t>Hot junction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389120" y="3246120"/>
            <a:ext cx="1371600" cy="0"/>
          </a:xfrm>
          <a:prstGeom prst="line">
            <a:avLst/>
          </a:prstGeom>
          <a:ln w="3810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126480" y="1554480"/>
            <a:ext cx="4754880" cy="86868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36208" y="1627632"/>
            <a:ext cx="4535424" cy="704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00" b="1">
                <a:solidFill>
                  <a:srgbClr val="162F4E"/>
                </a:solidFill>
                <a:latin typeface="Cambria"/>
              </a:rPr>
              <a:t>E = f(T_hot − T_cold)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6480" y="2743200"/>
            <a:ext cx="475488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  <a:spcAft>
                <a:spcPts val="8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• When two dissimilar conductors form a closed circuit and their junctions are at different temperatures, a thermoelectric emf is produced.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• This is the Seebeck effect.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• The emf depends on the temperature difference and the materials used.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700">
                <a:solidFill>
                  <a:srgbClr val="232A32"/>
                </a:solidFill>
                <a:latin typeface="Aptos"/>
              </a:defRPr>
            </a:pPr>
            <a:r>
              <a:t>• A calibrated thermocouple converts measured emf into temperature.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Thermoelectric Thermometer — Principle and Construction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THERMOELECTRIC THERMOMETRY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34440"/>
            <a:ext cx="52120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234440"/>
            <a:ext cx="64008" cy="114300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344168"/>
            <a:ext cx="4846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Principle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1709928"/>
            <a:ext cx="4846320" cy="5760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Uses the Seebeck effect: temperature difference between two junctions produces a measurable emf.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234440"/>
            <a:ext cx="52120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234440"/>
            <a:ext cx="64008" cy="114300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344168"/>
            <a:ext cx="48463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75B8F"/>
                </a:solidFill>
                <a:latin typeface="Aptos"/>
              </a:rPr>
              <a:t>Construction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1709928"/>
            <a:ext cx="4846320" cy="5760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Two dissimilar metal/alloy wires are joined at the measuring junction; the reference junction is maintained or compensated at a known temperature.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828800" y="3063240"/>
            <a:ext cx="2011680" cy="0"/>
          </a:xfrm>
          <a:prstGeom prst="line">
            <a:avLst/>
          </a:prstGeom>
          <a:ln w="50800">
            <a:solidFill>
              <a:srgbClr val="B84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828800" y="4572000"/>
            <a:ext cx="2011680" cy="0"/>
          </a:xfrm>
          <a:prstGeom prst="line">
            <a:avLst/>
          </a:prstGeom>
          <a:ln w="5080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1508760" y="3657600"/>
            <a:ext cx="594360" cy="594360"/>
          </a:xfrm>
          <a:prstGeom prst="ellipse">
            <a:avLst/>
          </a:prstGeom>
          <a:solidFill>
            <a:srgbClr val="BE871E"/>
          </a:solidFill>
          <a:ln>
            <a:solidFill>
              <a:srgbClr val="162F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657600" y="3657600"/>
            <a:ext cx="594360" cy="594360"/>
          </a:xfrm>
          <a:prstGeom prst="ellipse">
            <a:avLst/>
          </a:prstGeom>
          <a:solidFill>
            <a:srgbClr val="B8463E"/>
          </a:solidFill>
          <a:ln>
            <a:solidFill>
              <a:srgbClr val="162F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1828800" y="3063240"/>
            <a:ext cx="0" cy="594360"/>
          </a:xfrm>
          <a:prstGeom prst="line">
            <a:avLst/>
          </a:prstGeom>
          <a:ln w="50800">
            <a:solidFill>
              <a:srgbClr val="B84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828800" y="3657600"/>
            <a:ext cx="0" cy="914400"/>
          </a:xfrm>
          <a:prstGeom prst="line">
            <a:avLst/>
          </a:prstGeom>
          <a:ln w="50800">
            <a:solidFill>
              <a:srgbClr val="B84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840480" y="3063240"/>
            <a:ext cx="0" cy="594360"/>
          </a:xfrm>
          <a:prstGeom prst="line">
            <a:avLst/>
          </a:prstGeom>
          <a:ln w="5080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3840480" y="3657600"/>
            <a:ext cx="0" cy="914400"/>
          </a:xfrm>
          <a:prstGeom prst="line">
            <a:avLst/>
          </a:prstGeom>
          <a:ln w="50800">
            <a:solidFill>
              <a:srgbClr val="275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60120" y="5074920"/>
            <a:ext cx="19202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62F4E"/>
                </a:solidFill>
                <a:latin typeface="Aptos"/>
              </a:rPr>
              <a:t>Measuring junction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63240" y="507492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62F4E"/>
                </a:solidFill>
                <a:latin typeface="Aptos"/>
              </a:rPr>
              <a:t>Reference junction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48840" y="2788920"/>
            <a:ext cx="1005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B8463E"/>
                </a:solidFill>
                <a:latin typeface="Aptos"/>
              </a:rPr>
              <a:t>Metal 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48840" y="4553712"/>
            <a:ext cx="1005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275B8F"/>
                </a:solidFill>
                <a:latin typeface="Aptos"/>
              </a:rPr>
              <a:t>Metal B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788920"/>
            <a:ext cx="466344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309360" y="2788920"/>
            <a:ext cx="64008" cy="196596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19672" y="2898648"/>
            <a:ext cx="429767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E871E"/>
                </a:solidFill>
                <a:latin typeface="Aptos"/>
              </a:rPr>
              <a:t>Common thermocouples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9672" y="3264408"/>
            <a:ext cx="4297679" cy="13990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K, J, T, E, N, R, S and B types are selected according to temperature range, sensitivity and environment.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Thermoelectric Thermometer — Working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THERMOELECTRIC THERMOMETRY</a:t>
            </a:r>
          </a:p>
        </p:txBody>
      </p:sp>
      <p:sp>
        <p:nvSpPr>
          <p:cNvPr id="5" name="Oval 4"/>
          <p:cNvSpPr/>
          <p:nvPr/>
        </p:nvSpPr>
        <p:spPr>
          <a:xfrm>
            <a:off x="1325880" y="1325880"/>
            <a:ext cx="566928" cy="566928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25880" y="1417320"/>
            <a:ext cx="56692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0574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62F4E"/>
                </a:solidFill>
                <a:latin typeface="Aptos"/>
              </a:rPr>
              <a:t>Hot junction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60320"/>
            <a:ext cx="1828800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232A32"/>
                </a:solidFill>
                <a:latin typeface="Aptos"/>
              </a:rPr>
              <a:t>Place measuring junction in contact with the object.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011680" y="1609344"/>
            <a:ext cx="777240" cy="0"/>
          </a:xfrm>
          <a:prstGeom prst="line">
            <a:avLst/>
          </a:prstGeom>
          <a:ln w="2540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3566160" y="1325880"/>
            <a:ext cx="566928" cy="566928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1417320"/>
            <a:ext cx="56692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6080" y="20574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62F4E"/>
                </a:solidFill>
                <a:latin typeface="Aptos"/>
              </a:rPr>
              <a:t>Temperature difference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80" y="2560320"/>
            <a:ext cx="1828800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232A32"/>
                </a:solidFill>
                <a:latin typeface="Aptos"/>
              </a:rPr>
              <a:t>A difference exists between measuring and reference junctions.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251960" y="1609344"/>
            <a:ext cx="777240" cy="0"/>
          </a:xfrm>
          <a:prstGeom prst="line">
            <a:avLst/>
          </a:prstGeom>
          <a:ln w="2540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806440" y="1325880"/>
            <a:ext cx="566928" cy="566928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06440" y="1417320"/>
            <a:ext cx="56692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66360" y="20574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62F4E"/>
                </a:solidFill>
                <a:latin typeface="Aptos"/>
              </a:rPr>
              <a:t>Seebeck emf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66360" y="2560320"/>
            <a:ext cx="1828800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232A32"/>
                </a:solidFill>
                <a:latin typeface="Aptos"/>
              </a:rPr>
              <a:t>A thermoelectric emf develops in the circuit.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6492240" y="1609344"/>
            <a:ext cx="777240" cy="0"/>
          </a:xfrm>
          <a:prstGeom prst="line">
            <a:avLst/>
          </a:prstGeom>
          <a:ln w="2540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8046720" y="1325880"/>
            <a:ext cx="566928" cy="566928"/>
          </a:xfrm>
          <a:prstGeom prst="ellipse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46720" y="1417320"/>
            <a:ext cx="56692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06640" y="20574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62F4E"/>
                </a:solidFill>
                <a:latin typeface="Aptos"/>
              </a:rPr>
              <a:t>Measurement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06640" y="2560320"/>
            <a:ext cx="1828800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232A32"/>
                </a:solidFill>
                <a:latin typeface="Aptos"/>
              </a:rPr>
              <a:t>A sensitive voltmeter / millivoltmeter measures emf.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732520" y="1609344"/>
            <a:ext cx="777240" cy="0"/>
          </a:xfrm>
          <a:prstGeom prst="line">
            <a:avLst/>
          </a:prstGeom>
          <a:ln w="25400">
            <a:solidFill>
              <a:srgbClr val="BE871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0287000" y="1325880"/>
            <a:ext cx="566928" cy="566928"/>
          </a:xfrm>
          <a:prstGeom prst="ellipse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87000" y="1417320"/>
            <a:ext cx="566928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46920" y="205740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62F4E"/>
                </a:solidFill>
                <a:latin typeface="Aptos"/>
              </a:rPr>
              <a:t>Calibration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46920" y="2560320"/>
            <a:ext cx="1828800" cy="1325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232A32"/>
                </a:solidFill>
                <a:latin typeface="Aptos"/>
              </a:rPr>
              <a:t>Convert emf to temperature using a standard calibration curve/table.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743200" y="4526280"/>
            <a:ext cx="6675120" cy="82296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852928" y="4599432"/>
            <a:ext cx="6455664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162F4E"/>
                </a:solidFill>
                <a:latin typeface="Cambria"/>
              </a:rPr>
              <a:t>Temperature ↔ Thermoelectric emf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05840" y="5532120"/>
            <a:ext cx="484632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05840" y="5532120"/>
            <a:ext cx="64008" cy="64008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16152" y="5641848"/>
            <a:ext cx="448055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Advantages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16152" y="6007608"/>
            <a:ext cx="4480559" cy="731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Wide temperature range, rugged sensor, small size, fast response and useful for remote measurements.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532120"/>
            <a:ext cx="484632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309360" y="5532120"/>
            <a:ext cx="64008" cy="64008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19672" y="5641848"/>
            <a:ext cx="448055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8463E"/>
                </a:solidFill>
                <a:latin typeface="Aptos"/>
              </a:rPr>
              <a:t>Limitations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19672" y="6007608"/>
            <a:ext cx="4480559" cy="731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Needs calibration; reference-junction compensation is required for absolute temperature measurement.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Platinum Resistance Thermometer (PRT) — Principle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RESISTANCE THERMOMETRY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86000" y="1234440"/>
            <a:ext cx="7589520" cy="82296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395728" y="1307592"/>
            <a:ext cx="7370064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500" b="1">
                <a:solidFill>
                  <a:srgbClr val="162F4E"/>
                </a:solidFill>
                <a:latin typeface="Cambria"/>
              </a:rPr>
              <a:t>R(T) changes predictably with temperature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468880"/>
            <a:ext cx="5486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Platinum has a stable and reproducible electrical resistance–temperature relationship.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An electrical current is passed through a platinum sensing element and its resistance is measured.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Temperature is obtained from the calibrated R–T relation.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PT100 is a common sensor: nominal resistance is 100 Ω at 0 °C.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0" y="2514600"/>
            <a:ext cx="45720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583680" y="2514600"/>
            <a:ext cx="64008" cy="141732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93992" y="2624328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Why platinum?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93992" y="2990088"/>
            <a:ext cx="4206240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High chemical stability, reproducibility, nearly linear response over a useful range, and excellent long-term stability.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0" y="4251960"/>
            <a:ext cx="457200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583680" y="4251960"/>
            <a:ext cx="64008" cy="141732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93992" y="4361688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75B8F"/>
                </a:solidFill>
                <a:latin typeface="Aptos"/>
              </a:rPr>
              <a:t>Measurement principle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93992" y="4727448"/>
            <a:ext cx="4206240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A resistance bridge or precision electronic measurement circuit determines the sensor resistance with high accuracy.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PRT — Construction and Working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RESISTANCE THERMOMETRY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828800"/>
            <a:ext cx="2926080" cy="2651760"/>
          </a:xfrm>
          <a:prstGeom prst="roundRect">
            <a:avLst/>
          </a:prstGeom>
          <a:solidFill>
            <a:srgbClr val="FFFFFF"/>
          </a:solidFill>
          <a:ln>
            <a:solidFill>
              <a:srgbClr val="162F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1234440" y="2331720"/>
            <a:ext cx="2194560" cy="0"/>
          </a:xfrm>
          <a:prstGeom prst="line">
            <a:avLst/>
          </a:prstGeom>
          <a:ln w="31750">
            <a:solidFill>
              <a:srgbClr val="B84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234440" y="2743200"/>
            <a:ext cx="2194560" cy="0"/>
          </a:xfrm>
          <a:prstGeom prst="line">
            <a:avLst/>
          </a:prstGeom>
          <a:ln w="31750">
            <a:solidFill>
              <a:srgbClr val="B84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234440" y="3154680"/>
            <a:ext cx="2194560" cy="0"/>
          </a:xfrm>
          <a:prstGeom prst="line">
            <a:avLst/>
          </a:prstGeom>
          <a:ln w="31750">
            <a:solidFill>
              <a:srgbClr val="B84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234440" y="3566160"/>
            <a:ext cx="2194560" cy="0"/>
          </a:xfrm>
          <a:prstGeom prst="line">
            <a:avLst/>
          </a:prstGeom>
          <a:ln w="31750">
            <a:solidFill>
              <a:srgbClr val="B846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43000" y="3977639"/>
            <a:ext cx="2468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62F4E"/>
                </a:solidFill>
                <a:latin typeface="Aptos"/>
              </a:rPr>
              <a:t>Platinum wire / thin film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1417320"/>
            <a:ext cx="23774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162F4E"/>
                </a:solidFill>
                <a:latin typeface="Aptos"/>
              </a:rPr>
              <a:t>Protective support / sheath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977639" y="2743200"/>
            <a:ext cx="1051561" cy="0"/>
          </a:xfrm>
          <a:prstGeom prst="line">
            <a:avLst/>
          </a:prstGeom>
          <a:ln w="31750">
            <a:solidFill>
              <a:srgbClr val="007E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303520" y="1828800"/>
            <a:ext cx="17373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303520" y="1828800"/>
            <a:ext cx="64008" cy="132588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513832" y="1938528"/>
            <a:ext cx="1371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Sense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13832" y="2304288"/>
            <a:ext cx="1371600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Measure R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7040879" y="2487168"/>
            <a:ext cx="228600" cy="0"/>
          </a:xfrm>
          <a:prstGeom prst="line">
            <a:avLst/>
          </a:prstGeom>
          <a:ln w="22860">
            <a:solidFill>
              <a:srgbClr val="5A67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315200" y="1828800"/>
            <a:ext cx="17373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315200" y="1828800"/>
            <a:ext cx="64008" cy="132588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525512" y="1938528"/>
            <a:ext cx="1371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75B8F"/>
                </a:solidFill>
                <a:latin typeface="Aptos"/>
              </a:rPr>
              <a:t>Convert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25512" y="2304288"/>
            <a:ext cx="1371600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Use R–T relation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9052560" y="2487168"/>
            <a:ext cx="228600" cy="0"/>
          </a:xfrm>
          <a:prstGeom prst="line">
            <a:avLst/>
          </a:prstGeom>
          <a:ln w="22860">
            <a:solidFill>
              <a:srgbClr val="5A67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9326880" y="1828800"/>
            <a:ext cx="173736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326880" y="1828800"/>
            <a:ext cx="64008" cy="132588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37192" y="1938528"/>
            <a:ext cx="13716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E871E"/>
                </a:solidFill>
                <a:latin typeface="Aptos"/>
              </a:rPr>
              <a:t>Display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37192" y="2304288"/>
            <a:ext cx="1371600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Read 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257800" y="3886200"/>
            <a:ext cx="5669280" cy="82296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67528" y="3959352"/>
            <a:ext cx="5449824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162F4E"/>
                </a:solidFill>
                <a:latin typeface="Cambria"/>
              </a:rPr>
              <a:t>R = R₀[1 + α(T − T₀) + …]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67528" y="4480560"/>
            <a:ext cx="5449824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0">
                <a:solidFill>
                  <a:srgbClr val="5A6774"/>
                </a:solidFill>
                <a:latin typeface="Aptos"/>
              </a:rPr>
              <a:t>Linear approximation over a limited range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14400" y="5257800"/>
            <a:ext cx="10241280" cy="68580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" y="5257800"/>
            <a:ext cx="64008" cy="68580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124712" y="5367528"/>
            <a:ext cx="987551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Working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4712" y="5733288"/>
            <a:ext cx="9875519" cy="1188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Temperature changes the resistivity of platinum → resistance changes → electrical circuit measures R → calibration converts R to 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Comparison of Thermometers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SYNTHESIS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234440"/>
          <a:ext cx="11155680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240280"/>
                <a:gridCol w="2240280"/>
                <a:gridCol w="2331720"/>
                <a:gridCol w="2331720"/>
              </a:tblGrid>
              <a:tr h="832104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Thermometer</a:t>
                      </a:r>
                    </a:p>
                  </a:txBody>
                  <a:tcPr>
                    <a:solidFill>
                      <a:srgbClr val="162F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Property</a:t>
                      </a:r>
                    </a:p>
                  </a:txBody>
                  <a:tcPr>
                    <a:solidFill>
                      <a:srgbClr val="162F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Main advantage</a:t>
                      </a:r>
                    </a:p>
                  </a:txBody>
                  <a:tcPr>
                    <a:solidFill>
                      <a:srgbClr val="162F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Main limitation</a:t>
                      </a:r>
                    </a:p>
                  </a:txBody>
                  <a:tcPr>
                    <a:solidFill>
                      <a:srgbClr val="162F4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</a:rPr>
                        <a:t>Typical use</a:t>
                      </a:r>
                    </a:p>
                  </a:txBody>
                  <a:tcPr>
                    <a:solidFill>
                      <a:srgbClr val="162F4E"/>
                    </a:solidFill>
                  </a:tcPr>
                </a:tc>
              </a:tr>
              <a:tr h="83210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Mercury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Liquid volume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Simple, visible reading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Limited range; toxic mercury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Traditional laboratory use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3210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Thermocouple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Thermoelectric emf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Wide range, fast, rugged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Needs calibration/reference compensation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Industrial &amp; laboratory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</a:tr>
              <a:tr h="83210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PRT / Pt100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Electrical resistance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High accuracy &amp; stability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More expensive; wiring effects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Precision temperature measurement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32104"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Gas thermometer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Pressure / volume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Primary-standard concept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Bulky and slow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50">
                          <a:solidFill>
                            <a:srgbClr val="232A32"/>
                          </a:solidFill>
                          <a:latin typeface="Aptos"/>
                        </a:rPr>
                        <a:t>Metrology / calibration</a:t>
                      </a:r>
                    </a:p>
                  </a:txBody>
                  <a:tcPr>
                    <a:solidFill>
                      <a:srgbClr val="F2F6F9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914400" y="5623560"/>
            <a:ext cx="1033272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4400" y="5623560"/>
            <a:ext cx="64008" cy="566928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24712" y="5733288"/>
            <a:ext cx="9966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E871E"/>
                </a:solidFill>
                <a:latin typeface="Aptos"/>
              </a:rPr>
              <a:t>Selection principle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4712" y="6099048"/>
            <a:ext cx="996696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Choose the thermometer according to range, accuracy, response time, environment, stability and required calibration.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Concept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88720"/>
            <a:ext cx="1069848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1. Distinguish heat from temperature.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2. What is a thermometric property? Give four examples.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3. Derive or use the relation connecting Celsius, Fahrenheit, Kelvin and Rankine scales.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4. Why is a narrow capillary used in a mercury thermometer?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5. Explain parallax and emergent-stem errors.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6. State the Seebeck effect and explain its application in thermometry.</a:t>
            </a:r>
          </a:p>
          <a:p>
            <a:pPr>
              <a:lnSpc>
                <a:spcPct val="102000"/>
              </a:lnSpc>
              <a:spcAft>
                <a:spcPts val="800"/>
              </a:spcAft>
              <a:defRPr sz="1800">
                <a:solidFill>
                  <a:srgbClr val="232A32"/>
                </a:solidFill>
                <a:latin typeface="Aptos"/>
              </a:defRPr>
            </a:pPr>
            <a:r>
              <a:t>• 7. Why is platinum preferred in resistance thermometry?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256032"/>
            <a:ext cx="97840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162F4E"/>
                </a:solidFill>
                <a:latin typeface="Aptos Display"/>
              </a:rP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338328"/>
            <a:ext cx="1645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1">
                <a:solidFill>
                  <a:srgbClr val="007E85"/>
                </a:solidFill>
                <a:latin typeface="Aptos"/>
              </a:rPr>
              <a:t>RECAP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188720"/>
            <a:ext cx="34290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188720"/>
            <a:ext cx="64008" cy="123444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298448"/>
            <a:ext cx="3063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8463E"/>
                </a:solidFill>
                <a:latin typeface="Aptos"/>
              </a:rPr>
              <a:t>Heat &amp; temperature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664208"/>
            <a:ext cx="3063240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Heat is energy transfer; temperature characterizes thermal state.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188720"/>
            <a:ext cx="34290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9120" y="1188720"/>
            <a:ext cx="64008" cy="123444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2" y="1298448"/>
            <a:ext cx="3063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Thermometry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1664208"/>
            <a:ext cx="3063240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A measurable thermometric property is calibrated against temperature.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188720"/>
            <a:ext cx="342900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92440" y="1188720"/>
            <a:ext cx="64008" cy="1234440"/>
          </a:xfrm>
          <a:prstGeom prst="rect">
            <a:avLst/>
          </a:prstGeom>
          <a:solidFill>
            <a:srgbClr val="275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02752" y="1298448"/>
            <a:ext cx="3063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275B8F"/>
                </a:solidFill>
                <a:latin typeface="Aptos"/>
              </a:rPr>
              <a:t>Scales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2752" y="1664208"/>
            <a:ext cx="3063240" cy="6675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Celsius, Kelvin, Fahrenheit and Rankine use different zero points and intervals.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2971800"/>
            <a:ext cx="64008" cy="1325880"/>
          </a:xfrm>
          <a:prstGeom prst="rect">
            <a:avLst/>
          </a:prstGeom>
          <a:solidFill>
            <a:srgbClr val="BE87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6112" y="3081528"/>
            <a:ext cx="3063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E871E"/>
                </a:solidFill>
                <a:latin typeface="Aptos"/>
              </a:rPr>
              <a:t>Mercury thermometer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" y="3447288"/>
            <a:ext cx="3063240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Uses thermal expansion of mercury; errors include parallax, stem, calibration and thermal lag.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297180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89120" y="2971800"/>
            <a:ext cx="64008" cy="1325880"/>
          </a:xfrm>
          <a:prstGeom prst="rect">
            <a:avLst/>
          </a:prstGeom>
          <a:solidFill>
            <a:srgbClr val="B846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9432" y="3081528"/>
            <a:ext cx="3063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B8463E"/>
                </a:solidFill>
                <a:latin typeface="Aptos"/>
              </a:rPr>
              <a:t>Thermocouple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9432" y="3447288"/>
            <a:ext cx="3063240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Uses Seebeck emf produced by a temperature difference between two junctions.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92440" y="297180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92440" y="2971800"/>
            <a:ext cx="64008" cy="1325880"/>
          </a:xfrm>
          <a:prstGeom prst="rect">
            <a:avLst/>
          </a:prstGeom>
          <a:solidFill>
            <a:srgbClr val="007E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02752" y="3081528"/>
            <a:ext cx="3063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07E85"/>
                </a:solidFill>
                <a:latin typeface="Aptos"/>
              </a:rPr>
              <a:t>PRT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02752" y="3447288"/>
            <a:ext cx="3063240" cy="7589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2"/>
                </a:solidFill>
                <a:latin typeface="Aptos"/>
              </a:rPr>
              <a:t>Uses predictable temperature dependence of platinum electrical resistance.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828800" y="4983480"/>
            <a:ext cx="8595360" cy="777240"/>
          </a:xfrm>
          <a:prstGeom prst="roundRect">
            <a:avLst/>
          </a:prstGeom>
          <a:solidFill>
            <a:srgbClr val="F0F5F9"/>
          </a:solidFill>
          <a:ln>
            <a:solidFill>
              <a:srgbClr val="E1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938528" y="5056632"/>
            <a:ext cx="8375904" cy="6126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100" b="1">
                <a:solidFill>
                  <a:srgbClr val="162F4E"/>
                </a:solidFill>
                <a:latin typeface="Cambria"/>
              </a:rPr>
              <a:t>Measure a property  →  Calibrate  →  Determine temperature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473952"/>
            <a:ext cx="1097280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5A6774"/>
                </a:solidFill>
                <a:latin typeface="Aptos"/>
              </a:rPr>
              <a:t>Thermometry  •  B.Sc. II Physics  |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F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73736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ptos Display"/>
              </a:rPr>
              <a:t>THERMOMETRY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8892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0">
                <a:solidFill>
                  <a:srgbClr val="C8DCEB"/>
                </a:solidFill>
                <a:latin typeface="Aptos"/>
              </a:rPr>
              <a:t>From thermal state to quantitative measurement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114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ptos Display"/>
              </a:rPr>
              <a:t>Dr. Sandip S. Patil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681728"/>
            <a:ext cx="103327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0">
                <a:solidFill>
                  <a:srgbClr val="C8DCEB"/>
                </a:solidFill>
                <a:latin typeface="Aptos"/>
              </a:rPr>
              <a:t>B.Sc. II Physics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