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6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7899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solidFill>
                  <a:srgbClr val="162F4E"/>
                </a:solidFill>
                <a:latin typeface="Aptos Display"/>
              </a:rPr>
              <a:t>TRANSPORT PHENOMENA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14600"/>
            <a:ext cx="10607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007E85"/>
                </a:solidFill>
                <a:latin typeface="Aptos"/>
              </a:rPr>
              <a:t>B.Sc. II Physics  •  09 Hours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3429000"/>
            <a:ext cx="8138160" cy="73152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21408" y="3502152"/>
            <a:ext cx="7918704" cy="58521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62F4E"/>
                </a:solidFill>
                <a:latin typeface="Cambria"/>
              </a:rPr>
              <a:t>Molecular motion  →  Collisions  →  Transport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892040"/>
            <a:ext cx="106070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162F4E"/>
                </a:solidFill>
                <a:latin typeface="Aptos Display"/>
              </a:rPr>
              <a:t>Dr. Sandip S. Patil</a:t>
            </a:r>
          </a:p>
          <a:p>
            <a:pPr algn="ctr"/>
            <a:r>
              <a:rPr sz="1500">
                <a:solidFill>
                  <a:srgbClr val="5A6774"/>
                </a:solidFill>
                <a:latin typeface="Aptos"/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232A32"/>
                </a:solidFill>
                <a:latin typeface="Aptos"/>
              </a:defRPr>
            </a:pPr>
            <a:r>
              <a:t>Explain molecular collisions and the physical meaning of collision cross-section.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232A32"/>
                </a:solidFill>
                <a:latin typeface="Aptos"/>
              </a:defRPr>
            </a:pPr>
            <a:r>
              <a:t>Define mean free path and estimate molecular diameter from macroscopic data.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232A32"/>
                </a:solidFill>
                <a:latin typeface="Aptos"/>
              </a:defRPr>
            </a:pPr>
            <a:r>
              <a:t>Use the Clausius and Maxwell mean-free-path relations without derivation.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232A32"/>
                </a:solidFill>
                <a:latin typeface="Aptos"/>
              </a:defRPr>
            </a:pPr>
            <a:r>
              <a:t>Explain transport of momentum as viscosity, thermal energy as conduction, and mass as diffusion.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232A32"/>
                </a:solidFill>
                <a:latin typeface="Aptos"/>
              </a:defRPr>
            </a:pPr>
            <a:r>
              <a:t>Relate microscopic molecular motion to measurable macroscopic transport coefficients.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5623560"/>
            <a:ext cx="1060704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5623560"/>
            <a:ext cx="73152" cy="59436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733288"/>
            <a:ext cx="10195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Big idea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Transport is the macroscopic signature of microscopic molecular motion.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What is a Transport Phenomenon?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OVERVIEW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949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73152" cy="448056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344168"/>
            <a:ext cx="49834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Microscopic picture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• Molecules are in continuous random motion.</a:t>
            </a:r>
            <a:br/>
            <a:r>
              <a:t>• Collisions redistribute momentum, energy and particles.</a:t>
            </a:r>
            <a:br/>
            <a:r>
              <a:t>• Motion is governed by molecular speed and collision frequency.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3949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234440"/>
            <a:ext cx="73152" cy="448056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344168"/>
            <a:ext cx="49834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Macroscopic picture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• Gradients drive net transport.</a:t>
            </a:r>
            <a:br/>
            <a:r>
              <a:t>• Momentum gradient → viscous flow.</a:t>
            </a:r>
            <a:br/>
            <a:r>
              <a:t>• Temperature gradient → heat conduction.</a:t>
            </a:r>
            <a:br/>
            <a:r>
              <a:t>• Concentration gradient → diffusion.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Molecular Collisions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MOLECULAR KINETICS</a:t>
            </a:r>
          </a:p>
        </p:txBody>
      </p:sp>
      <p:sp>
        <p:nvSpPr>
          <p:cNvPr id="5" name="Oval 4"/>
          <p:cNvSpPr/>
          <p:nvPr/>
        </p:nvSpPr>
        <p:spPr>
          <a:xfrm>
            <a:off x="804672" y="1810512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993391" y="2450591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907791" y="1627631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730752" y="2633472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450591" y="3639311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1005840" y="1920240"/>
            <a:ext cx="914400" cy="54864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194560" y="1828800"/>
            <a:ext cx="731520" cy="73152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108960" y="1737360"/>
            <a:ext cx="640079" cy="91440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2743200" y="2743200"/>
            <a:ext cx="1005839" cy="91440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5-Point Star 13"/>
          <p:cNvSpPr/>
          <p:nvPr/>
        </p:nvSpPr>
        <p:spPr>
          <a:xfrm>
            <a:off x="4709160" y="2148840"/>
            <a:ext cx="548640" cy="548640"/>
          </a:xfrm>
          <a:prstGeom prst="star5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577840" y="1325880"/>
            <a:ext cx="56692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Collision = interaction that changes molecular velocities.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Elastic molecular collisions approximately conserve total kinetic energy and momentum.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Collision frequency increases when number density or molecular size increases.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Transport coefficients therefore depend strongly on collision statistics.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Collision Cross-Section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MOLECULAR KINETICS</a:t>
            </a:r>
          </a:p>
        </p:txBody>
      </p:sp>
      <p:sp>
        <p:nvSpPr>
          <p:cNvPr id="5" name="Oval 4"/>
          <p:cNvSpPr/>
          <p:nvPr/>
        </p:nvSpPr>
        <p:spPr>
          <a:xfrm>
            <a:off x="1828800" y="1828800"/>
            <a:ext cx="914400" cy="914400"/>
          </a:xfrm>
          <a:prstGeom prst="ellipse">
            <a:avLst/>
          </a:prstGeom>
          <a:solidFill>
            <a:srgbClr val="DCE6F0"/>
          </a:solidFill>
          <a:ln w="25400"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5839" y="2194560"/>
            <a:ext cx="182880" cy="182880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1188720" y="2286000"/>
            <a:ext cx="640080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828800" y="3063240"/>
            <a:ext cx="914400" cy="0"/>
          </a:xfrm>
          <a:prstGeom prst="line">
            <a:avLst/>
          </a:prstGeom>
          <a:ln w="254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931920" y="1508760"/>
            <a:ext cx="338328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41648" y="1581912"/>
            <a:ext cx="3163824" cy="6766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600" b="1">
                <a:solidFill>
                  <a:srgbClr val="162F4E"/>
                </a:solidFill>
                <a:latin typeface="Cambria"/>
              </a:rPr>
              <a:t>σ = πd²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2057400"/>
            <a:ext cx="31089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Hard-sphere collision cross-section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0" y="1325880"/>
            <a:ext cx="38404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σ is the effective area presented by one molecule to an incoming molecule.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For a hard-sphere molecule of diameter d, σ = πd².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Larger σ → greater probability of collision → shorter mean free path.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Units: σ in m²; molecular diameter d in 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Mean Free Path, 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MOLECULAR KINETICS</a:t>
            </a:r>
          </a:p>
        </p:txBody>
      </p:sp>
      <p:sp>
        <p:nvSpPr>
          <p:cNvPr id="5" name="Oval 4"/>
          <p:cNvSpPr/>
          <p:nvPr/>
        </p:nvSpPr>
        <p:spPr>
          <a:xfrm>
            <a:off x="832104" y="2660904"/>
            <a:ext cx="164592" cy="164592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746504" y="2203704"/>
            <a:ext cx="164592" cy="164592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0904" y="3026664"/>
            <a:ext cx="164592" cy="164592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575304" y="2295144"/>
            <a:ext cx="164592" cy="164592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489704" y="2843784"/>
            <a:ext cx="164592" cy="164592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68680" y="2743200"/>
            <a:ext cx="3794760" cy="182880"/>
          </a:xfrm>
          <a:prstGeom prst="line">
            <a:avLst/>
          </a:prstGeom>
          <a:ln w="3175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31520" y="1188720"/>
            <a:ext cx="475488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1261872"/>
            <a:ext cx="453542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162F4E"/>
                </a:solidFill>
                <a:latin typeface="Cambria"/>
              </a:rPr>
              <a:t>λ = 1 / (√2 π d² 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1828799"/>
            <a:ext cx="4480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n = molecular number density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2160" y="1234440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Mean free path λ is the average distance travelled by a molecule between collisions.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λ decreases with molecular diameter d and number density 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At fixed gas density, λ is approximately independent of temperature in the ideal hard-sphere model.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At fixed pressure, λ increases approximately in proportion to temperature.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Estimating Molecular Diameter and Mean Free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MOLECULAR KINETICS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356616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07592"/>
            <a:ext cx="3346704" cy="63093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162F4E"/>
                </a:solidFill>
                <a:latin typeface="Cambria"/>
              </a:rPr>
              <a:t>n = p / (k_B 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737360"/>
            <a:ext cx="3291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Ideal-gas number density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234440"/>
            <a:ext cx="365760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53128" y="1307592"/>
            <a:ext cx="3438144" cy="63093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λ = k_B T / (√2 π d² 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737360"/>
            <a:ext cx="3383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Equivalent form using p and 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34440"/>
            <a:ext cx="338328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47888" y="1307592"/>
            <a:ext cx="3163824" cy="63093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62F4E"/>
                </a:solidFill>
                <a:latin typeface="Cambria"/>
              </a:rPr>
              <a:t>d = √[ k_B T / (√2 π p λ) 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1737360"/>
            <a:ext cx="31089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Estimate d when λ is known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423160"/>
            <a:ext cx="106984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423160"/>
            <a:ext cx="73152" cy="105156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2532888"/>
            <a:ext cx="102870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Typical calculation sequence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1. Convert p, T and λ to SI units  →  2. calculate d  →  3. calculate σ = πd²  →  4. check the order of magnitude.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94760"/>
            <a:ext cx="51663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794760"/>
            <a:ext cx="73152" cy="105156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904488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Important constant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Boltzmann constant: kB = 1.380649 × 10⁻²³ J K⁻¹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80" y="3794760"/>
            <a:ext cx="51663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26480" y="3794760"/>
            <a:ext cx="73152" cy="105156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3904488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Physical check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Molecular diameters are typically of order 10⁻¹⁰ m, while mean free paths can be many orders of magnitude larger.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Clausius and Maxwell Mean-Free-Path Relations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MOLECULAR KINETICS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5120640" cy="86868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353312"/>
            <a:ext cx="4901183" cy="7223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162F4E"/>
                </a:solidFill>
                <a:latin typeface="Cambria"/>
              </a:rPr>
              <a:t>Clausius:   λ = 1 / (√2 π d² n)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280160"/>
            <a:ext cx="5120640" cy="86868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1928" y="1353312"/>
            <a:ext cx="4901183" cy="7223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162F4E"/>
                </a:solidFill>
                <a:latin typeface="Cambria"/>
              </a:rPr>
              <a:t>Maxwell:   λ = 3η / (ρ c̄)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104241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Clausius relation connects λ to molecular size and number density.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Maxwell relation connects λ to viscosity η, mass density ρ and mean molecular speed c̄.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These relations are used directly here; derivations are not required.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Mean speed for an ideal gas: c̄ = √(8kBT / πm).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232A32"/>
                </a:solidFill>
                <a:latin typeface="Aptos"/>
              </a:defRPr>
            </a:pPr>
            <a:r>
              <a:t>Transport measurements can therefore provide information about microscopic molecular motion.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100" b="1">
                <a:solidFill>
                  <a:srgbClr val="162F4E"/>
                </a:solidFill>
                <a:latin typeface="Aptos Display"/>
              </a:rPr>
              <a:t>FROM COLLISIONS TO TRANSPORT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80160" y="2057400"/>
            <a:ext cx="960120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89888" y="2130552"/>
            <a:ext cx="938174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Molecular collisions create local exchange of physical quantities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3657600"/>
            <a:ext cx="3383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3657600"/>
            <a:ext cx="73152" cy="114300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767328"/>
            <a:ext cx="29718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Momentum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Transferred between adjacent layers of a moving fluid → viscosity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3657600"/>
            <a:ext cx="3383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3657600"/>
            <a:ext cx="73152" cy="114300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3767328"/>
            <a:ext cx="29718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Thermal energy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Transferred from hotter regions to colder regions → conduction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3657600"/>
            <a:ext cx="33832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55279" y="3657600"/>
            <a:ext cx="73152" cy="114300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83879" y="3767328"/>
            <a:ext cx="29718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Mass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Particles migrate down concentration gradient → diffusion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Transport of Momentum: Viscosity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4572000" cy="502920"/>
          </a:xfrm>
          <a:prstGeom prst="rect">
            <a:avLst/>
          </a:prstGeom>
          <a:solidFill>
            <a:srgbClr val="EBF2F8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097280" y="1673352"/>
            <a:ext cx="1645920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31520" y="2075688"/>
            <a:ext cx="4572000" cy="502920"/>
          </a:xfrm>
          <a:prstGeom prst="rect">
            <a:avLst/>
          </a:prstGeom>
          <a:solidFill>
            <a:srgbClr val="E1EAF3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600200" y="2331720"/>
            <a:ext cx="1645920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31520" y="2734056"/>
            <a:ext cx="4572000" cy="502920"/>
          </a:xfrm>
          <a:prstGeom prst="rect">
            <a:avLst/>
          </a:prstGeom>
          <a:solidFill>
            <a:srgbClr val="D7E2EE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2103120" y="2990088"/>
            <a:ext cx="1645919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1520" y="3392424"/>
            <a:ext cx="4572000" cy="502920"/>
          </a:xfrm>
          <a:prstGeom prst="rect">
            <a:avLst/>
          </a:prstGeom>
          <a:solidFill>
            <a:srgbClr val="CDDAE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2606040" y="3648456"/>
            <a:ext cx="1645920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31520" y="4050791"/>
            <a:ext cx="4572000" cy="502920"/>
          </a:xfrm>
          <a:prstGeom prst="rect">
            <a:avLst/>
          </a:prstGeom>
          <a:solidFill>
            <a:srgbClr val="C3D2E4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3108960" y="4306824"/>
            <a:ext cx="1645920" cy="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897880" y="1371600"/>
            <a:ext cx="530352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07608" y="1444752"/>
            <a:ext cx="508406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162F4E"/>
                </a:solidFill>
                <a:latin typeface="Cambria"/>
              </a:rPr>
              <a:t>τ = η (dv/dy)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2011680"/>
            <a:ext cx="5029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Newton's law of viscosity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9320" y="2560320"/>
            <a:ext cx="52120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τ = shear stress; η = coefficient of viscosity.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dv/dy is the velocity gradient normal to the flow.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Momentum is transported from faster layers toward slower layers.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Unit of dynamic viscosity: Pa·s.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Greater η means greater resistance to relative motion between fluid layers.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Microscopic View of Viscosity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A molecule crossing from a faster layer carries higher average x-momentum into the slower layer.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A molecule moving in the opposite direction carries lower x-momentum into the faster layer.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Repeated molecular exchange tends to reduce velocity differences between adjacent layers.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Thus viscosity is fundamentally a momentum-transfer phenomenon.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492240" y="1554480"/>
            <a:ext cx="822960" cy="0"/>
          </a:xfrm>
          <a:prstGeom prst="line">
            <a:avLst/>
          </a:prstGeom>
          <a:ln w="3175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099048" y="1481328"/>
            <a:ext cx="146304" cy="14630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492240" y="2377440"/>
            <a:ext cx="1371600" cy="0"/>
          </a:xfrm>
          <a:prstGeom prst="line">
            <a:avLst/>
          </a:prstGeom>
          <a:ln w="3175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099048" y="2304288"/>
            <a:ext cx="146304" cy="14630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92240" y="3200400"/>
            <a:ext cx="1920240" cy="0"/>
          </a:xfrm>
          <a:prstGeom prst="line">
            <a:avLst/>
          </a:prstGeom>
          <a:ln w="3175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099048" y="3127248"/>
            <a:ext cx="146304" cy="14630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6492240" y="4023360"/>
            <a:ext cx="2468880" cy="0"/>
          </a:xfrm>
          <a:prstGeom prst="line">
            <a:avLst/>
          </a:prstGeom>
          <a:ln w="3175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099048" y="3950208"/>
            <a:ext cx="146304" cy="14630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800" y="4663440"/>
            <a:ext cx="466344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0" y="4663440"/>
            <a:ext cx="73152" cy="100584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4773168"/>
            <a:ext cx="425195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Key relation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For gases, viscosity is strongly connected with molecular speed, density and mean free path.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Transport of Thermal Energy: Conduction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828800" cy="3017520"/>
          </a:xfrm>
          <a:prstGeom prst="rect">
            <a:avLst/>
          </a:prstGeom>
          <a:solidFill>
            <a:srgbClr val="F4D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06240" y="1554480"/>
            <a:ext cx="1828800" cy="3017520"/>
          </a:xfrm>
          <a:prstGeom prst="rect">
            <a:avLst/>
          </a:prstGeom>
          <a:solidFill>
            <a:srgbClr val="C3D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2651760" y="2011680"/>
            <a:ext cx="1417320" cy="0"/>
          </a:xfrm>
          <a:prstGeom prst="line">
            <a:avLst/>
          </a:prstGeom>
          <a:ln w="2794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651760" y="2743200"/>
            <a:ext cx="1417320" cy="0"/>
          </a:xfrm>
          <a:prstGeom prst="line">
            <a:avLst/>
          </a:prstGeom>
          <a:ln w="2794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651760" y="3474720"/>
            <a:ext cx="1417320" cy="0"/>
          </a:xfrm>
          <a:prstGeom prst="line">
            <a:avLst/>
          </a:prstGeom>
          <a:ln w="2794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651760" y="4206240"/>
            <a:ext cx="1417320" cy="0"/>
          </a:xfrm>
          <a:prstGeom prst="line">
            <a:avLst/>
          </a:prstGeom>
          <a:ln w="2794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492240" y="1417320"/>
            <a:ext cx="457200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968" y="1490472"/>
            <a:ext cx="435254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162F4E"/>
                </a:solidFill>
                <a:latin typeface="Cambria"/>
              </a:rPr>
              <a:t>q = −k ∇T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057400"/>
            <a:ext cx="4297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Fourier's law of heat conduction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60604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Heat flows spontaneously from higher temperature to lower temperature.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k is thermal conductivity (W m⁻¹ K⁻¹).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Negative sign indicates transport down the temperature gradient.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In gases, thermal energy is transported mainly by molecular motion and collisions.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Microscopic View of Thermal Conduction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512064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399032"/>
            <a:ext cx="4901183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162F4E"/>
                </a:solidFill>
                <a:latin typeface="Cambria"/>
              </a:rPr>
              <a:t>k ≈ (1/3) ρ c_v c̄ 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4846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Kinetic-theory estimate for a dilute gas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06040"/>
            <a:ext cx="4937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ρ: mass density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c_v: specific heat per unit mass at constant volume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c̄: mean molecular speed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λ: mean free path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Longer molecular travel between collisions allows molecules to carry energy farther before being re-equilibrated.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508760"/>
            <a:ext cx="49377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72200" y="1508760"/>
            <a:ext cx="73152" cy="114300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1618488"/>
            <a:ext cx="45262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Interpretation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Thermal conductivity links a macroscopic temperature gradient to microscopic energy transport.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2971800"/>
            <a:ext cx="49377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2971800"/>
            <a:ext cx="73152" cy="141732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3081528"/>
            <a:ext cx="452628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Example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Metals conduct heat well because mobile electrons provide an additional efficient energy-transport channel.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4709160"/>
            <a:ext cx="49377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2200" y="4709160"/>
            <a:ext cx="73152" cy="114300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4818888"/>
            <a:ext cx="45262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Macroscopic law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The microscopic mechanism differs among materials, but heat flux is driven by a temperature gradient.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Transport of Mass: Diffusion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Oval 4"/>
          <p:cNvSpPr/>
          <p:nvPr/>
        </p:nvSpPr>
        <p:spPr>
          <a:xfrm>
            <a:off x="86410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6410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410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410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4108" y="379018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6410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6410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6410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6410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64108" y="379018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27558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27558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27558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27558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275588" y="379018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7558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27558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27558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27558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68706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68706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68706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68706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687068" y="379018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68706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68706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68706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09854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209854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098548" y="278434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098548" y="328726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098548" y="379018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098548" y="1778508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098548" y="2281427"/>
            <a:ext cx="100584" cy="100584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510027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510027" y="2281427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510027" y="278434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510027" y="328726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510027" y="379018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510027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921508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921508" y="2281427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921508" y="278434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921508" y="328726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921508" y="379018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332988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332988" y="2281427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332988" y="278434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332988" y="328726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3744468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744468" y="2281427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744468" y="278434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155948" y="1778508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155948" y="2281427"/>
            <a:ext cx="100584" cy="100584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>
            <a:off x="4480560" y="2926080"/>
            <a:ext cx="1097280" cy="0"/>
          </a:xfrm>
          <a:prstGeom prst="line">
            <a:avLst/>
          </a:prstGeom>
          <a:ln w="381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6400800" y="1371600"/>
            <a:ext cx="448056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510528" y="1444752"/>
            <a:ext cx="426110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162F4E"/>
                </a:solidFill>
                <a:latin typeface="Cambria"/>
              </a:rPr>
              <a:t>J = −D ∇C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537960" y="2011680"/>
            <a:ext cx="42062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Fick's first law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00800" y="2606040"/>
            <a:ext cx="47548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Diffusion is the net movement of particles from higher concentration to lower concentration.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J = particle flux; D = diffusion coefficient; C = concentration.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Random molecular motion produces a net flux whenever a concentration gradient exists.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D has units m² s⁻¹.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Diffusion and Time Evolution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TRANSPORT PROCESSES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371600"/>
            <a:ext cx="4754880" cy="91440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4128" y="1444752"/>
            <a:ext cx="4535424" cy="7680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162F4E"/>
                </a:solidFill>
                <a:latin typeface="Cambria"/>
              </a:rPr>
              <a:t>∂C/∂t = D ∇²C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011680"/>
            <a:ext cx="4480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774"/>
                </a:solidFill>
                <a:latin typeface="Aptos"/>
              </a:rPr>
              <a:t>Fick's second law for constant 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47548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Fick's first law gives the instantaneous flux caused by a concentration gradient.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Fick's second law describes how concentration changes with time.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Diffusion smooths concentration differences and tends toward uniform composition.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Characteristic diffusion time scales as t ~ L²/D.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400800" y="4800600"/>
            <a:ext cx="4572000" cy="0"/>
          </a:xfrm>
          <a:prstGeom prst="line">
            <a:avLst/>
          </a:prstGeom>
          <a:ln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00800" y="1508760"/>
            <a:ext cx="0" cy="3291840"/>
          </a:xfrm>
          <a:prstGeom prst="line">
            <a:avLst/>
          </a:prstGeom>
          <a:ln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92240" y="1828800"/>
            <a:ext cx="640080" cy="137160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132320" y="1965960"/>
            <a:ext cx="640080" cy="365760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772400" y="2331720"/>
            <a:ext cx="640080" cy="502920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412480" y="2834640"/>
            <a:ext cx="640080" cy="594360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052560" y="3429000"/>
            <a:ext cx="640080" cy="548639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692640" y="3977639"/>
            <a:ext cx="640080" cy="411481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332720" y="4389120"/>
            <a:ext cx="640080" cy="228600"/>
          </a:xfrm>
          <a:prstGeom prst="line">
            <a:avLst/>
          </a:prstGeom>
          <a:ln w="2286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492240" y="2743200"/>
            <a:ext cx="640080" cy="13716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132320" y="2880360"/>
            <a:ext cx="640080" cy="13716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772400" y="3017520"/>
            <a:ext cx="640080" cy="18288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412480" y="3200400"/>
            <a:ext cx="640080" cy="22860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052560" y="3429000"/>
            <a:ext cx="640080" cy="22860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692640" y="3657600"/>
            <a:ext cx="640080" cy="22860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0332720" y="3886200"/>
            <a:ext cx="640080" cy="182880"/>
          </a:xfrm>
          <a:prstGeom prst="line">
            <a:avLst/>
          </a:prstGeom>
          <a:ln w="2286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400800" y="114300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162F4E"/>
                </a:solidFill>
              </a:rPr>
              <a:t>Concentration profile becomes flatter with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Three Transport Phenomena — One Unified Picture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SYNTHESIS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834640"/>
                <a:gridCol w="2926080"/>
                <a:gridCol w="3291840"/>
              </a:tblGrid>
              <a:tr h="834390"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Quantity transported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Driving gradient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Constitutive law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FFFFFF"/>
                          </a:solidFill>
                        </a:rPr>
                        <a:t>Coefficient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Momentum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Velocity gradient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τ = η dv/dy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Viscosity 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Thermal energy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Temperature gradient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q = −k∇T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Thermal conductivity k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Mass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Concentration gradient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J = −D∇C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A32"/>
                          </a:solidFill>
                          <a:latin typeface="Aptos"/>
                        </a:rPr>
                        <a:t>Diffusion coefficient 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22960" y="5074920"/>
            <a:ext cx="1051560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5074920"/>
            <a:ext cx="73152" cy="8686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5184648"/>
            <a:ext cx="101041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Unifying principle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A gradient creates a net flux; molecular motion and collisions determine the magnitude of that flux.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Worked Example: Mean Free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APPLICATION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106984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34440"/>
            <a:ext cx="73152" cy="10058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344168"/>
            <a:ext cx="10287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Problem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A gas has molecular diameter d = 3.7 × 10⁻¹⁰ m and number density n = 2.5 × 10²⁵ m⁻³. Estimate λ using the Clausius relation.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475488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587752"/>
            <a:ext cx="4535424" cy="6766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162F4E"/>
                </a:solidFill>
                <a:latin typeface="Cambria"/>
              </a:rPr>
              <a:t>λ = 1 / (√2 π d² 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6440" y="237744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d² = (3.7 × 10⁻¹⁰)² = 1.369 × 10⁻¹⁹ m²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√2 π d² n ≈ 1.52 × 10⁷ m⁻¹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Therefore λ ≈ 6.6 × 10⁻⁸ m ≈ 66 nm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800600"/>
            <a:ext cx="106984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800600"/>
            <a:ext cx="73152" cy="91440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4910328"/>
            <a:ext cx="10287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Interpretation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The molecule travels, on average, tens of nanometres between collisions—much larger than its own diameter.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Concept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1. What physical meaning is attached to the mean free path?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2. How does λ change if molecular diameter increases while number density remains constant?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3. Why does viscosity represent transport of momentum?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4. What determines the direction of heat conduction?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5. Why does diffusion occur even though individual molecular motion is random?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6. Distinguish viscosity, thermal conductivity and diffusion coefficient by their transported quantities.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62F4E"/>
                </a:solidFill>
                <a:latin typeface="Aptos Display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291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RECAP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34440"/>
            <a:ext cx="73152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34416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1  Molecular collisions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Collisions redistribute momentum and energy and control transport rates.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34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234440"/>
            <a:ext cx="73152" cy="132588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34416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2  Mean free path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λ measures the average distance travelled between successive molecular collisions.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234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46720" y="1234440"/>
            <a:ext cx="73152" cy="13258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134416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3  Momentum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Velocity gradients produce viscous momentum transport.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971800"/>
            <a:ext cx="73152" cy="13258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08152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BE871E"/>
                </a:solidFill>
                <a:latin typeface="Aptos"/>
              </a:rPr>
              <a:t>4  Thermal energy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Temperature gradients produce heat conduction.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2971800"/>
            <a:ext cx="73152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17720" y="308152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7E85"/>
                </a:solidFill>
                <a:latin typeface="Aptos"/>
              </a:rPr>
              <a:t>5  Mass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Concentration gradients produce diffusion.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20" y="2971800"/>
            <a:ext cx="73152" cy="132588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5320" y="3081528"/>
            <a:ext cx="3017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275B8F"/>
                </a:solidFill>
                <a:latin typeface="Aptos"/>
              </a:rPr>
              <a:t>6  Unified view</a:t>
            </a:r>
          </a:p>
          <a:p>
            <a:pPr>
              <a:spcBef>
                <a:spcPts val="500"/>
              </a:spcBef>
              <a:defRPr sz="1300">
                <a:solidFill>
                  <a:srgbClr val="232A32"/>
                </a:solidFill>
                <a:latin typeface="Aptos"/>
              </a:defRPr>
            </a:pPr>
            <a:r>
              <a:t>Flux = transport coefficient × driving gradient, with sign set by spontaneous transport.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28800" y="4983480"/>
            <a:ext cx="859536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38528" y="5056632"/>
            <a:ext cx="8375904" cy="63093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62F4E"/>
                </a:solidFill>
                <a:latin typeface="Cambria"/>
              </a:rPr>
              <a:t>λ  ↔  η, k, D  ↔  microscopic motion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774"/>
                </a:solidFill>
                <a:latin typeface="Aptos"/>
              </a:rPr>
              <a:t>Transport Phenomena  •  B.Sc. II  |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F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ptos Display"/>
              </a:rPr>
              <a:t>Transport Phenomena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83464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>
                <a:solidFill>
                  <a:srgbClr val="C8DCEB"/>
                </a:solidFill>
                <a:latin typeface="Aptos"/>
              </a:rPr>
              <a:t>From molecular collisions to macroscopic transport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6052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 Display"/>
              </a:rPr>
              <a:t>Dr. Sandip S. Patil</a:t>
            </a:r>
          </a:p>
          <a:p>
            <a:pPr algn="ctr"/>
            <a:r>
              <a:rPr sz="1500">
                <a:solidFill>
                  <a:srgbClr val="C8DCEB"/>
                </a:solidFill>
                <a:latin typeface="Aptos"/>
              </a:rPr>
              <a:t>B.Sc. II 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