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4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" name="Connector 2"/>
          <p:cNvCxnSpPr/>
          <p:nvPr/>
        </p:nvCxnSpPr>
        <p:spPr>
          <a:xfrm flipV="1">
            <a:off x="8046720" y="1828800"/>
            <a:ext cx="3017520" cy="3383280"/>
          </a:xfrm>
          <a:prstGeom prst="line">
            <a:avLst/>
          </a:prstGeom>
          <a:ln w="50800">
            <a:solidFill>
              <a:srgbClr val="DAA52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8229600" y="5394960"/>
            <a:ext cx="1920240" cy="0"/>
          </a:xfrm>
          <a:prstGeom prst="line">
            <a:avLst/>
          </a:prstGeom>
          <a:ln w="50800">
            <a:solidFill>
              <a:srgbClr val="0080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 flipV="1">
            <a:off x="8229600" y="3108960"/>
            <a:ext cx="914400" cy="228600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731520" y="914400"/>
            <a:ext cx="7589520" cy="11887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400" b="1">
                <a:solidFill>
                  <a:srgbClr val="FFFFFF"/>
                </a:solidFill>
                <a:latin typeface="Aptos Display"/>
              </a:rPr>
              <a:t>VECTOR ALGEBRA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8952" y="2057400"/>
            <a:ext cx="704088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500">
                <a:solidFill>
                  <a:srgbClr val="BEDCE1"/>
                </a:solidFill>
              </a:rPr>
              <a:t>REVISION • B.Sc. II PHYSICS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880360"/>
            <a:ext cx="6858000" cy="64008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" b="1">
                <a:solidFill>
                  <a:srgbClr val="DAA520"/>
                </a:solidFill>
                <a:latin typeface="Cambria Math"/>
              </a:rPr>
              <a:t>Components • Products • Triple Products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5349240"/>
            <a:ext cx="658368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 b="1">
                <a:solidFill>
                  <a:srgbClr val="FFFFFF"/>
                </a:solidFill>
              </a:rPr>
              <a:t>Dr. Sandip S. Patil</a:t>
            </a:r>
          </a:p>
          <a:p>
            <a:r>
              <a:rPr sz="1500">
                <a:solidFill>
                  <a:srgbClr val="BED2E1"/>
                </a:solidFill>
              </a:rPr>
              <a:t>Associate Professor of Physics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21792"/>
          </a:xfrm>
          <a:prstGeom prst="rect">
            <a:avLst/>
          </a:prstGeom>
          <a:solidFill>
            <a:srgbClr val="14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91440"/>
            <a:ext cx="10698480" cy="3931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Aptos Display"/>
              </a:rPr>
              <a:t>Learning Outcomes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694944"/>
            <a:ext cx="1106424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69737D"/>
                </a:solidFill>
                <a:latin typeface="Aptos"/>
              </a:rPr>
              <a:t>By the end of the revision, students should be able to…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1234440"/>
            <a:ext cx="3520440" cy="182880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94360" y="1234440"/>
            <a:ext cx="73152" cy="1828800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95528" y="1371600"/>
            <a:ext cx="31546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1  Resolve vectors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95528" y="1801368"/>
            <a:ext cx="3154680" cy="1133856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Express a vector in Cartesian components and determine its magnitude and unit vector.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43400" y="1234440"/>
            <a:ext cx="3520440" cy="182880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43400" y="1234440"/>
            <a:ext cx="73152" cy="1828800"/>
          </a:xfrm>
          <a:prstGeom prst="rect">
            <a:avLst/>
          </a:prstGeom>
          <a:solidFill>
            <a:srgbClr val="285C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44568" y="1371600"/>
            <a:ext cx="31546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2  Combine vectors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44568" y="1801368"/>
            <a:ext cx="3154680" cy="1133856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Add/subtract vectors using components and geometrical methods.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92440" y="1234440"/>
            <a:ext cx="3520440" cy="182880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092440" y="1234440"/>
            <a:ext cx="73152" cy="1828800"/>
          </a:xfrm>
          <a:prstGeom prst="rect">
            <a:avLst/>
          </a:prstGeom>
          <a:solidFill>
            <a:srgbClr val="DAA5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293608" y="1371600"/>
            <a:ext cx="31546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3  Use vector products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93608" y="1801368"/>
            <a:ext cx="3154680" cy="1133856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Calculate scalar and vector products and interpret their physical meaning.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94360" y="3429000"/>
            <a:ext cx="3520440" cy="182880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94360" y="3429000"/>
            <a:ext cx="73152" cy="1828800"/>
          </a:xfrm>
          <a:prstGeom prst="rect">
            <a:avLst/>
          </a:prstGeom>
          <a:solidFill>
            <a:srgbClr val="2C82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5528" y="3566160"/>
            <a:ext cx="31546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4  Triple products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95528" y="3995928"/>
            <a:ext cx="3154680" cy="1133856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Evaluate scalar triple and vector triple products and use their properties.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343400" y="3429000"/>
            <a:ext cx="3520440" cy="182880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4343400" y="3429000"/>
            <a:ext cx="73152" cy="1828800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544568" y="3566160"/>
            <a:ext cx="31546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5  Interpret geometry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44568" y="3995928"/>
            <a:ext cx="3154680" cy="1133856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Connect products with projection, area, volume, perpendicularity and coplanarity.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8092440" y="3429000"/>
            <a:ext cx="3520440" cy="182880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8092440" y="3429000"/>
            <a:ext cx="73152" cy="1828800"/>
          </a:xfrm>
          <a:prstGeom prst="rect">
            <a:avLst/>
          </a:prstGeom>
          <a:solidFill>
            <a:srgbClr val="285C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293608" y="3566160"/>
            <a:ext cx="31546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6  Solve quickly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293608" y="3995928"/>
            <a:ext cx="3154680" cy="1133856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Apply identities in short numerical and conceptual problems.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57200" y="6537960"/>
            <a:ext cx="11247120" cy="18288"/>
          </a:xfrm>
          <a:prstGeom prst="rect">
            <a:avLst/>
          </a:prstGeom>
          <a:solidFill>
            <a:srgbClr val="E0E9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502920" y="6583680"/>
            <a:ext cx="7315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69737D"/>
                </a:solidFill>
              </a:rPr>
              <a:t>B.Sc. II Physics • Vector Algebra Revision • Dr. Sandip S. Patil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881360" y="6565392"/>
            <a:ext cx="5486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69737D"/>
                </a:solidFill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21792"/>
          </a:xfrm>
          <a:prstGeom prst="rect">
            <a:avLst/>
          </a:prstGeom>
          <a:solidFill>
            <a:srgbClr val="14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91440"/>
            <a:ext cx="10698480" cy="3931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Aptos Display"/>
              </a:rPr>
              <a:t>1. Components of a Vector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694944"/>
            <a:ext cx="1106424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69737D"/>
                </a:solidFill>
                <a:latin typeface="Aptos"/>
              </a:rPr>
              <a:t>Cartesian representation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143000"/>
            <a:ext cx="5303520" cy="6858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800" b="1">
                <a:solidFill>
                  <a:srgbClr val="285CA0"/>
                </a:solidFill>
                <a:latin typeface="Cambria Math"/>
              </a:rPr>
              <a:t>𝐀 = Aₓ î + Aᵧ ĵ + A_z k̂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2057400"/>
            <a:ext cx="5486400" cy="34747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232B34"/>
                </a:solidFill>
                <a:latin typeface="Aptos"/>
              </a:defRPr>
            </a:pPr>
            <a:r>
              <a:t>•  Aₓ, Aᵧ and A_z are the rectangular components of 𝐀.</a:t>
            </a:r>
          </a:p>
          <a:p>
            <a:pPr>
              <a:spcAft>
                <a:spcPts val="800"/>
              </a:spcAft>
              <a:defRPr sz="1800">
                <a:solidFill>
                  <a:srgbClr val="232B34"/>
                </a:solidFill>
                <a:latin typeface="Aptos"/>
              </a:defRPr>
            </a:pPr>
            <a:r>
              <a:t>•  |𝐀| = √(Aₓ² + Aᵧ² + A_z²)</a:t>
            </a:r>
          </a:p>
          <a:p>
            <a:pPr>
              <a:spcAft>
                <a:spcPts val="800"/>
              </a:spcAft>
              <a:defRPr sz="1800">
                <a:solidFill>
                  <a:srgbClr val="232B34"/>
                </a:solidFill>
                <a:latin typeface="Aptos"/>
              </a:defRPr>
            </a:pPr>
            <a:r>
              <a:t>•  Direction cosines:  cos α = Aₓ/|𝐀|,  cos β = Aᵧ/|𝐀|,  cos γ = A_z/|𝐀|</a:t>
            </a:r>
          </a:p>
          <a:p>
            <a:pPr>
              <a:spcAft>
                <a:spcPts val="800"/>
              </a:spcAft>
              <a:defRPr sz="1800">
                <a:solidFill>
                  <a:srgbClr val="232B34"/>
                </a:solidFill>
                <a:latin typeface="Aptos"/>
              </a:defRPr>
            </a:pPr>
            <a:r>
              <a:t>•  Identity:  cos²α + cos²β + cos²γ = 1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8229600" y="5029200"/>
            <a:ext cx="2377440" cy="0"/>
          </a:xfrm>
          <a:prstGeom prst="line">
            <a:avLst/>
          </a:prstGeom>
          <a:ln w="38100">
            <a:solidFill>
              <a:srgbClr val="0080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9098280" y="4773168"/>
            <a:ext cx="6400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b="1" sz="1600">
                <a:solidFill>
                  <a:srgbClr val="008080"/>
                </a:solidFill>
              </a:rPr>
              <a:t>Aₓ</a:t>
            </a:r>
          </a:p>
        </p:txBody>
      </p:sp>
      <p:cxnSp>
        <p:nvCxnSpPr>
          <p:cNvPr id="10" name="Connector 9"/>
          <p:cNvCxnSpPr/>
          <p:nvPr/>
        </p:nvCxnSpPr>
        <p:spPr>
          <a:xfrm flipV="1">
            <a:off x="8229600" y="2743200"/>
            <a:ext cx="0" cy="2286000"/>
          </a:xfrm>
          <a:prstGeom prst="line">
            <a:avLst/>
          </a:prstGeom>
          <a:ln w="38100">
            <a:solidFill>
              <a:srgbClr val="285C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7909560" y="3630168"/>
            <a:ext cx="6400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b="1" sz="1600">
                <a:solidFill>
                  <a:srgbClr val="285CA0"/>
                </a:solidFill>
              </a:rPr>
              <a:t>Aᵧ</a:t>
            </a:r>
          </a:p>
        </p:txBody>
      </p:sp>
      <p:cxnSp>
        <p:nvCxnSpPr>
          <p:cNvPr id="12" name="Connector 11"/>
          <p:cNvCxnSpPr/>
          <p:nvPr/>
        </p:nvCxnSpPr>
        <p:spPr>
          <a:xfrm flipV="1">
            <a:off x="8229600" y="3840480"/>
            <a:ext cx="1371600" cy="1188720"/>
          </a:xfrm>
          <a:prstGeom prst="line">
            <a:avLst/>
          </a:prstGeom>
          <a:ln w="50800">
            <a:solidFill>
              <a:srgbClr val="DAA52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8595360" y="4178807"/>
            <a:ext cx="6400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b="1" sz="1600">
                <a:solidFill>
                  <a:srgbClr val="DAA520"/>
                </a:solidFill>
              </a:rPr>
              <a:t>𝐀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26679" y="5166360"/>
            <a:ext cx="9144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b="1" sz="1400">
                <a:solidFill>
                  <a:srgbClr val="232B34"/>
                </a:solidFill>
              </a:rPr>
              <a:t>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66760" y="2423160"/>
            <a:ext cx="24688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69737D"/>
                </a:solidFill>
              </a:rPr>
              <a:t>Vector resolved into components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57200" y="6537960"/>
            <a:ext cx="11247120" cy="18288"/>
          </a:xfrm>
          <a:prstGeom prst="rect">
            <a:avLst/>
          </a:prstGeom>
          <a:solidFill>
            <a:srgbClr val="E0E9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02920" y="6583680"/>
            <a:ext cx="7315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69737D"/>
                </a:solidFill>
              </a:rPr>
              <a:t>B.Sc. II Physics • Vector Algebra Revision • Dr. Sandip S. Patil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881360" y="6565392"/>
            <a:ext cx="5486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69737D"/>
                </a:solidFill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21792"/>
          </a:xfrm>
          <a:prstGeom prst="rect">
            <a:avLst/>
          </a:prstGeom>
          <a:solidFill>
            <a:srgbClr val="14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91440"/>
            <a:ext cx="10698480" cy="3931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Aptos Display"/>
              </a:rPr>
              <a:t>2. Unit Vector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694944"/>
            <a:ext cx="1106424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69737D"/>
                </a:solidFill>
                <a:latin typeface="Aptos"/>
              </a:rPr>
              <a:t>A vector of magnitude 1 in the direction of the given vector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143000"/>
            <a:ext cx="4389120" cy="6858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3000" b="1">
                <a:solidFill>
                  <a:srgbClr val="008080"/>
                </a:solidFill>
                <a:latin typeface="Cambria Math"/>
              </a:rPr>
              <a:t>â = 𝐀 / |𝐀|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1874519"/>
            <a:ext cx="6400800" cy="7315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100" b="1">
                <a:solidFill>
                  <a:srgbClr val="285CA0"/>
                </a:solidFill>
                <a:latin typeface="Cambria Math"/>
              </a:rPr>
              <a:t>â = (Aₓ î + Aᵧ ĵ + A_z k̂) / √(Aₓ²+Aᵧ²+A_z²)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0" y="1234440"/>
            <a:ext cx="4069080" cy="182880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315200" y="1234440"/>
            <a:ext cx="73152" cy="1828800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516368" y="1371600"/>
            <a:ext cx="37033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Key idea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516368" y="1801368"/>
            <a:ext cx="3703320" cy="1133856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A unit vector carries direction but no dimensional magnitude. The unit vectors î, ĵ and k̂ point along x, y and z axes.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315200" y="3337560"/>
            <a:ext cx="4069080" cy="150876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7315200" y="3337560"/>
            <a:ext cx="73152" cy="1508760"/>
          </a:xfrm>
          <a:prstGeom prst="rect">
            <a:avLst/>
          </a:prstGeom>
          <a:solidFill>
            <a:srgbClr val="DAA5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516368" y="3474720"/>
            <a:ext cx="37033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Example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516368" y="3904487"/>
            <a:ext cx="3703320" cy="813815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For 𝐀 = 3î + 4ĵ, |𝐀| = 5 and  â = 0.6î + 0.8ĵ.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31520" y="3063240"/>
            <a:ext cx="6035040" cy="182880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731520" y="3063240"/>
            <a:ext cx="73152" cy="1828800"/>
          </a:xfrm>
          <a:prstGeom prst="rect">
            <a:avLst/>
          </a:prstGeom>
          <a:solidFill>
            <a:srgbClr val="285C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32688" y="3200400"/>
            <a:ext cx="5669279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Useful check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32688" y="3630168"/>
            <a:ext cx="5669279" cy="1133856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|â| = 1  and  𝐀 = |𝐀|â.  Unit vectors are especially useful for writing force, displacement and field directions.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57200" y="6537960"/>
            <a:ext cx="11247120" cy="18288"/>
          </a:xfrm>
          <a:prstGeom prst="rect">
            <a:avLst/>
          </a:prstGeom>
          <a:solidFill>
            <a:srgbClr val="E0E9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02920" y="6583680"/>
            <a:ext cx="7315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69737D"/>
                </a:solidFill>
              </a:rPr>
              <a:t>B.Sc. II Physics • Vector Algebra Revision • Dr. Sandip S. Patil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81360" y="6565392"/>
            <a:ext cx="5486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69737D"/>
                </a:solidFill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21792"/>
          </a:xfrm>
          <a:prstGeom prst="rect">
            <a:avLst/>
          </a:prstGeom>
          <a:solidFill>
            <a:srgbClr val="14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91440"/>
            <a:ext cx="10698480" cy="3931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Aptos Display"/>
              </a:rPr>
              <a:t>3. Addition and Subtraction of Vectors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694944"/>
            <a:ext cx="1106424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69737D"/>
                </a:solidFill>
                <a:latin typeface="Aptos"/>
              </a:rPr>
              <a:t>Component method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1078992"/>
            <a:ext cx="10972800" cy="7315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300" b="1">
                <a:solidFill>
                  <a:srgbClr val="285CA0"/>
                </a:solidFill>
                <a:latin typeface="Cambria Math"/>
              </a:rPr>
              <a:t>𝐀 + 𝐁 = (Aₓ+Bₓ)î + (Aᵧ+Bᵧ)ĵ + (A_z+B_z)k̂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847088"/>
            <a:ext cx="10972800" cy="7315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300" b="1">
                <a:solidFill>
                  <a:srgbClr val="008080"/>
                </a:solidFill>
                <a:latin typeface="Cambria Math"/>
              </a:rPr>
              <a:t>𝐀 − 𝐁 = (Aₓ−Bₓ)î + (Aᵧ−Bᵧ)ĵ + (A_z−B_z)k̂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85800" y="2788920"/>
            <a:ext cx="3429000" cy="205740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85800" y="2788920"/>
            <a:ext cx="73152" cy="2057400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86968" y="2926079"/>
            <a:ext cx="30632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Triangle law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86968" y="3355848"/>
            <a:ext cx="3063240" cy="1362456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Place the tail of 𝐁 at the head of 𝐀. The resultant joins the tail of 𝐀 to the head of 𝐁.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70832" y="2788920"/>
            <a:ext cx="3429000" cy="205740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370832" y="2788920"/>
            <a:ext cx="73152" cy="2057400"/>
          </a:xfrm>
          <a:prstGeom prst="rect">
            <a:avLst/>
          </a:prstGeom>
          <a:solidFill>
            <a:srgbClr val="285C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72000" y="2926079"/>
            <a:ext cx="30632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Parallelogram law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72000" y="3355848"/>
            <a:ext cx="3063240" cy="1362456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With a common origin, the diagonal gives 𝐀 + 𝐁.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046720" y="2788920"/>
            <a:ext cx="3429000" cy="205740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046720" y="2788920"/>
            <a:ext cx="73152" cy="2057400"/>
          </a:xfrm>
          <a:prstGeom prst="rect">
            <a:avLst/>
          </a:prstGeom>
          <a:solidFill>
            <a:srgbClr val="DAA5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247888" y="2926079"/>
            <a:ext cx="30632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Subtraction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47888" y="3355848"/>
            <a:ext cx="3063240" cy="1362456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𝐀 − 𝐁 = 𝐀 + (−𝐁). Reverse 𝐁, then add.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57200" y="6537960"/>
            <a:ext cx="11247120" cy="18288"/>
          </a:xfrm>
          <a:prstGeom prst="rect">
            <a:avLst/>
          </a:prstGeom>
          <a:solidFill>
            <a:srgbClr val="E0E9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02920" y="6583680"/>
            <a:ext cx="7315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69737D"/>
                </a:solidFill>
              </a:rPr>
              <a:t>B.Sc. II Physics • Vector Algebra Revision • Dr. Sandip S. Patil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81360" y="6565392"/>
            <a:ext cx="5486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69737D"/>
                </a:solidFill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21792"/>
          </a:xfrm>
          <a:prstGeom prst="rect">
            <a:avLst/>
          </a:prstGeom>
          <a:solidFill>
            <a:srgbClr val="14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91440"/>
            <a:ext cx="10698480" cy="3931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Aptos Display"/>
              </a:rPr>
              <a:t>Worked Example: Vector Addition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694944"/>
            <a:ext cx="1106424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69737D"/>
                </a:solidFill>
                <a:latin typeface="Aptos"/>
              </a:rPr>
              <a:t>A fast component-based solution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097280"/>
            <a:ext cx="10972800" cy="6858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400" b="1">
                <a:solidFill>
                  <a:srgbClr val="285CA0"/>
                </a:solidFill>
                <a:latin typeface="Cambria Math"/>
              </a:rPr>
              <a:t>𝐀 = 2î − 3ĵ + k̂,     𝐁 = −î + 4ĵ + 2k̂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874519"/>
            <a:ext cx="10972800" cy="6858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800" b="1">
                <a:solidFill>
                  <a:srgbClr val="008080"/>
                </a:solidFill>
                <a:latin typeface="Cambria Math"/>
              </a:rPr>
              <a:t>𝐑 = 𝐀 + 𝐁 = î + ĵ + 3k̂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97480"/>
            <a:ext cx="10972800" cy="6858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500" b="1">
                <a:solidFill>
                  <a:srgbClr val="DAA520"/>
                </a:solidFill>
                <a:latin typeface="Cambria Math"/>
              </a:rPr>
              <a:t>|𝐑| = √(1²+1²+3²) = √11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14400" y="3794760"/>
            <a:ext cx="3063240" cy="123444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914400" y="3794760"/>
            <a:ext cx="73152" cy="1234440"/>
          </a:xfrm>
          <a:prstGeom prst="rect">
            <a:avLst/>
          </a:prstGeom>
          <a:solidFill>
            <a:srgbClr val="285C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115568" y="3931920"/>
            <a:ext cx="26974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Step 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15568" y="4361688"/>
            <a:ext cx="2697480" cy="539496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Add x-components: 2 + (−1) = 1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26280" y="3794760"/>
            <a:ext cx="3063240" cy="123444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526280" y="3794760"/>
            <a:ext cx="73152" cy="1234440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727448" y="3931920"/>
            <a:ext cx="26974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Step 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727448" y="4361688"/>
            <a:ext cx="2697480" cy="539496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Add y-components: −3 + 4 = 1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138160" y="3794760"/>
            <a:ext cx="3063240" cy="123444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138160" y="3794760"/>
            <a:ext cx="73152" cy="1234440"/>
          </a:xfrm>
          <a:prstGeom prst="rect">
            <a:avLst/>
          </a:prstGeom>
          <a:solidFill>
            <a:srgbClr val="DAA5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39328" y="3931920"/>
            <a:ext cx="26974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Step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39328" y="4361688"/>
            <a:ext cx="2697480" cy="539496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Add z-components: 1 + 2 = 3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57200" y="6537960"/>
            <a:ext cx="11247120" cy="18288"/>
          </a:xfrm>
          <a:prstGeom prst="rect">
            <a:avLst/>
          </a:prstGeom>
          <a:solidFill>
            <a:srgbClr val="E0E9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02920" y="6583680"/>
            <a:ext cx="7315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69737D"/>
                </a:solidFill>
              </a:rPr>
              <a:t>B.Sc. II Physics • Vector Algebra Revision • Dr. Sandip S. Patil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881360" y="6565392"/>
            <a:ext cx="5486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69737D"/>
                </a:solidFill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21792"/>
          </a:xfrm>
          <a:prstGeom prst="rect">
            <a:avLst/>
          </a:prstGeom>
          <a:solidFill>
            <a:srgbClr val="14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91440"/>
            <a:ext cx="10698480" cy="3931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Aptos Display"/>
              </a:rPr>
              <a:t>4. Scalar (Dot) Product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694944"/>
            <a:ext cx="1106424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69737D"/>
                </a:solidFill>
                <a:latin typeface="Aptos"/>
              </a:rPr>
              <a:t>Produces a scalar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097280"/>
            <a:ext cx="5486400" cy="7315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3000" b="1">
                <a:solidFill>
                  <a:srgbClr val="285CA0"/>
                </a:solidFill>
                <a:latin typeface="Cambria Math"/>
              </a:rPr>
              <a:t>𝐀 · 𝐁 = |𝐀||𝐁| cos 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920240"/>
            <a:ext cx="5486400" cy="7315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500" b="1">
                <a:solidFill>
                  <a:srgbClr val="008080"/>
                </a:solidFill>
                <a:latin typeface="Cambria Math"/>
              </a:rPr>
              <a:t>𝐀 · 𝐁 = AₓBₓ + AᵧBᵧ + A_zB_z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0" y="1143000"/>
            <a:ext cx="4754880" cy="141732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583680" y="1143000"/>
            <a:ext cx="73152" cy="1417320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784848" y="1280160"/>
            <a:ext cx="43891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Geometrical meaning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784848" y="1709928"/>
            <a:ext cx="4389120" cy="722376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The dot product measures how much one vector lies along the direction of the other.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583680" y="2788920"/>
            <a:ext cx="4754880" cy="141732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583680" y="2788920"/>
            <a:ext cx="73152" cy="1417320"/>
          </a:xfrm>
          <a:prstGeom prst="rect">
            <a:avLst/>
          </a:prstGeom>
          <a:solidFill>
            <a:srgbClr val="DAA5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784848" y="2926079"/>
            <a:ext cx="43891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Perpendicular vectors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784848" y="3355848"/>
            <a:ext cx="4389120" cy="722376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If 𝐀 ⟂ 𝐁, then θ = 90° and 𝐀 · 𝐁 = 0.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583680" y="4434840"/>
            <a:ext cx="4754880" cy="114300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583680" y="4434840"/>
            <a:ext cx="73152" cy="1143000"/>
          </a:xfrm>
          <a:prstGeom prst="rect">
            <a:avLst/>
          </a:prstGeom>
          <a:solidFill>
            <a:srgbClr val="285C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784848" y="4572000"/>
            <a:ext cx="43891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Physical example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784848" y="5001768"/>
            <a:ext cx="4389120" cy="448056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Work:  W = 𝐅 · 𝐬 = Fs cos θ.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57200" y="6537960"/>
            <a:ext cx="11247120" cy="18288"/>
          </a:xfrm>
          <a:prstGeom prst="rect">
            <a:avLst/>
          </a:prstGeom>
          <a:solidFill>
            <a:srgbClr val="E0E9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02920" y="6583680"/>
            <a:ext cx="7315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69737D"/>
                </a:solidFill>
              </a:rPr>
              <a:t>B.Sc. II Physics • Vector Algebra Revision • Dr. Sandip S. Patil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81360" y="6565392"/>
            <a:ext cx="5486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69737D"/>
                </a:solidFill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21792"/>
          </a:xfrm>
          <a:prstGeom prst="rect">
            <a:avLst/>
          </a:prstGeom>
          <a:solidFill>
            <a:srgbClr val="14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91440"/>
            <a:ext cx="10698480" cy="3931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Aptos Display"/>
              </a:rPr>
              <a:t>Properties of Scalar Product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694944"/>
            <a:ext cx="1106424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69737D"/>
                </a:solidFill>
                <a:latin typeface="Aptos"/>
              </a:rPr>
              <a:t>Remember these for exams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234440"/>
            <a:ext cx="10698480" cy="4846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1100"/>
              </a:spcAft>
              <a:defRPr sz="2100">
                <a:solidFill>
                  <a:srgbClr val="232B34"/>
                </a:solidFill>
                <a:latin typeface="Aptos"/>
              </a:defRPr>
            </a:pPr>
            <a:r>
              <a:t>• Commutative:  𝐀 · 𝐁 = 𝐁 · 𝐀</a:t>
            </a:r>
          </a:p>
          <a:p>
            <a:pPr>
              <a:spcAft>
                <a:spcPts val="1100"/>
              </a:spcAft>
              <a:defRPr sz="2100">
                <a:solidFill>
                  <a:srgbClr val="232B34"/>
                </a:solidFill>
                <a:latin typeface="Aptos"/>
              </a:defRPr>
            </a:pPr>
            <a:r>
              <a:t>• Distributive:  𝐀 · (𝐁 + 𝐂) = 𝐀 · 𝐁 + 𝐀 · 𝐂</a:t>
            </a:r>
          </a:p>
          <a:p>
            <a:pPr>
              <a:spcAft>
                <a:spcPts val="1100"/>
              </a:spcAft>
              <a:defRPr sz="2100">
                <a:solidFill>
                  <a:srgbClr val="232B34"/>
                </a:solidFill>
                <a:latin typeface="Aptos"/>
              </a:defRPr>
            </a:pPr>
            <a:r>
              <a:t>• Scalar multiplication:  (m𝐀) · 𝐁 = m(𝐀 · 𝐁)</a:t>
            </a:r>
          </a:p>
          <a:p>
            <a:pPr>
              <a:spcAft>
                <a:spcPts val="1100"/>
              </a:spcAft>
              <a:defRPr sz="2100">
                <a:solidFill>
                  <a:srgbClr val="232B34"/>
                </a:solidFill>
                <a:latin typeface="Aptos"/>
              </a:defRPr>
            </a:pPr>
            <a:r>
              <a:t>• 𝐀 · 𝐀 = |𝐀|²</a:t>
            </a:r>
          </a:p>
          <a:p>
            <a:pPr>
              <a:spcAft>
                <a:spcPts val="1100"/>
              </a:spcAft>
              <a:defRPr sz="2100">
                <a:solidFill>
                  <a:srgbClr val="232B34"/>
                </a:solidFill>
                <a:latin typeface="Aptos"/>
              </a:defRPr>
            </a:pPr>
            <a:r>
              <a:t>• 𝐀 · î = Aₓ,   𝐀 · ĵ = Aᵧ,   𝐀 · k̂ = A_z</a:t>
            </a:r>
          </a:p>
          <a:p>
            <a:pPr>
              <a:spcAft>
                <a:spcPts val="1100"/>
              </a:spcAft>
              <a:defRPr sz="2100">
                <a:solidFill>
                  <a:srgbClr val="232B34"/>
                </a:solidFill>
                <a:latin typeface="Aptos"/>
              </a:defRPr>
            </a:pPr>
            <a:r>
              <a:t>• Zero vector: 𝐀 · 0 = 0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537960"/>
            <a:ext cx="11247120" cy="18288"/>
          </a:xfrm>
          <a:prstGeom prst="rect">
            <a:avLst/>
          </a:prstGeom>
          <a:solidFill>
            <a:srgbClr val="E0E9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920" y="6583680"/>
            <a:ext cx="7315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69737D"/>
                </a:solidFill>
              </a:rPr>
              <a:t>B.Sc. II Physics • Vector Algebra Revision • Dr. Sandip S. Patil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81360" y="6565392"/>
            <a:ext cx="5486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69737D"/>
                </a:solidFill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21792"/>
          </a:xfrm>
          <a:prstGeom prst="rect">
            <a:avLst/>
          </a:prstGeom>
          <a:solidFill>
            <a:srgbClr val="14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91440"/>
            <a:ext cx="10698480" cy="3931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Aptos Display"/>
              </a:rPr>
              <a:t>5. Vector (Cross) Product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694944"/>
            <a:ext cx="1106424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69737D"/>
                </a:solidFill>
                <a:latin typeface="Aptos"/>
              </a:rPr>
              <a:t>Produces a vector perpendicular to both factors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097280"/>
            <a:ext cx="6400800" cy="7315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900" b="1">
                <a:solidFill>
                  <a:srgbClr val="285CA0"/>
                </a:solidFill>
                <a:latin typeface="Cambria Math"/>
              </a:rPr>
              <a:t>𝐀 × 𝐁 = |𝐀||𝐁| sin θ  n̂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874519"/>
            <a:ext cx="5486400" cy="6858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500" b="1">
                <a:solidFill>
                  <a:srgbClr val="008080"/>
                </a:solidFill>
                <a:latin typeface="Cambria Math"/>
              </a:rPr>
              <a:t>|𝐀 × 𝐁| = AB sin θ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812280" y="1097280"/>
            <a:ext cx="4480560" cy="150876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812280" y="1097280"/>
            <a:ext cx="73152" cy="1508760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013448" y="1234439"/>
            <a:ext cx="4114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Direction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13448" y="1664207"/>
            <a:ext cx="4114800" cy="813815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Use the right-hand rule. Curl fingers from 𝐀 toward 𝐁; thumb gives 𝐀 × 𝐁.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812280" y="2880360"/>
            <a:ext cx="4480560" cy="141732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812280" y="2880360"/>
            <a:ext cx="73152" cy="1417320"/>
          </a:xfrm>
          <a:prstGeom prst="rect">
            <a:avLst/>
          </a:prstGeom>
          <a:solidFill>
            <a:srgbClr val="DAA5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013448" y="3017520"/>
            <a:ext cx="4114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Parallel vectors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013448" y="3447288"/>
            <a:ext cx="4114800" cy="722376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θ = 0° or 180° ⇒ 𝐀 × 𝐁 = 0.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12280" y="4572000"/>
            <a:ext cx="4480560" cy="100584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812280" y="4572000"/>
            <a:ext cx="73152" cy="1005840"/>
          </a:xfrm>
          <a:prstGeom prst="rect">
            <a:avLst/>
          </a:prstGeom>
          <a:solidFill>
            <a:srgbClr val="285C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013448" y="4709160"/>
            <a:ext cx="4114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Area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013448" y="5138928"/>
            <a:ext cx="4114800" cy="310896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|𝐀 × 𝐁| is the area of the parallelogram formed by 𝐀 and 𝐁.</a:t>
            </a:r>
          </a:p>
        </p:txBody>
      </p:sp>
      <p:cxnSp>
        <p:nvCxnSpPr>
          <p:cNvPr id="20" name="Connector 19"/>
          <p:cNvCxnSpPr/>
          <p:nvPr/>
        </p:nvCxnSpPr>
        <p:spPr>
          <a:xfrm flipV="1">
            <a:off x="1097280" y="3840480"/>
            <a:ext cx="2286000" cy="1005840"/>
          </a:xfrm>
          <a:prstGeom prst="line">
            <a:avLst/>
          </a:prstGeom>
          <a:ln w="38100">
            <a:solidFill>
              <a:srgbClr val="285C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1920240" y="4087368"/>
            <a:ext cx="6400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b="1" sz="1600">
                <a:solidFill>
                  <a:srgbClr val="285CA0"/>
                </a:solidFill>
              </a:rPr>
              <a:t>𝐀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1097280" y="4846320"/>
            <a:ext cx="2468880" cy="0"/>
          </a:xfrm>
          <a:prstGeom prst="line">
            <a:avLst/>
          </a:prstGeom>
          <a:ln w="38100">
            <a:solidFill>
              <a:srgbClr val="0080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2011679" y="4590288"/>
            <a:ext cx="6400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b="1" sz="1600">
                <a:solidFill>
                  <a:srgbClr val="008080"/>
                </a:solidFill>
              </a:rPr>
              <a:t>𝐁</a:t>
            </a:r>
          </a:p>
        </p:txBody>
      </p:sp>
      <p:cxnSp>
        <p:nvCxnSpPr>
          <p:cNvPr id="24" name="Connector 23"/>
          <p:cNvCxnSpPr/>
          <p:nvPr/>
        </p:nvCxnSpPr>
        <p:spPr>
          <a:xfrm flipV="1">
            <a:off x="1097280" y="3566160"/>
            <a:ext cx="0" cy="1280160"/>
          </a:xfrm>
          <a:prstGeom prst="line">
            <a:avLst/>
          </a:prstGeom>
          <a:ln w="38100">
            <a:solidFill>
              <a:srgbClr val="DAA52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777240" y="3950207"/>
            <a:ext cx="6400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b="1" sz="1600">
                <a:solidFill>
                  <a:srgbClr val="DAA520"/>
                </a:solidFill>
              </a:rPr>
              <a:t>𝐀×𝐁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57200" y="6537960"/>
            <a:ext cx="11247120" cy="18288"/>
          </a:xfrm>
          <a:prstGeom prst="rect">
            <a:avLst/>
          </a:prstGeom>
          <a:solidFill>
            <a:srgbClr val="E0E9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502920" y="6583680"/>
            <a:ext cx="7315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69737D"/>
                </a:solidFill>
              </a:rPr>
              <a:t>B.Sc. II Physics • Vector Algebra Revision • Dr. Sandip S. Patil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881360" y="6565392"/>
            <a:ext cx="5486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69737D"/>
                </a:solidFill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21792"/>
          </a:xfrm>
          <a:prstGeom prst="rect">
            <a:avLst/>
          </a:prstGeom>
          <a:solidFill>
            <a:srgbClr val="14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91440"/>
            <a:ext cx="10698480" cy="3931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Aptos Display"/>
              </a:rPr>
              <a:t>Cross Product in Cartesian Form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694944"/>
            <a:ext cx="1106424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69737D"/>
                </a:solidFill>
                <a:latin typeface="Aptos"/>
              </a:rPr>
              <a:t>Use the determinant pattern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1234440"/>
            <a:ext cx="10972800" cy="9144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300" b="1">
                <a:solidFill>
                  <a:srgbClr val="285CA0"/>
                </a:solidFill>
                <a:latin typeface="Cambria Math"/>
              </a:rPr>
              <a:t>𝐀 × 𝐁 = | î   ĵ   k̂ ;  Aₓ  Aᵧ  A_z ;  Bₓ  Bᵧ  B_z |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2240280"/>
            <a:ext cx="10972800" cy="9144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000" b="1">
                <a:solidFill>
                  <a:srgbClr val="008080"/>
                </a:solidFill>
                <a:latin typeface="Cambria Math"/>
              </a:rPr>
              <a:t>= (AᵧB_z−A_zBᵧ)î − (AₓB_z−A_zBₓ)ĵ + (AₓBᵧ−AᵧBₓ)k̂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3566160"/>
            <a:ext cx="3337560" cy="150876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31520" y="3566160"/>
            <a:ext cx="73152" cy="1508760"/>
          </a:xfrm>
          <a:prstGeom prst="rect">
            <a:avLst/>
          </a:prstGeom>
          <a:solidFill>
            <a:srgbClr val="285C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32688" y="3703320"/>
            <a:ext cx="2971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î × ĵ = k̂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2688" y="4133087"/>
            <a:ext cx="2971800" cy="813815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ĵ × k̂ = î
k̂ × î = ĵ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434840" y="3566160"/>
            <a:ext cx="3337560" cy="150876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434840" y="3566160"/>
            <a:ext cx="73152" cy="1508760"/>
          </a:xfrm>
          <a:prstGeom prst="rect">
            <a:avLst/>
          </a:prstGeom>
          <a:solidFill>
            <a:srgbClr val="DAA5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636007" y="3703320"/>
            <a:ext cx="2971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Reverse order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36007" y="4133087"/>
            <a:ext cx="2971800" cy="813815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𝐁 × 𝐀 = −(𝐀 × 𝐁)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138160" y="3566160"/>
            <a:ext cx="3337560" cy="150876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138160" y="3566160"/>
            <a:ext cx="73152" cy="1508760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339328" y="3703320"/>
            <a:ext cx="2971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Self product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39328" y="4133087"/>
            <a:ext cx="2971800" cy="813815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𝐀 × 𝐀 = 0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57200" y="6537960"/>
            <a:ext cx="11247120" cy="18288"/>
          </a:xfrm>
          <a:prstGeom prst="rect">
            <a:avLst/>
          </a:prstGeom>
          <a:solidFill>
            <a:srgbClr val="E0E9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02920" y="6583680"/>
            <a:ext cx="7315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69737D"/>
                </a:solidFill>
              </a:rPr>
              <a:t>B.Sc. II Physics • Vector Algebra Revision • Dr. Sandip S. Patil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81360" y="6565392"/>
            <a:ext cx="5486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69737D"/>
                </a:solidFill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21792"/>
          </a:xfrm>
          <a:prstGeom prst="rect">
            <a:avLst/>
          </a:prstGeom>
          <a:solidFill>
            <a:srgbClr val="14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91440"/>
            <a:ext cx="10698480" cy="3931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Aptos Display"/>
              </a:rPr>
              <a:t>Properties of Vector Product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694944"/>
            <a:ext cx="1106424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69737D"/>
                </a:solidFill>
                <a:latin typeface="Aptos"/>
              </a:rPr>
              <a:t>High-frequency revision points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1234440"/>
            <a:ext cx="10698480" cy="47548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232B34"/>
                </a:solidFill>
                <a:latin typeface="Aptos"/>
              </a:defRPr>
            </a:pPr>
            <a:r>
              <a:t>• Anti-commutative:  𝐀 × 𝐁 = −(𝐁 × 𝐀)</a:t>
            </a:r>
          </a:p>
          <a:p>
            <a:pPr>
              <a:spcAft>
                <a:spcPts val="1000"/>
              </a:spcAft>
              <a:defRPr sz="2000">
                <a:solidFill>
                  <a:srgbClr val="232B34"/>
                </a:solidFill>
                <a:latin typeface="Aptos"/>
              </a:defRPr>
            </a:pPr>
            <a:r>
              <a:t>• Distributive:  𝐀 × (𝐁 + 𝐂) = 𝐀 × 𝐁 + 𝐀 × 𝐂</a:t>
            </a:r>
          </a:p>
          <a:p>
            <a:pPr>
              <a:spcAft>
                <a:spcPts val="1000"/>
              </a:spcAft>
              <a:defRPr sz="2000">
                <a:solidFill>
                  <a:srgbClr val="232B34"/>
                </a:solidFill>
                <a:latin typeface="Aptos"/>
              </a:defRPr>
            </a:pPr>
            <a:r>
              <a:t>• Scalar multiplication:  (m𝐀) × 𝐁 = m(𝐀 × 𝐁)</a:t>
            </a:r>
          </a:p>
          <a:p>
            <a:pPr>
              <a:spcAft>
                <a:spcPts val="1000"/>
              </a:spcAft>
              <a:defRPr sz="2000">
                <a:solidFill>
                  <a:srgbClr val="232B34"/>
                </a:solidFill>
                <a:latin typeface="Aptos"/>
              </a:defRPr>
            </a:pPr>
            <a:r>
              <a:t>• 𝐀 × 𝐀 = 0</a:t>
            </a:r>
          </a:p>
          <a:p>
            <a:pPr>
              <a:spcAft>
                <a:spcPts val="1000"/>
              </a:spcAft>
              <a:defRPr sz="2000">
                <a:solidFill>
                  <a:srgbClr val="232B34"/>
                </a:solidFill>
                <a:latin typeface="Aptos"/>
              </a:defRPr>
            </a:pPr>
            <a:r>
              <a:t>• 𝐀 × 𝐁 = 0 when vectors are parallel or anti-parallel</a:t>
            </a:r>
          </a:p>
          <a:p>
            <a:pPr>
              <a:spcAft>
                <a:spcPts val="1000"/>
              </a:spcAft>
              <a:defRPr sz="2000">
                <a:solidFill>
                  <a:srgbClr val="232B34"/>
                </a:solidFill>
                <a:latin typeface="Aptos"/>
              </a:defRPr>
            </a:pPr>
            <a:r>
              <a:t>• Direction is perpendicular to the plane containing 𝐀 and 𝐁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537960"/>
            <a:ext cx="11247120" cy="18288"/>
          </a:xfrm>
          <a:prstGeom prst="rect">
            <a:avLst/>
          </a:prstGeom>
          <a:solidFill>
            <a:srgbClr val="E0E9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920" y="6583680"/>
            <a:ext cx="7315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69737D"/>
                </a:solidFill>
              </a:rPr>
              <a:t>B.Sc. II Physics • Vector Algebra Revision • Dr. Sandip S. Patil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81360" y="6565392"/>
            <a:ext cx="5486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69737D"/>
                </a:solidFill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21792"/>
          </a:xfrm>
          <a:prstGeom prst="rect">
            <a:avLst/>
          </a:prstGeom>
          <a:solidFill>
            <a:srgbClr val="14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91440"/>
            <a:ext cx="10698480" cy="3931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Aptos Display"/>
              </a:rPr>
              <a:t>6. Scalar Triple Product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694944"/>
            <a:ext cx="1106424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69737D"/>
                </a:solidFill>
                <a:latin typeface="Aptos"/>
              </a:rPr>
              <a:t>Three vectors → one scalar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097280"/>
            <a:ext cx="4846320" cy="7315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3100" b="1">
                <a:solidFill>
                  <a:srgbClr val="285CA0"/>
                </a:solidFill>
                <a:latin typeface="Cambria Math"/>
              </a:rPr>
              <a:t>𝐀 · (𝐁 × 𝐂)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1874519"/>
            <a:ext cx="6217920" cy="7315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300" b="1">
                <a:solidFill>
                  <a:srgbClr val="008080"/>
                </a:solidFill>
                <a:latin typeface="Cambria Math"/>
              </a:rPr>
              <a:t>= |𝐀  𝐁  𝐂|  = determinant of their components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995160" y="1143000"/>
            <a:ext cx="4206240" cy="160020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995160" y="1143000"/>
            <a:ext cx="73152" cy="1600200"/>
          </a:xfrm>
          <a:prstGeom prst="rect">
            <a:avLst/>
          </a:prstGeom>
          <a:solidFill>
            <a:srgbClr val="DAA5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196328" y="1280160"/>
            <a:ext cx="3840479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Physical significance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196328" y="1709928"/>
            <a:ext cx="3840479" cy="905256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Its magnitude gives the volume of the parallelepiped formed by 𝐀, 𝐁 and 𝐂.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995160" y="3063240"/>
            <a:ext cx="4206240" cy="160020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995160" y="3063240"/>
            <a:ext cx="73152" cy="1600200"/>
          </a:xfrm>
          <a:prstGeom prst="rect">
            <a:avLst/>
          </a:prstGeom>
          <a:solidFill>
            <a:srgbClr val="2C82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196328" y="3200400"/>
            <a:ext cx="3840479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Coplanarity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196328" y="3630168"/>
            <a:ext cx="3840479" cy="905256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If 𝐀 · (𝐁 × 𝐂) = 0, the three vectors are coplanar.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68680" y="3429000"/>
            <a:ext cx="5394960" cy="128016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68680" y="3429000"/>
            <a:ext cx="73152" cy="1280160"/>
          </a:xfrm>
          <a:prstGeom prst="rect">
            <a:avLst/>
          </a:prstGeom>
          <a:solidFill>
            <a:srgbClr val="285C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069848" y="3566160"/>
            <a:ext cx="5029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Volume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69848" y="3995928"/>
            <a:ext cx="5029200" cy="585215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V = |𝐀 · (𝐁 × 𝐂)|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57200" y="6537960"/>
            <a:ext cx="11247120" cy="18288"/>
          </a:xfrm>
          <a:prstGeom prst="rect">
            <a:avLst/>
          </a:prstGeom>
          <a:solidFill>
            <a:srgbClr val="E0E9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02920" y="6583680"/>
            <a:ext cx="7315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69737D"/>
                </a:solidFill>
              </a:rPr>
              <a:t>B.Sc. II Physics • Vector Algebra Revision • Dr. Sandip S. Patil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81360" y="6565392"/>
            <a:ext cx="5486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69737D"/>
                </a:solidFill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21792"/>
          </a:xfrm>
          <a:prstGeom prst="rect">
            <a:avLst/>
          </a:prstGeom>
          <a:solidFill>
            <a:srgbClr val="14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91440"/>
            <a:ext cx="10698480" cy="3931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Aptos Display"/>
              </a:rPr>
              <a:t>Properties of Scalar Triple Product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694944"/>
            <a:ext cx="1106424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69737D"/>
                </a:solidFill>
                <a:latin typeface="Aptos"/>
              </a:rPr>
              <a:t>Cyclic permutations keep the value unchanged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1097280"/>
            <a:ext cx="11155680" cy="77724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" b="1">
                <a:solidFill>
                  <a:srgbClr val="285CA0"/>
                </a:solidFill>
                <a:latin typeface="Cambria Math"/>
              </a:rPr>
              <a:t>𝐀 · (𝐁 × 𝐂) = 𝐁 · (𝐂 × 𝐀) = 𝐂 · (𝐀 × 𝐁)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1965960"/>
            <a:ext cx="11155680" cy="77724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000" b="1">
                <a:solidFill>
                  <a:srgbClr val="BE4646"/>
                </a:solidFill>
                <a:latin typeface="Cambria Math"/>
              </a:rPr>
              <a:t>= −𝐀 · (𝐂 × 𝐁) = −𝐁 · (𝐀 × 𝐂) = −𝐂 · (𝐁 × 𝐀)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3154680"/>
            <a:ext cx="3337560" cy="155448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31520" y="3154680"/>
            <a:ext cx="73152" cy="1554480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32688" y="3291840"/>
            <a:ext cx="2971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Cyclic change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2688" y="3721608"/>
            <a:ext cx="2971800" cy="859536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Even permutation → same scalar value.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434840" y="3154680"/>
            <a:ext cx="3337560" cy="155448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434840" y="3154680"/>
            <a:ext cx="73152" cy="1554480"/>
          </a:xfrm>
          <a:prstGeom prst="rect">
            <a:avLst/>
          </a:prstGeom>
          <a:solidFill>
            <a:srgbClr val="DAA5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636007" y="3291840"/>
            <a:ext cx="2971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Interchange two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36007" y="3721608"/>
            <a:ext cx="2971800" cy="859536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Swapping any two vectors changes the sign.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138160" y="3154680"/>
            <a:ext cx="3337560" cy="155448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138160" y="3154680"/>
            <a:ext cx="73152" cy="1554480"/>
          </a:xfrm>
          <a:prstGeom prst="rect">
            <a:avLst/>
          </a:prstGeom>
          <a:solidFill>
            <a:srgbClr val="285C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339328" y="3291840"/>
            <a:ext cx="2971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Zero condition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39328" y="3721608"/>
            <a:ext cx="2971800" cy="859536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If two vectors are parallel, STP = 0.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57200" y="6537960"/>
            <a:ext cx="11247120" cy="18288"/>
          </a:xfrm>
          <a:prstGeom prst="rect">
            <a:avLst/>
          </a:prstGeom>
          <a:solidFill>
            <a:srgbClr val="E0E9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02920" y="6583680"/>
            <a:ext cx="7315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69737D"/>
                </a:solidFill>
              </a:rPr>
              <a:t>B.Sc. II Physics • Vector Algebra Revision • Dr. Sandip S. Patil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81360" y="6565392"/>
            <a:ext cx="5486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69737D"/>
                </a:solidFill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21792"/>
          </a:xfrm>
          <a:prstGeom prst="rect">
            <a:avLst/>
          </a:prstGeom>
          <a:solidFill>
            <a:srgbClr val="14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91440"/>
            <a:ext cx="10698480" cy="3931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Aptos Display"/>
              </a:rPr>
              <a:t>Worked Example: Scalar Triple Product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694944"/>
            <a:ext cx="1106424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69737D"/>
                </a:solidFill>
                <a:latin typeface="Aptos"/>
              </a:rPr>
              <a:t>Fast determinant evaluation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1480" y="1051560"/>
            <a:ext cx="11338560" cy="7315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000" b="1">
                <a:solidFill>
                  <a:srgbClr val="285CA0"/>
                </a:solidFill>
                <a:latin typeface="Cambria Math"/>
              </a:rPr>
              <a:t>𝐀 = î + 2ĵ + 3k̂,   𝐁 = 2î − ĵ + k̂,   𝐂 = 3î + ĵ − k̂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1920240"/>
            <a:ext cx="10972800" cy="77724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300" b="1">
                <a:solidFill>
                  <a:srgbClr val="008080"/>
                </a:solidFill>
                <a:latin typeface="Cambria Math"/>
              </a:rPr>
              <a:t>𝐀 · (𝐁 × 𝐂) = | 1  2  3 ; 2  −1  1 ; 3  1  −1 |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2788920"/>
            <a:ext cx="10972800" cy="77724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300" b="1">
                <a:solidFill>
                  <a:srgbClr val="DAA520"/>
                </a:solidFill>
                <a:latin typeface="Cambria Math"/>
              </a:rPr>
              <a:t>= 1(1+1) − 2(−2−3) + 3(2+3) = 27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828800" y="4023360"/>
            <a:ext cx="8412480" cy="118872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1828800" y="4023360"/>
            <a:ext cx="73152" cy="1188720"/>
          </a:xfrm>
          <a:prstGeom prst="rect">
            <a:avLst/>
          </a:prstGeom>
          <a:solidFill>
            <a:srgbClr val="2C82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2029968" y="4160520"/>
            <a:ext cx="8046719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Physical interpretation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029968" y="4590288"/>
            <a:ext cx="8046719" cy="493776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The parallelepiped formed by 𝐀, 𝐁 and 𝐂 has volume |27| = 27 cubic units.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" y="6537960"/>
            <a:ext cx="11247120" cy="18288"/>
          </a:xfrm>
          <a:prstGeom prst="rect">
            <a:avLst/>
          </a:prstGeom>
          <a:solidFill>
            <a:srgbClr val="E0E9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02920" y="6583680"/>
            <a:ext cx="7315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69737D"/>
                </a:solidFill>
              </a:rPr>
              <a:t>B.Sc. II Physics • Vector Algebra Revision • Dr. Sandip S. Patil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81360" y="6565392"/>
            <a:ext cx="5486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69737D"/>
                </a:solidFill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21792"/>
          </a:xfrm>
          <a:prstGeom prst="rect">
            <a:avLst/>
          </a:prstGeom>
          <a:solidFill>
            <a:srgbClr val="14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91440"/>
            <a:ext cx="10698480" cy="3931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Aptos Display"/>
              </a:rPr>
              <a:t>7. Vector Triple Product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694944"/>
            <a:ext cx="1106424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69737D"/>
                </a:solidFill>
                <a:latin typeface="Aptos"/>
              </a:rPr>
              <a:t>Three vectors → one vector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1234440"/>
            <a:ext cx="11155680" cy="86868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500" b="1">
                <a:solidFill>
                  <a:srgbClr val="285CA0"/>
                </a:solidFill>
                <a:latin typeface="Cambria Math"/>
              </a:rPr>
              <a:t>𝐀 × (𝐁 × 𝐂) = 𝐁(𝐀 · 𝐂) − 𝐂(𝐀 · 𝐁)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2560320"/>
            <a:ext cx="3337560" cy="1874519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31520" y="2560320"/>
            <a:ext cx="73152" cy="1874519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32688" y="2697479"/>
            <a:ext cx="2971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BAC − CAB rule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32688" y="3127248"/>
            <a:ext cx="2971800" cy="1179575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The result follows the mnemonic:
𝐁(𝐀·𝐂) − 𝐂(𝐀·𝐁)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34840" y="2560320"/>
            <a:ext cx="3337560" cy="1874519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434840" y="2560320"/>
            <a:ext cx="73152" cy="1874519"/>
          </a:xfrm>
          <a:prstGeom prst="rect">
            <a:avLst/>
          </a:prstGeom>
          <a:solidFill>
            <a:srgbClr val="DAA5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636007" y="2697479"/>
            <a:ext cx="2971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Direction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36007" y="3127248"/>
            <a:ext cx="2971800" cy="1179575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The result lies in the plane of 𝐁 and 𝐂.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138160" y="2560320"/>
            <a:ext cx="3337560" cy="1874519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138160" y="2560320"/>
            <a:ext cx="73152" cy="1874519"/>
          </a:xfrm>
          <a:prstGeom prst="rect">
            <a:avLst/>
          </a:prstGeom>
          <a:solidFill>
            <a:srgbClr val="BE46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39328" y="2697479"/>
            <a:ext cx="2971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Important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39328" y="3127248"/>
            <a:ext cx="2971800" cy="1179575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Cross product is not associative:
𝐀×(𝐁×𝐂) ≠ (𝐀×𝐁)×𝐂 generally.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4892040"/>
            <a:ext cx="10881360" cy="6858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" b="1">
                <a:solidFill>
                  <a:srgbClr val="008080"/>
                </a:solidFill>
                <a:latin typeface="Cambria Math"/>
              </a:rPr>
              <a:t>(𝐀 × 𝐁) × 𝐂 = 𝐁(𝐀 · 𝐂) − 𝐀(𝐁 · 𝐂)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57200" y="6537960"/>
            <a:ext cx="11247120" cy="18288"/>
          </a:xfrm>
          <a:prstGeom prst="rect">
            <a:avLst/>
          </a:prstGeom>
          <a:solidFill>
            <a:srgbClr val="E0E9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02920" y="6583680"/>
            <a:ext cx="7315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69737D"/>
                </a:solidFill>
              </a:rPr>
              <a:t>B.Sc. II Physics • Vector Algebra Revision • Dr. Sandip S. Patil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81360" y="6565392"/>
            <a:ext cx="5486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69737D"/>
                </a:solidFill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21792"/>
          </a:xfrm>
          <a:prstGeom prst="rect">
            <a:avLst/>
          </a:prstGeom>
          <a:solidFill>
            <a:srgbClr val="14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91440"/>
            <a:ext cx="10698480" cy="3931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Aptos Display"/>
              </a:rPr>
              <a:t>Properties of Vector Triple Product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694944"/>
            <a:ext cx="1106424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69737D"/>
                </a:solidFill>
                <a:latin typeface="Aptos"/>
              </a:rPr>
              <a:t>Key identities to remember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234440"/>
            <a:ext cx="10789920" cy="4846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1100"/>
              </a:spcAft>
              <a:defRPr sz="2000">
                <a:solidFill>
                  <a:srgbClr val="232B34"/>
                </a:solidFill>
                <a:latin typeface="Aptos"/>
              </a:defRPr>
            </a:pPr>
            <a:r>
              <a:t>• 𝐀 × (𝐁 × 𝐂) = 𝐁(𝐀 · 𝐂) − 𝐂(𝐀 · 𝐁)</a:t>
            </a:r>
          </a:p>
          <a:p>
            <a:pPr>
              <a:spcAft>
                <a:spcPts val="1100"/>
              </a:spcAft>
              <a:defRPr sz="2000">
                <a:solidFill>
                  <a:srgbClr val="232B34"/>
                </a:solidFill>
                <a:latin typeface="Aptos"/>
              </a:defRPr>
            </a:pPr>
            <a:r>
              <a:t>• (𝐀 × 𝐁) × 𝐂 = 𝐁(𝐀 · 𝐂) − 𝐀(𝐁 · 𝐂)</a:t>
            </a:r>
          </a:p>
          <a:p>
            <a:pPr>
              <a:spcAft>
                <a:spcPts val="1100"/>
              </a:spcAft>
              <a:defRPr sz="2000">
                <a:solidFill>
                  <a:srgbClr val="232B34"/>
                </a:solidFill>
                <a:latin typeface="Aptos"/>
              </a:defRPr>
            </a:pPr>
            <a:r>
              <a:t>• 𝐀 × (𝐁 × 𝐂) is generally NOT equal to (𝐀 × 𝐁) × 𝐂</a:t>
            </a:r>
          </a:p>
          <a:p>
            <a:pPr>
              <a:spcAft>
                <a:spcPts val="1100"/>
              </a:spcAft>
              <a:defRPr sz="2000">
                <a:solidFill>
                  <a:srgbClr val="232B34"/>
                </a:solidFill>
                <a:latin typeface="Aptos"/>
              </a:defRPr>
            </a:pPr>
            <a:r>
              <a:t>• Vector triple product can be reduced to ordinary vectors using dot products.</a:t>
            </a:r>
          </a:p>
          <a:p>
            <a:pPr>
              <a:spcAft>
                <a:spcPts val="1100"/>
              </a:spcAft>
              <a:defRPr sz="2000">
                <a:solidFill>
                  <a:srgbClr val="232B34"/>
                </a:solidFill>
                <a:latin typeface="Aptos"/>
              </a:defRPr>
            </a:pPr>
            <a:r>
              <a:t>• The result is a linear combination of the two vectors inside the inner cross product.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537960"/>
            <a:ext cx="11247120" cy="18288"/>
          </a:xfrm>
          <a:prstGeom prst="rect">
            <a:avLst/>
          </a:prstGeom>
          <a:solidFill>
            <a:srgbClr val="E0E9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920" y="6583680"/>
            <a:ext cx="7315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69737D"/>
                </a:solidFill>
              </a:rPr>
              <a:t>B.Sc. II Physics • Vector Algebra Revision • Dr. Sandip S. Patil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81360" y="6565392"/>
            <a:ext cx="5486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69737D"/>
                </a:solidFill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21792"/>
          </a:xfrm>
          <a:prstGeom prst="rect">
            <a:avLst/>
          </a:prstGeom>
          <a:solidFill>
            <a:srgbClr val="14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91440"/>
            <a:ext cx="10698480" cy="3931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Aptos Display"/>
              </a:rPr>
              <a:t>Dot vs Cross vs Triple Products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694944"/>
            <a:ext cx="1106424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69737D"/>
                </a:solidFill>
                <a:latin typeface="Aptos"/>
              </a:rPr>
              <a:t>One-slide comparison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94360" y="1234440"/>
          <a:ext cx="11018520" cy="4297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3120"/>
                <a:gridCol w="2926080"/>
                <a:gridCol w="2926080"/>
                <a:gridCol w="3063240"/>
              </a:tblGrid>
              <a:tr h="1074420">
                <a:tc>
                  <a:txBody>
                    <a:bodyPr/>
                    <a:lstStyle/>
                    <a:p>
                      <a:pPr>
                        <a:defRPr b="1" sz="1500">
                          <a:solidFill>
                            <a:srgbClr val="FFFFFF"/>
                          </a:solidFill>
                        </a:defRPr>
                      </a:pPr>
                      <a:r>
                        <a:t>Product</a:t>
                      </a:r>
                    </a:p>
                  </a:txBody>
                  <a:tcPr>
                    <a:solidFill>
                      <a:srgbClr val="142A4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500">
                          <a:solidFill>
                            <a:srgbClr val="FFFFFF"/>
                          </a:solidFill>
                        </a:defRPr>
                      </a:pPr>
                      <a:r>
                        <a:t>Expression</a:t>
                      </a:r>
                    </a:p>
                  </a:txBody>
                  <a:tcPr>
                    <a:solidFill>
                      <a:srgbClr val="142A4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500">
                          <a:solidFill>
                            <a:srgbClr val="FFFFFF"/>
                          </a:solidFill>
                        </a:defRPr>
                      </a:pPr>
                      <a:r>
                        <a:t>Result</a:t>
                      </a:r>
                    </a:p>
                  </a:txBody>
                  <a:tcPr>
                    <a:solidFill>
                      <a:srgbClr val="142A4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500">
                          <a:solidFill>
                            <a:srgbClr val="FFFFFF"/>
                          </a:solidFill>
                        </a:defRPr>
                      </a:pPr>
                      <a:r>
                        <a:t>Important meaning</a:t>
                      </a:r>
                    </a:p>
                  </a:txBody>
                  <a:tcPr>
                    <a:solidFill>
                      <a:srgbClr val="142A4A"/>
                    </a:solidFill>
                  </a:tcPr>
                </a:tc>
              </a:tr>
              <a:tr h="1074420">
                <a:tc>
                  <a:txBody>
                    <a:bodyPr/>
                    <a:lstStyle/>
                    <a:p>
                      <a:pPr>
                        <a:defRPr sz="1500">
                          <a:solidFill>
                            <a:srgbClr val="232B34"/>
                          </a:solidFill>
                        </a:defRPr>
                      </a:pPr>
                      <a:r>
                        <a:t>Scalar</a:t>
                      </a:r>
                    </a:p>
                  </a:txBody>
                  <a:tcPr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>
                          <a:solidFill>
                            <a:srgbClr val="232B34"/>
                          </a:solidFill>
                        </a:defRPr>
                      </a:pPr>
                      <a:r>
                        <a:t>𝐀·𝐁</a:t>
                      </a:r>
                    </a:p>
                  </a:txBody>
                  <a:tcPr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>
                          <a:solidFill>
                            <a:srgbClr val="232B34"/>
                          </a:solidFill>
                        </a:defRPr>
                      </a:pPr>
                      <a:r>
                        <a:t>Scalar</a:t>
                      </a:r>
                    </a:p>
                  </a:txBody>
                  <a:tcPr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>
                          <a:solidFill>
                            <a:srgbClr val="232B34"/>
                          </a:solidFill>
                        </a:defRPr>
                      </a:pPr>
                      <a:r>
                        <a:t>Projection; work</a:t>
                      </a:r>
                    </a:p>
                  </a:txBody>
                  <a:tcPr>
                    <a:solidFill>
                      <a:srgbClr val="F5F8FB"/>
                    </a:solidFill>
                  </a:tcPr>
                </a:tc>
              </a:tr>
              <a:tr h="1074420">
                <a:tc>
                  <a:txBody>
                    <a:bodyPr/>
                    <a:lstStyle/>
                    <a:p>
                      <a:pPr>
                        <a:defRPr sz="1500">
                          <a:solidFill>
                            <a:srgbClr val="232B34"/>
                          </a:solidFill>
                        </a:defRPr>
                      </a:pPr>
                      <a:r>
                        <a:t>Vector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>
                          <a:solidFill>
                            <a:srgbClr val="232B34"/>
                          </a:solidFill>
                        </a:defRPr>
                      </a:pPr>
                      <a:r>
                        <a:t>𝐀×𝐁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>
                          <a:solidFill>
                            <a:srgbClr val="232B34"/>
                          </a:solidFill>
                        </a:defRPr>
                      </a:pPr>
                      <a:r>
                        <a:t>Vector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>
                          <a:solidFill>
                            <a:srgbClr val="232B34"/>
                          </a:solidFill>
                        </a:defRPr>
                      </a:pPr>
                      <a:r>
                        <a:t>Area; perpendicular direction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1074420">
                <a:tc>
                  <a:txBody>
                    <a:bodyPr/>
                    <a:lstStyle/>
                    <a:p>
                      <a:pPr>
                        <a:defRPr sz="1500">
                          <a:solidFill>
                            <a:srgbClr val="232B34"/>
                          </a:solidFill>
                        </a:defRPr>
                      </a:pPr>
                      <a:r>
                        <a:t>Scalar triple</a:t>
                      </a:r>
                    </a:p>
                  </a:txBody>
                  <a:tcPr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>
                          <a:solidFill>
                            <a:srgbClr val="232B34"/>
                          </a:solidFill>
                        </a:defRPr>
                      </a:pPr>
                      <a:r>
                        <a:t>𝐀·(𝐁×𝐂)</a:t>
                      </a:r>
                    </a:p>
                  </a:txBody>
                  <a:tcPr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>
                          <a:solidFill>
                            <a:srgbClr val="232B34"/>
                          </a:solidFill>
                        </a:defRPr>
                      </a:pPr>
                      <a:r>
                        <a:t>Scalar</a:t>
                      </a:r>
                    </a:p>
                  </a:txBody>
                  <a:tcPr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>
                          <a:solidFill>
                            <a:srgbClr val="232B34"/>
                          </a:solidFill>
                        </a:defRPr>
                      </a:pPr>
                      <a:r>
                        <a:t>Volume; coplanarity</a:t>
                      </a:r>
                    </a:p>
                  </a:txBody>
                  <a:tcPr>
                    <a:solidFill>
                      <a:srgbClr val="F5F8FB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85800" y="5715000"/>
            <a:ext cx="10881360" cy="5029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800" b="1">
                <a:solidFill>
                  <a:srgbClr val="DAA520"/>
                </a:solidFill>
                <a:latin typeface="Cambria Math"/>
              </a:rPr>
              <a:t>Revision shortcut:  dot → scalar | cross → vector | scalar triple → volume | vector triple → BAC−CAB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6537960"/>
            <a:ext cx="11247120" cy="18288"/>
          </a:xfrm>
          <a:prstGeom prst="rect">
            <a:avLst/>
          </a:prstGeom>
          <a:solidFill>
            <a:srgbClr val="E0E9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02920" y="6583680"/>
            <a:ext cx="7315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69737D"/>
                </a:solidFill>
              </a:rPr>
              <a:t>B.Sc. II Physics • Vector Algebra Revision • Dr. Sandip S. Patil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881360" y="6565392"/>
            <a:ext cx="5486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69737D"/>
                </a:solidFill>
              </a:rP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21792"/>
          </a:xfrm>
          <a:prstGeom prst="rect">
            <a:avLst/>
          </a:prstGeom>
          <a:solidFill>
            <a:srgbClr val="14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91440"/>
            <a:ext cx="10698480" cy="3931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Aptos Display"/>
              </a:rPr>
              <a:t>Common Examination Mistakes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694944"/>
            <a:ext cx="1106424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69737D"/>
                </a:solidFill>
                <a:latin typeface="Aptos"/>
              </a:rPr>
              <a:t>Avoid these errors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234440"/>
            <a:ext cx="3429000" cy="150876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85800" y="1234440"/>
            <a:ext cx="73152" cy="1508760"/>
          </a:xfrm>
          <a:prstGeom prst="rect">
            <a:avLst/>
          </a:prstGeom>
          <a:solidFill>
            <a:srgbClr val="BE46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86968" y="1371600"/>
            <a:ext cx="30632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❌ Dot product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86968" y="1801368"/>
            <a:ext cx="3063240" cy="813815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Do not treat 𝐀·𝐁 as a vector. It is a scalar.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89120" y="1234440"/>
            <a:ext cx="3429000" cy="150876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89120" y="1234440"/>
            <a:ext cx="73152" cy="1508760"/>
          </a:xfrm>
          <a:prstGeom prst="rect">
            <a:avLst/>
          </a:prstGeom>
          <a:solidFill>
            <a:srgbClr val="BE46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90288" y="1371600"/>
            <a:ext cx="30632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❌ Cross order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0288" y="1801368"/>
            <a:ext cx="3063240" cy="813815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𝐀×𝐁 = −𝐁×𝐀. Reversing order changes the sign.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92440" y="1234440"/>
            <a:ext cx="3429000" cy="150876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092440" y="1234440"/>
            <a:ext cx="73152" cy="1508760"/>
          </a:xfrm>
          <a:prstGeom prst="rect">
            <a:avLst/>
          </a:prstGeom>
          <a:solidFill>
            <a:srgbClr val="BE46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293608" y="1371600"/>
            <a:ext cx="30632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❌ Triple product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93608" y="1801368"/>
            <a:ext cx="3063240" cy="813815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Do not assume cross product is associative.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85800" y="3154680"/>
            <a:ext cx="3429000" cy="150876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85800" y="3154680"/>
            <a:ext cx="73152" cy="1508760"/>
          </a:xfrm>
          <a:prstGeom prst="rect">
            <a:avLst/>
          </a:prstGeom>
          <a:solidFill>
            <a:srgbClr val="DAA5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86968" y="3291840"/>
            <a:ext cx="30632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❌ STP sign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6968" y="3721608"/>
            <a:ext cx="3063240" cy="813815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Interchanging two vectors reverses the sign.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389120" y="3154680"/>
            <a:ext cx="3429000" cy="150876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4389120" y="3154680"/>
            <a:ext cx="73152" cy="1508760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590288" y="3291840"/>
            <a:ext cx="30632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❌ Unit vector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90288" y="3721608"/>
            <a:ext cx="3063240" cy="813815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Always divide by the magnitude: â = 𝐀/|𝐀|.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8092440" y="3154680"/>
            <a:ext cx="3429000" cy="150876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8092440" y="3154680"/>
            <a:ext cx="73152" cy="1508760"/>
          </a:xfrm>
          <a:prstGeom prst="rect">
            <a:avLst/>
          </a:prstGeom>
          <a:solidFill>
            <a:srgbClr val="285C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293608" y="3291840"/>
            <a:ext cx="30632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❌ Magnitude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293608" y="3721608"/>
            <a:ext cx="3063240" cy="813815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For cross product, use AB sinθ—not AB cosθ.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57200" y="6537960"/>
            <a:ext cx="11247120" cy="18288"/>
          </a:xfrm>
          <a:prstGeom prst="rect">
            <a:avLst/>
          </a:prstGeom>
          <a:solidFill>
            <a:srgbClr val="E0E9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502920" y="6583680"/>
            <a:ext cx="7315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69737D"/>
                </a:solidFill>
              </a:rPr>
              <a:t>B.Sc. II Physics • Vector Algebra Revision • Dr. Sandip S. Patil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881360" y="6565392"/>
            <a:ext cx="5486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69737D"/>
                </a:solidFill>
              </a:rP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21792"/>
          </a:xfrm>
          <a:prstGeom prst="rect">
            <a:avLst/>
          </a:prstGeom>
          <a:solidFill>
            <a:srgbClr val="14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91440"/>
            <a:ext cx="10698480" cy="3931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Aptos Display"/>
              </a:rPr>
              <a:t>Quick Concept Check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694944"/>
            <a:ext cx="1106424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69737D"/>
                </a:solidFill>
                <a:latin typeface="Aptos"/>
              </a:rPr>
              <a:t>Try these before looking at the answers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1234440"/>
            <a:ext cx="10698480" cy="44805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1200"/>
              </a:spcAft>
              <a:defRPr sz="2000">
                <a:solidFill>
                  <a:srgbClr val="232B34"/>
                </a:solidFill>
                <a:latin typeface="Aptos"/>
              </a:defRPr>
            </a:pPr>
            <a:r>
              <a:t>• 1. If 𝐀 · 𝐁 = 0, what can you conclude?</a:t>
            </a:r>
          </a:p>
          <a:p>
            <a:pPr>
              <a:spcAft>
                <a:spcPts val="1200"/>
              </a:spcAft>
              <a:defRPr sz="2000">
                <a:solidFill>
                  <a:srgbClr val="232B34"/>
                </a:solidFill>
                <a:latin typeface="Aptos"/>
              </a:defRPr>
            </a:pPr>
            <a:r>
              <a:t>• 2. If 𝐀 × 𝐁 = 0, what is the relation between the vectors?</a:t>
            </a:r>
          </a:p>
          <a:p>
            <a:pPr>
              <a:spcAft>
                <a:spcPts val="1200"/>
              </a:spcAft>
              <a:defRPr sz="2000">
                <a:solidFill>
                  <a:srgbClr val="232B34"/>
                </a:solidFill>
                <a:latin typeface="Aptos"/>
              </a:defRPr>
            </a:pPr>
            <a:r>
              <a:t>• 3. What does |𝐀 · (𝐁 × 𝐂)| represent geometrically?</a:t>
            </a:r>
          </a:p>
          <a:p>
            <a:pPr>
              <a:spcAft>
                <a:spcPts val="1200"/>
              </a:spcAft>
              <a:defRPr sz="2000">
                <a:solidFill>
                  <a:srgbClr val="232B34"/>
                </a:solidFill>
                <a:latin typeface="Aptos"/>
              </a:defRPr>
            </a:pPr>
            <a:r>
              <a:t>• 4. Write the BAC − CAB identity.</a:t>
            </a:r>
          </a:p>
          <a:p>
            <a:pPr>
              <a:spcAft>
                <a:spcPts val="1200"/>
              </a:spcAft>
              <a:defRPr sz="2000">
                <a:solidFill>
                  <a:srgbClr val="232B34"/>
                </a:solidFill>
                <a:latin typeface="Aptos"/>
              </a:defRPr>
            </a:pPr>
            <a:r>
              <a:t>• 5. Is 𝐀 × (𝐁 × 𝐂) generally equal to (𝐀 × 𝐁) × 𝐂?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920240" y="5349240"/>
            <a:ext cx="8229600" cy="68580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1920240" y="5349240"/>
            <a:ext cx="73152" cy="685800"/>
          </a:xfrm>
          <a:prstGeom prst="rect">
            <a:avLst/>
          </a:prstGeom>
          <a:solidFill>
            <a:srgbClr val="DAA5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121408" y="5486400"/>
            <a:ext cx="78638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Answers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121408" y="5916168"/>
            <a:ext cx="7863840" cy="-9144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r>
              <a:rPr sz="1400">
                <a:solidFill>
                  <a:srgbClr val="232B34"/>
                </a:solidFill>
              </a:rPr>
              <a:t>perpendicular • parallel/anti-parallel • volume • B(A·C)−C(A·B) • No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57200" y="6537960"/>
            <a:ext cx="11247120" cy="18288"/>
          </a:xfrm>
          <a:prstGeom prst="rect">
            <a:avLst/>
          </a:prstGeom>
          <a:solidFill>
            <a:srgbClr val="E0E9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02920" y="6583680"/>
            <a:ext cx="7315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69737D"/>
                </a:solidFill>
              </a:rPr>
              <a:t>B.Sc. II Physics • Vector Algebra Revision • Dr. Sandip S. Patil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881360" y="6565392"/>
            <a:ext cx="5486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69737D"/>
                </a:solidFill>
              </a:rP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21792"/>
          </a:xfrm>
          <a:prstGeom prst="rect">
            <a:avLst/>
          </a:prstGeom>
          <a:solidFill>
            <a:srgbClr val="14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91440"/>
            <a:ext cx="10698480" cy="3931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Aptos Display"/>
              </a:rPr>
              <a:t>Formula Sheet — One-Minute Revision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694944"/>
            <a:ext cx="1106424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69737D"/>
                </a:solidFill>
                <a:latin typeface="Aptos"/>
              </a:rPr>
              <a:t>Keep this slide for last-minute preparation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097280"/>
            <a:ext cx="10972800" cy="52120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700"/>
              </a:spcAft>
              <a:defRPr sz="1900">
                <a:solidFill>
                  <a:srgbClr val="232B34"/>
                </a:solidFill>
                <a:latin typeface="Aptos"/>
              </a:defRPr>
            </a:pPr>
            <a:r>
              <a:t>• 𝐀 = Aₓî + Aᵧĵ + A_zk̂       |𝐀| = √(Aₓ²+Aᵧ²+A_z²)</a:t>
            </a:r>
          </a:p>
          <a:p>
            <a:pPr>
              <a:spcAft>
                <a:spcPts val="700"/>
              </a:spcAft>
              <a:defRPr sz="1900">
                <a:solidFill>
                  <a:srgbClr val="232B34"/>
                </a:solidFill>
                <a:latin typeface="Aptos"/>
              </a:defRPr>
            </a:pPr>
            <a:r>
              <a:t>• â = 𝐀/|𝐀|</a:t>
            </a:r>
          </a:p>
          <a:p>
            <a:pPr>
              <a:spcAft>
                <a:spcPts val="700"/>
              </a:spcAft>
              <a:defRPr sz="1900">
                <a:solidFill>
                  <a:srgbClr val="232B34"/>
                </a:solidFill>
                <a:latin typeface="Aptos"/>
              </a:defRPr>
            </a:pPr>
            <a:r>
              <a:t>• 𝐀·𝐁 = AB cosθ = AₓBₓ+AᵧBᵧ+A_zB_z</a:t>
            </a:r>
          </a:p>
          <a:p>
            <a:pPr>
              <a:spcAft>
                <a:spcPts val="700"/>
              </a:spcAft>
              <a:defRPr sz="1900">
                <a:solidFill>
                  <a:srgbClr val="232B34"/>
                </a:solidFill>
                <a:latin typeface="Aptos"/>
              </a:defRPr>
            </a:pPr>
            <a:r>
              <a:t>• 𝐀×𝐁 = AB sinθ n̂</a:t>
            </a:r>
          </a:p>
          <a:p>
            <a:pPr>
              <a:spcAft>
                <a:spcPts val="700"/>
              </a:spcAft>
              <a:defRPr sz="1900">
                <a:solidFill>
                  <a:srgbClr val="232B34"/>
                </a:solidFill>
                <a:latin typeface="Aptos"/>
              </a:defRPr>
            </a:pPr>
            <a:r>
              <a:t>• 𝐀·(𝐁×𝐂) = determinant = signed volume</a:t>
            </a:r>
          </a:p>
          <a:p>
            <a:pPr>
              <a:spcAft>
                <a:spcPts val="700"/>
              </a:spcAft>
              <a:defRPr sz="1900">
                <a:solidFill>
                  <a:srgbClr val="232B34"/>
                </a:solidFill>
                <a:latin typeface="Aptos"/>
              </a:defRPr>
            </a:pPr>
            <a:r>
              <a:t>• 𝐀×(𝐁×𝐂) = 𝐁(𝐀·𝐂) − 𝐂(𝐀·𝐁)</a:t>
            </a:r>
          </a:p>
          <a:p>
            <a:pPr>
              <a:spcAft>
                <a:spcPts val="700"/>
              </a:spcAft>
              <a:defRPr sz="1900">
                <a:solidFill>
                  <a:srgbClr val="232B34"/>
                </a:solidFill>
                <a:latin typeface="Aptos"/>
              </a:defRPr>
            </a:pPr>
            <a:r>
              <a:t>• (𝐀×𝐁)×𝐂 = 𝐁(𝐀·𝐂) − 𝐀(𝐁·𝐂)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537960"/>
            <a:ext cx="11247120" cy="18288"/>
          </a:xfrm>
          <a:prstGeom prst="rect">
            <a:avLst/>
          </a:prstGeom>
          <a:solidFill>
            <a:srgbClr val="E0E9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920" y="6583680"/>
            <a:ext cx="7315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69737D"/>
                </a:solidFill>
              </a:rPr>
              <a:t>B.Sc. II Physics • Vector Algebra Revision • Dr. Sandip S. Patil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81360" y="6565392"/>
            <a:ext cx="5486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69737D"/>
                </a:solidFill>
              </a:rP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21792"/>
          </a:xfrm>
          <a:prstGeom prst="rect">
            <a:avLst/>
          </a:prstGeom>
          <a:solidFill>
            <a:srgbClr val="14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91440"/>
            <a:ext cx="10698480" cy="3931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Aptos Display"/>
              </a:rPr>
              <a:t>Summary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694944"/>
            <a:ext cx="1106424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69737D"/>
                </a:solidFill>
                <a:latin typeface="Aptos"/>
              </a:rPr>
              <a:t>Vector algebra connects mathematical operations with physical geometry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188720"/>
            <a:ext cx="3383280" cy="155448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85800" y="1188720"/>
            <a:ext cx="73152" cy="1554480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86968" y="1325880"/>
            <a:ext cx="30175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Components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86968" y="1755648"/>
            <a:ext cx="3017520" cy="859536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Resolve vectors into mutually perpendicular components.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89120" y="1188720"/>
            <a:ext cx="3383280" cy="155448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89120" y="1188720"/>
            <a:ext cx="73152" cy="1554480"/>
          </a:xfrm>
          <a:prstGeom prst="rect">
            <a:avLst/>
          </a:prstGeom>
          <a:solidFill>
            <a:srgbClr val="285C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90288" y="1325880"/>
            <a:ext cx="30175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Dot product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0288" y="1755648"/>
            <a:ext cx="3017520" cy="859536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Scalar; projection, work, perpendicularity.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92440" y="1188720"/>
            <a:ext cx="3383280" cy="155448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092440" y="1188720"/>
            <a:ext cx="73152" cy="1554480"/>
          </a:xfrm>
          <a:prstGeom prst="rect">
            <a:avLst/>
          </a:prstGeom>
          <a:solidFill>
            <a:srgbClr val="DAA5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293608" y="1325880"/>
            <a:ext cx="30175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Cross product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93608" y="1755648"/>
            <a:ext cx="3017520" cy="859536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Vector; area, torque, perpendicular direction.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85800" y="3246120"/>
            <a:ext cx="3383280" cy="155448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85800" y="3246120"/>
            <a:ext cx="73152" cy="1554480"/>
          </a:xfrm>
          <a:prstGeom prst="rect">
            <a:avLst/>
          </a:prstGeom>
          <a:solidFill>
            <a:srgbClr val="2C82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86968" y="3383279"/>
            <a:ext cx="30175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Scalar triple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6968" y="3813048"/>
            <a:ext cx="3017520" cy="859536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Scalar; volume and coplanarity.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389120" y="3246120"/>
            <a:ext cx="3383280" cy="155448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4389120" y="3246120"/>
            <a:ext cx="73152" cy="1554480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590288" y="3383279"/>
            <a:ext cx="30175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Vector triple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90288" y="3813048"/>
            <a:ext cx="3017520" cy="859536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Vector; BAC − CAB reduction.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8092440" y="3246120"/>
            <a:ext cx="3383280" cy="1554480"/>
          </a:xfrm>
          <a:prstGeom prst="roundRect">
            <a:avLst/>
          </a:prstGeom>
          <a:solidFill>
            <a:srgbClr val="F5F8FB"/>
          </a:solidFill>
          <a:ln>
            <a:solidFill>
              <a:srgbClr val="E0E9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8092440" y="3246120"/>
            <a:ext cx="73152" cy="1554480"/>
          </a:xfrm>
          <a:prstGeom prst="rect">
            <a:avLst/>
          </a:prstGeom>
          <a:solidFill>
            <a:srgbClr val="285C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293608" y="3383279"/>
            <a:ext cx="30175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800">
                <a:solidFill>
                  <a:srgbClr val="142A4A"/>
                </a:solidFill>
              </a:rPr>
              <a:t>Exam strategy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293608" y="3813048"/>
            <a:ext cx="3017520" cy="859536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r>
              <a:rPr sz="1500">
                <a:solidFill>
                  <a:srgbClr val="232B34"/>
                </a:solidFill>
              </a:rPr>
              <a:t>Write formula → substitute components → simplify → interpret units/meaning.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14400" y="5257800"/>
            <a:ext cx="10332720" cy="5943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100" b="1">
                <a:solidFill>
                  <a:srgbClr val="142A4A"/>
                </a:solidFill>
                <a:latin typeface="Cambria Math"/>
              </a:rPr>
              <a:t>Understand the geometry first — the algebra becomes easier.</a:t>
            </a:r>
          </a:p>
        </p:txBody>
      </p:sp>
      <p:sp>
        <p:nvSpPr>
          <p:cNvPr id="31" name="Rectangle 30"/>
          <p:cNvSpPr/>
          <p:nvPr/>
        </p:nvSpPr>
        <p:spPr>
          <a:xfrm>
            <a:off x="457200" y="6537960"/>
            <a:ext cx="11247120" cy="18288"/>
          </a:xfrm>
          <a:prstGeom prst="rect">
            <a:avLst/>
          </a:prstGeom>
          <a:solidFill>
            <a:srgbClr val="E0E9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02920" y="6583680"/>
            <a:ext cx="7315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69737D"/>
                </a:solidFill>
              </a:rPr>
              <a:t>B.Sc. II Physics • Vector Algebra Revision • Dr. Sandip S. Patil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881360" y="6565392"/>
            <a:ext cx="5486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69737D"/>
                </a:solidFill>
              </a:rP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4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1325880"/>
            <a:ext cx="10332720" cy="9144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4000" b="1">
                <a:solidFill>
                  <a:srgbClr val="FFFFFF"/>
                </a:solidFill>
                <a:latin typeface="Cambria Math"/>
              </a:rPr>
              <a:t>VECTOR ALGEBRA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331720"/>
            <a:ext cx="10332720" cy="6858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500" b="1">
                <a:solidFill>
                  <a:srgbClr val="DAA520"/>
                </a:solidFill>
                <a:latin typeface="Cambria Math"/>
              </a:rPr>
              <a:t>Components → Products → Triple Products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3886200"/>
            <a:ext cx="10332720" cy="10058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800" b="1">
                <a:solidFill>
                  <a:srgbClr val="FFFFFF"/>
                </a:solidFill>
              </a:rPr>
              <a:t>Dr. Sandip S. Patil</a:t>
            </a:r>
          </a:p>
          <a:p>
            <a:pPr algn="ctr"/>
            <a:r>
              <a:rPr sz="1700">
                <a:solidFill>
                  <a:srgbClr val="BED2E1"/>
                </a:solidFill>
              </a:rPr>
              <a:t>Associate Professor of Physics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743200" y="5486400"/>
            <a:ext cx="6675120" cy="0"/>
          </a:xfrm>
          <a:prstGeom prst="line">
            <a:avLst/>
          </a:prstGeom>
          <a:ln w="50800">
            <a:solidFill>
              <a:srgbClr val="0080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 flipV="1">
            <a:off x="6126480" y="3931920"/>
            <a:ext cx="2286000" cy="1554480"/>
          </a:xfrm>
          <a:prstGeom prst="line">
            <a:avLst/>
          </a:prstGeom>
          <a:ln w="38100">
            <a:solidFill>
              <a:srgbClr val="DAA52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457200" y="6537960"/>
            <a:ext cx="11247120" cy="18288"/>
          </a:xfrm>
          <a:prstGeom prst="rect">
            <a:avLst/>
          </a:prstGeom>
          <a:solidFill>
            <a:srgbClr val="E0E9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02920" y="6583680"/>
            <a:ext cx="7315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69737D"/>
                </a:solidFill>
              </a:rPr>
              <a:t>B.Sc. II Physics • Vector Algebra Revision • Dr. Sandip S. Patil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881360" y="6565392"/>
            <a:ext cx="5486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69737D"/>
                </a:solidFill>
              </a:rPr>
              <a:t>22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